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3" name="Shape 1"/>
          <p:cNvSpPr/>
          <p:nvPr/>
        </p:nvSpPr>
        <p:spPr>
          <a:xfrm>
            <a:off x="128016" y="0"/>
            <a:ext cx="9015984" cy="4572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477774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算数·海辕 二手车 · 算数科技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852160" y="4777740"/>
            <a:ext cx="2834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18016313342（微信同号）</a:t>
            </a:r>
            <a:endParaRPr lang="en-US" sz="8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14B8A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Thinkfly\system\car-guoershou\tools\build\out\img\cov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749040" y="0"/>
            <a:ext cx="539496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0B1220">
              <a:alpha val="8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38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66928" y="658368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7FE3D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国内二手车门店 · 一体化经营系统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66928" y="969264"/>
            <a:ext cx="6035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算数·海辕 二手车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1700784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收车到交车，一单到底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66928" y="2212848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8E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交期一条线 · 一台车一本账 · 30 个逆向场景可回滚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66928" y="2670048"/>
            <a:ext cx="5852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个模块 · 147 个功能点　|　7 种角色分权　|　PC + 手机同一套数据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566928" y="3127248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3C4"/>
                </a:solidFill>
                <a:latin typeface="微软雅黑 Light" pitchFamily="34" charset="0"/>
                <a:ea typeface="微软雅黑 Light" pitchFamily="34" charset="-122"/>
                <a:cs typeface="微软雅黑 Light" pitchFamily="34" charset="-120"/>
              </a:rPr>
              <a:t>在线演示：</a:t>
            </a:r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 Light" pitchFamily="34" charset="0"/>
                <a:ea typeface="微软雅黑 Light" pitchFamily="34" charset="-122"/>
                <a:cs typeface="微软雅黑 Light" pitchFamily="34" charset="-120"/>
              </a:rPr>
              <a:t>https://p.zerocod.cn/car-guoershou/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66928" y="3419856"/>
            <a:ext cx="5852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商务联系：</a:t>
            </a:r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18016313342</a:t>
            </a:r>
            <a:pPr indent="0" marL="0">
              <a:buNone/>
            </a:pPr>
            <a:r>
              <a:rPr lang="en-US" sz="95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（微信同号）　上海思扬信息科技有限公司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AGENDA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今天讲六件事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按门店真实干活顺序讲，不堆功能名词。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554480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门店现场：钱和交期是怎么丢的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4389120" y="1581912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交期靠微信、成本靠 Excel、退车靠手工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2066544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2066544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产品定位：这套系统管什么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389120" y="2093976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适用对象、三个交付结果、和通用 ERP 的差别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2578608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578608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八步全流程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389120" y="2606040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找车源 → 收车 → 整备 → 库存 → 成交 → 交付 → 财务 → 逆向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3090672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090672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四个硬本事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389120" y="3118104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交期一条线 / 一台车一本账 / 30 场景回滚 / 角色数据权限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3602736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602736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能力总览与角色分工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389120" y="3630168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个模块 147 个功能点，六种角色各看各的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114800"/>
            <a:ext cx="5029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4114800"/>
            <a:ext cx="3291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实施、演示与资料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389120" y="4142232"/>
            <a:ext cx="42976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四步上线、六个演示账号、四份可下载资料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门店现场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利润不是被市场吃掉的，是被流程磨掉的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下面六件事，十家二手车门店有八家中招。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57276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572768"/>
            <a:ext cx="45720" cy="1188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Text 5"/>
          <p:cNvSpPr/>
          <p:nvPr/>
        </p:nvSpPr>
        <p:spPr>
          <a:xfrm>
            <a:off x="603504" y="166420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 · 常见现场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03504" y="197510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承诺交车日靠微信记，按揭、上牌、整备一拖再拖，客户天天催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64408" y="157276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64408" y="1572768"/>
            <a:ext cx="45720" cy="1188720"/>
          </a:xfrm>
          <a:prstGeom prst="rect">
            <a:avLst/>
          </a:prstGeom>
          <a:solidFill>
            <a:srgbClr val="BE123C"/>
          </a:solidFill>
          <a:ln/>
        </p:spPr>
      </p:sp>
      <p:sp>
        <p:nvSpPr>
          <p:cNvPr id="11" name="Text 9"/>
          <p:cNvSpPr/>
          <p:nvPr/>
        </p:nvSpPr>
        <p:spPr>
          <a:xfrm>
            <a:off x="3410712" y="166420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 · 常见现场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410712" y="197510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收车价、整备费、资金占用散在 Excel，一台车到底赚多少说不清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071616" y="157276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71616" y="1572768"/>
            <a:ext cx="45720" cy="1188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5" name="Text 13"/>
          <p:cNvSpPr/>
          <p:nvPr/>
        </p:nvSpPr>
        <p:spPr>
          <a:xfrm>
            <a:off x="6217920" y="166420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逆向 · 常见现场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17920" y="197510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退车退定没流程：车已交付、提成已分，退回来账对不上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289864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898648"/>
            <a:ext cx="45720" cy="1188720"/>
          </a:xfrm>
          <a:prstGeom prst="rect">
            <a:avLst/>
          </a:prstGeom>
          <a:solidFill>
            <a:srgbClr val="BE123C"/>
          </a:solidFill>
          <a:ln/>
        </p:spPr>
      </p:sp>
      <p:sp>
        <p:nvSpPr>
          <p:cNvPr id="19" name="Text 17"/>
          <p:cNvSpPr/>
          <p:nvPr/>
        </p:nvSpPr>
        <p:spPr>
          <a:xfrm>
            <a:off x="603504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底价 · 常见现场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3504" y="330098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销售能看到成本与底价，报价随意让步，毛利被吃掉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264408" y="289864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64408" y="2898648"/>
            <a:ext cx="45720" cy="118872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3" name="Text 21"/>
          <p:cNvSpPr/>
          <p:nvPr/>
        </p:nvSpPr>
        <p:spPr>
          <a:xfrm>
            <a:off x="3410712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 · 常见现场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410712" y="330098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多店调拨、同行退回、盘盈盘亏，车在哪一步查不清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071616" y="2898648"/>
            <a:ext cx="2651760" cy="1188720"/>
          </a:xfrm>
          <a:prstGeom prst="roundRect">
            <a:avLst>
              <a:gd name="adj" fmla="val 3846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2898648"/>
            <a:ext cx="45720" cy="1188720"/>
          </a:xfrm>
          <a:prstGeom prst="rect">
            <a:avLst/>
          </a:prstGeom>
          <a:solidFill>
            <a:srgbClr val="BE123C"/>
          </a:solidFill>
          <a:ln/>
        </p:spPr>
      </p:sp>
      <p:sp>
        <p:nvSpPr>
          <p:cNvPr id="27" name="Text 25"/>
          <p:cNvSpPr/>
          <p:nvPr/>
        </p:nvSpPr>
        <p:spPr>
          <a:xfrm>
            <a:off x="6217920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冲销 · 常见现场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217920" y="3300984"/>
            <a:ext cx="237744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贷款被拒、保险退保、返点冲回，冲销与重记全凭手工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57200" y="4224528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结果：客户天天催、月底算不清、退车对不上、毛利被让掉、车在哪一步查不到。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产品定位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一套系统，管住一台车的全生命周期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面向国内二手车门店的一体化经营系统：收车评估 → 收购入库 → 整备 → 库存 → 零售/批发订单 → 交期跟踪 → 单车利润，一台车一本账。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691640"/>
            <a:ext cx="1975104" cy="1143000"/>
          </a:xfrm>
          <a:prstGeom prst="roundRect">
            <a:avLst>
              <a:gd name="adj" fmla="val 4800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179222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台车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85216" y="2176272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一本账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85216" y="2432304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6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收购价、整备费、费用、资金占用自动归集，毛利逐项拆得开</a:t>
            </a:r>
            <a:endParaRPr lang="en-US" sz="760" dirty="0"/>
          </a:p>
        </p:txBody>
      </p:sp>
      <p:sp>
        <p:nvSpPr>
          <p:cNvPr id="9" name="Shape 7"/>
          <p:cNvSpPr/>
          <p:nvPr/>
        </p:nvSpPr>
        <p:spPr>
          <a:xfrm>
            <a:off x="2578608" y="1691640"/>
            <a:ext cx="1975104" cy="1143000"/>
          </a:xfrm>
          <a:prstGeom prst="roundRect">
            <a:avLst>
              <a:gd name="adj" fmla="val 4800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06624" y="179222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条线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706624" y="2176272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交期跟到底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706624" y="2432304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6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承诺交车日 → 距交车天数 → 逾期预警 → 延误原因，驾驶舱可下钻</a:t>
            </a:r>
            <a:endParaRPr lang="en-US" sz="760" dirty="0"/>
          </a:p>
        </p:txBody>
      </p:sp>
      <p:sp>
        <p:nvSpPr>
          <p:cNvPr id="13" name="Shape 11"/>
          <p:cNvSpPr/>
          <p:nvPr/>
        </p:nvSpPr>
        <p:spPr>
          <a:xfrm>
            <a:off x="4700016" y="1691640"/>
            <a:ext cx="1975104" cy="1143000"/>
          </a:xfrm>
          <a:prstGeom prst="roundRect">
            <a:avLst>
              <a:gd name="adj" fmla="val 4800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28032" y="179222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个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828032" y="2176272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逆向场景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28032" y="2432304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6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退车、退定、贷款被拒、同行退回，受理·审核·执行·结案四阶闭环</a:t>
            </a:r>
            <a:endParaRPr lang="en-US" sz="760" dirty="0"/>
          </a:p>
        </p:txBody>
      </p:sp>
      <p:sp>
        <p:nvSpPr>
          <p:cNvPr id="17" name="Shape 15"/>
          <p:cNvSpPr/>
          <p:nvPr/>
        </p:nvSpPr>
        <p:spPr>
          <a:xfrm>
            <a:off x="6821424" y="1691640"/>
            <a:ext cx="1975104" cy="1143000"/>
          </a:xfrm>
          <a:prstGeom prst="roundRect">
            <a:avLst>
              <a:gd name="adj" fmla="val 4800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1792224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种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949440" y="2176272"/>
            <a:ext cx="1737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角色数据权限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949440" y="2432304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60" dirty="0">
                <a:solidFill>
                  <a:srgbClr val="9FB3C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销售在任何页面都取不到成本、底价与毛利，权限按角色 + 数据范围双控</a:t>
            </a:r>
            <a:endParaRPr lang="en-US" sz="760" dirty="0"/>
          </a:p>
        </p:txBody>
      </p:sp>
      <p:sp>
        <p:nvSpPr>
          <p:cNvPr id="21" name="Text 19"/>
          <p:cNvSpPr/>
          <p:nvPr/>
        </p:nvSpPr>
        <p:spPr>
          <a:xfrm>
            <a:off x="457200" y="30175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适用对象：国内二手车经销门店（单店到多店，10–50 人）；以零售为主、兼顾同行批发的车商；要把交期、成本与逆向流程管住的老板与店长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57200" y="3584448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和通用 ERP 的差别：不是通用进销存，也不是只做开单的收银工具：二手车原生口径（一车一档、收购价与整备成本、权证状态、库龄、交期、逆向回滚）开箱即用，零售与同行批发在同一套账上。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全流程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八步全流程，中间不断链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每一步都有单据、责任人与状态；交期、成本、逆向都在同一条链上。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84048" y="1536192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93776" y="1627632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42416" y="1618488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找车源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93776" y="19019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车主 / 同行 / 置换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93776" y="2139696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车源线索统一登记，来源渠道、车主信息、心理价与看车时间一条条跟着走，不会漏跟进。</a:t>
            </a:r>
            <a:endParaRPr lang="en-US" sz="760" dirty="0"/>
          </a:p>
        </p:txBody>
      </p:sp>
      <p:sp>
        <p:nvSpPr>
          <p:cNvPr id="10" name="Shape 8"/>
          <p:cNvSpPr/>
          <p:nvPr/>
        </p:nvSpPr>
        <p:spPr>
          <a:xfrm>
            <a:off x="2551176" y="1536192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60904" y="1627632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209544" y="1618488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收车定价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660904" y="19019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复检 + 倒推可收价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660904" y="2139696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按目标毛利倒推最高可收价，报价前先算一遍；权证与违章先筛，别收了过不了户的车。</a:t>
            </a:r>
            <a:endParaRPr lang="en-US" sz="760" dirty="0"/>
          </a:p>
        </p:txBody>
      </p:sp>
      <p:sp>
        <p:nvSpPr>
          <p:cNvPr id="15" name="Shape 13"/>
          <p:cNvSpPr/>
          <p:nvPr/>
        </p:nvSpPr>
        <p:spPr>
          <a:xfrm>
            <a:off x="4718304" y="1536192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28032" y="1627632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376672" y="1618488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收购入库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28032" y="19019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一车一档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828032" y="2139696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收购单审批通过即生成车辆档案，识别码企业内唯一；照片、证件、收购付款一起留档。</a:t>
            </a:r>
            <a:endParaRPr lang="en-US" sz="760" dirty="0"/>
          </a:p>
        </p:txBody>
      </p:sp>
      <p:sp>
        <p:nvSpPr>
          <p:cNvPr id="20" name="Shape 18"/>
          <p:cNvSpPr/>
          <p:nvPr/>
        </p:nvSpPr>
        <p:spPr>
          <a:xfrm>
            <a:off x="6885432" y="1536192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95160" y="1627632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543800" y="1618488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整备定级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995160" y="19019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工单归集成本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995160" y="2139696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洗美、钣喷、保养、换件按工单走，完工金额自动归集到整备成本，返工不重复累计。</a:t>
            </a:r>
            <a:endParaRPr lang="en-US" sz="760" dirty="0"/>
          </a:p>
        </p:txBody>
      </p:sp>
      <p:sp>
        <p:nvSpPr>
          <p:cNvPr id="25" name="Shape 23"/>
          <p:cNvSpPr/>
          <p:nvPr/>
        </p:nvSpPr>
        <p:spPr>
          <a:xfrm>
            <a:off x="384048" y="3017520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3776" y="3108960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42416" y="3099816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上架零售 / 批发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93776" y="3383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库存与挂牌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93776" y="3621024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在库车辆按库龄与状态管理，零售挂牌与同行批发挂牌分开，求购需求自动匹配在售车源。</a:t>
            </a:r>
            <a:endParaRPr lang="en-US" sz="760" dirty="0"/>
          </a:p>
        </p:txBody>
      </p:sp>
      <p:sp>
        <p:nvSpPr>
          <p:cNvPr id="30" name="Shape 28"/>
          <p:cNvSpPr/>
          <p:nvPr/>
        </p:nvSpPr>
        <p:spPr>
          <a:xfrm>
            <a:off x="2551176" y="3017520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660904" y="3108960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209544" y="3099816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成交交付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2660904" y="3383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交期跟到底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2660904" y="3621024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报价转订单，承诺交车日写进订单；按揭、上牌、整备、交付四段进度可视，逾期自动预警。</a:t>
            </a:r>
            <a:endParaRPr lang="en-US" sz="760" dirty="0"/>
          </a:p>
        </p:txBody>
      </p:sp>
      <p:sp>
        <p:nvSpPr>
          <p:cNvPr id="35" name="Shape 33"/>
          <p:cNvSpPr/>
          <p:nvPr/>
        </p:nvSpPr>
        <p:spPr>
          <a:xfrm>
            <a:off x="4718304" y="3017520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828032" y="3108960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5376672" y="3099816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财务核算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828032" y="3383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单车毛利拆解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4828032" y="3621024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收购、整备、费用、资金占用自动汇总；成交价、返点、提成、赠品逐项拆，门店净利一目了然。</a:t>
            </a:r>
            <a:endParaRPr lang="en-US" sz="760" dirty="0"/>
          </a:p>
        </p:txBody>
      </p:sp>
      <p:sp>
        <p:nvSpPr>
          <p:cNvPr id="40" name="Shape 38"/>
          <p:cNvSpPr/>
          <p:nvPr/>
        </p:nvSpPr>
        <p:spPr>
          <a:xfrm>
            <a:off x="6885432" y="3017520"/>
            <a:ext cx="2029968" cy="1298448"/>
          </a:xfrm>
          <a:prstGeom prst="roundRect">
            <a:avLst>
              <a:gd name="adj" fmla="val 3521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995160" y="3108960"/>
            <a:ext cx="502920" cy="237744"/>
          </a:xfrm>
          <a:prstGeom prst="rect">
            <a:avLst/>
          </a:prstGeom>
          <a:solidFill>
            <a:srgbClr val="0F766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543800" y="3099816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逆向与售后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995160" y="338328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四阶闭环回滚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995160" y="3621024"/>
            <a:ext cx="1828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76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退车、退定、贷款被拒、同行退回都能把车、钱、账一起退回去；每个场景带处理清单。</a:t>
            </a:r>
            <a:endParaRPr lang="en-US" sz="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Thinkfly\system\car-guoershou\tools\build\out\img\scene-deliv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371600"/>
            <a:ext cx="3794760" cy="3246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2344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6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硬本事 01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457200" y="1517904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交期一条线，客户不催第二遍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承诺交车日不是填在备注里，而是订单上的硬字段。驾驶舱按「待交付 / 即将到期 / 已逾期」分档，逾期必须填原因，按揭、上牌、整备、交付四段进度可逐单下钻。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57200" y="324612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承诺交车日 + 距交车天数，自动算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逾期预警推给店长与销售，不漏单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延误原因归类，月底能复盘是等银行还是等整备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交车单、合同、验车清单一键打印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Thinkfly\system\car-guoershou\tools\build\out\img\scene-detail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371600"/>
            <a:ext cx="3794760" cy="3246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92040" y="12344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6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硬本事 02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4892040" y="1517904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一台车一本账，毛利拆到每一项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892040" y="228600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收购价、整备费、期间费用、资金占用按车归集；成交价、保险与金融返点、销售提成、赠品成本逐项拆开。卖完这台车到底赚多少，财务不用再拼 Excel。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892040" y="324612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单车成本四件套自动汇总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零售毛利逐项拆解，亏本成交要审批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保险 / 金融返点可登记、可冲回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门店核算与资金占用天数同口径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Thinkfly\system\car-guoershou\tools\build\out\img\scene-yar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371600"/>
            <a:ext cx="3794760" cy="3246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2344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6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硬本事 03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457200" y="1517904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个逆向场景，退得回去也查得回来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二手车最怕「车退了、账没退」。逆向工作台把退车、退定、贷款被拒、同行退回、盘盈盘亏、返点冲回等 30 个场景做成标准动作，每一步执行什么、冲销哪张单，都写清楚。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57200" y="324612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四阶闭环：受理 → 审核 → 执行 → 结案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需审批场景自动进审批中心，不绕开老板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执行时自动回滚车辆状态、退款流水、提成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逆向台账可统计，按场景看高频问题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Thinkfly\system\car-guoershou\tools\build\out\img\scene-shop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371600"/>
            <a:ext cx="3794760" cy="32461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92040" y="12344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6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硬本事 04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4892040" y="1517904"/>
            <a:ext cx="3931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该看的人看得到，不该看的取不到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892040" y="228600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权限不是藏个按钮：角色权限 + 数据范围双控。销售登录后，成本、底价、毛利在列表、详情、导出、接口里都取不到；离职交接把客户与线索一并转走。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892040" y="3246120"/>
            <a:ext cx="39319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种角色默认权限，可自定义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 / 底价 / 毛利可见性独立开关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数据范围：全部 / 本店 / 本人客户 / 本人线索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改价、改状态、作废全部留操作日志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能力总览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个模块，147 个功能点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按业务主线排列；完整逐条清单见《功能清单 Excel》。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20624" y="1481328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12064" y="1554480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经营驾驶舱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12064" y="1847088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 项 · 老板 / 店长 / 财务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2121408" y="1481328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12848" y="1554480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收车与定价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212848" y="1847088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 · 收购 / 店长 / 老板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3822192" y="1481328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913632" y="1554480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车辆库存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913632" y="1847088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项 · 店长 / 收购 / 整备 / 销售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5522976" y="1481328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14416" y="1554480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整备工单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614416" y="1847088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 项 · 整备 / 店长 / 财务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7223760" y="1481328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15200" y="1554480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零售客户与报价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315200" y="1847088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项 · 销售 / 店长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420624" y="2505456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2064" y="2578608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订单与交期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512064" y="2871216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项 · 销售 / 店长 / 财务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2121408" y="2505456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212848" y="2578608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批发与同行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2212848" y="2871216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 · 店长 / 销售 / 财务</a:t>
            </a:r>
            <a:endParaRPr lang="en-US" sz="700" dirty="0"/>
          </a:p>
        </p:txBody>
      </p:sp>
      <p:sp>
        <p:nvSpPr>
          <p:cNvPr id="26" name="Shape 24"/>
          <p:cNvSpPr/>
          <p:nvPr/>
        </p:nvSpPr>
        <p:spPr>
          <a:xfrm>
            <a:off x="3822192" y="2505456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913632" y="2578608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财务与利润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3913632" y="2871216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项 · 财务 / 老板 / 店长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5522976" y="2505456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614416" y="2578608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逆向工作台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5614416" y="2871216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项 · 店长 / 老板 / 财务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7223760" y="2505456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315200" y="2578608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待办 · 审批 · 消息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7315200" y="2871216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项 · 全员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420624" y="3529584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12064" y="3602736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权限与审计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512064" y="3895344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项 · 老板 / 系统管理员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2121408" y="3529584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212848" y="3602736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 H5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2212848" y="3895344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 项 · 全员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3822192" y="3529584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913632" y="3602736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打印中心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3913632" y="3895344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项 · 销售 / 财务 / 店长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5522976" y="3529584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614416" y="3602736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平台运营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5614416" y="3895344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 项 · 平台运营</a:t>
            </a:r>
            <a:endParaRPr lang="en-US" sz="700" dirty="0"/>
          </a:p>
        </p:txBody>
      </p:sp>
      <p:sp>
        <p:nvSpPr>
          <p:cNvPr id="47" name="Shape 45"/>
          <p:cNvSpPr/>
          <p:nvPr/>
        </p:nvSpPr>
        <p:spPr>
          <a:xfrm>
            <a:off x="7223760" y="3529584"/>
            <a:ext cx="1572768" cy="896112"/>
          </a:xfrm>
          <a:prstGeom prst="roundRect">
            <a:avLst>
              <a:gd name="adj" fmla="val 40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7315200" y="3602736"/>
            <a:ext cx="13898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集成与扩展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7315200" y="3895344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 项 · 系统管理员</a:t>
            </a:r>
            <a:endParaRPr lang="en-US" sz="700" dirty="0"/>
          </a:p>
        </p:txBody>
      </p:sp>
      <p:sp>
        <p:nvSpPr>
          <p:cNvPr id="50" name="Text 48"/>
          <p:cNvSpPr/>
          <p:nvPr/>
        </p:nvSpPr>
        <p:spPr>
          <a:xfrm>
            <a:off x="420624" y="4526280"/>
            <a:ext cx="8321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说明：功能点按「一个可验收的动作」计数；同一动作的角色权限差异计入「权限与审计」。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重点模块 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订单与交期：承诺交车日是硬字段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不是备注里的一句话，是能预警、能追责、能复盘的数字。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481328"/>
            <a:ext cx="41148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零售 / 批发开单：零售与同行批发共用开单入口，按客户类型走不同结算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承诺交车日：订单必填承诺交车日，系统自动算距交车天数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交期进度四段：按揭、上牌、整备、交付四段进度分别登记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逾期预警：临近与超期自动提醒销售、店长，并统计延误原因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合同与交车单打印：合同、交车单、验车清单按模板打印，抬头与条款可配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定金收取：定金金额、方式、收款人登记，生成收款流水</a:t>
            </a:r>
            <a:endParaRPr lang="en-US" sz="9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收款计划：首付、尾款、按揭放款节点分次登记，到期提醒</a:t>
            </a:r>
            <a:endParaRPr lang="en-US" sz="950" dirty="0"/>
          </a:p>
        </p:txBody>
      </p:sp>
      <p:pic>
        <p:nvPicPr>
          <p:cNvPr id="6" name="Image 0" descr="C:\Thinkfly\system\car-guoershou\tools\build\out\img\scene-deliv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892040" y="1417320"/>
            <a:ext cx="3794760" cy="32004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892040" y="4645152"/>
            <a:ext cx="3794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逾期必须说明原因；月底按原因复盘，是等银行、等整备还是等客户。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重点模块 B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财务与利润：一台车一本账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成本四件套自动归集，毛利逐项拆解；卖完这台车到底赚多少，不用再拼 Excel。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481328"/>
            <a:ext cx="1956816" cy="868680"/>
          </a:xfrm>
          <a:prstGeom prst="roundRect">
            <a:avLst>
              <a:gd name="adj" fmla="val 5263"/>
            </a:avLst>
          </a:prstGeom>
          <a:solidFill>
            <a:srgbClr val="F0FDFA"/>
          </a:solidFill>
          <a:ln w="12700">
            <a:solidFill>
              <a:srgbClr val="C9E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5544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收购价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66928" y="1847088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付给原车主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578608" y="1481328"/>
            <a:ext cx="1956816" cy="868680"/>
          </a:xfrm>
          <a:prstGeom prst="roundRect">
            <a:avLst>
              <a:gd name="adj" fmla="val 5263"/>
            </a:avLst>
          </a:prstGeom>
          <a:solidFill>
            <a:srgbClr val="F0FDFA"/>
          </a:solidFill>
          <a:ln w="12700">
            <a:solidFill>
              <a:srgbClr val="C9E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88336" y="15544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688336" y="1847088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洗美/钣喷/保养/换件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700016" y="1481328"/>
            <a:ext cx="1956816" cy="868680"/>
          </a:xfrm>
          <a:prstGeom prst="roundRect">
            <a:avLst>
              <a:gd name="adj" fmla="val 5263"/>
            </a:avLst>
          </a:prstGeom>
          <a:solidFill>
            <a:srgbClr val="F0FDFA"/>
          </a:solidFill>
          <a:ln w="12700">
            <a:solidFill>
              <a:srgbClr val="C9E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09744" y="15544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期间费用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809744" y="1847088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房租/工资/水电/推广分摊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821424" y="1481328"/>
            <a:ext cx="1956816" cy="868680"/>
          </a:xfrm>
          <a:prstGeom prst="roundRect">
            <a:avLst>
              <a:gd name="adj" fmla="val 5263"/>
            </a:avLst>
          </a:prstGeom>
          <a:solidFill>
            <a:srgbClr val="F0FDFA"/>
          </a:solidFill>
          <a:ln w="12700">
            <a:solidFill>
              <a:srgbClr val="C9E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31152" y="155448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资金占用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931152" y="1847088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在库金额 × 天数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457200" y="2542032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单车毛利 = 成交价 + 保险/金融返点 − 收购价 − 整备 − 期间费用 − 资金占用 − 销售提成 − 赠品成本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57200" y="2971800"/>
            <a:ext cx="8321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示例（仅演示口径）：收购 100,000 + 整备 8,000 + 费用 2,000 + 资金占用 1,500 = 成本 111,500；成交 126,000 + 返点 2,000 − 提成 1,500 − 赠品 500 = 126,000；单车毛利 14,500，毛利率 11.5%。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" y="3657600"/>
            <a:ext cx="8321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成本、底价、毛利按角色控制可见性；销售在任何页面都取不到。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门店核算、资金占用与业务单据同一口径，数字互相对得上。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重点模块 C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个逆向场景，四阶闭环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受理 → 审核 → 执行 → 结案；执行时自动回滚车辆状态、退款流水、订单与提成。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1874520" cy="566928"/>
          </a:xfrm>
          <a:prstGeom prst="roundRect">
            <a:avLst>
              <a:gd name="adj" fmla="val 8065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481328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 受理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578608" y="1417320"/>
            <a:ext cx="1874520" cy="566928"/>
          </a:xfrm>
          <a:prstGeom prst="roundRect">
            <a:avLst>
              <a:gd name="adj" fmla="val 8065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78608" y="1481328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 审核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0016" y="1417320"/>
            <a:ext cx="1874520" cy="566928"/>
          </a:xfrm>
          <a:prstGeom prst="roundRect">
            <a:avLst>
              <a:gd name="adj" fmla="val 8065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00016" y="1481328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 执行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821424" y="1417320"/>
            <a:ext cx="1874520" cy="566928"/>
          </a:xfrm>
          <a:prstGeom prst="roundRect">
            <a:avLst>
              <a:gd name="adj" fmla="val 8065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21424" y="1481328"/>
            <a:ext cx="1874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 结案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2103120"/>
            <a:ext cx="8321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零售 12 个　·　资金 5 个　·　批发 4 个　·　整备 2 个　·　收购 2 个　·　库存 4 个　·　平台 1 个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57200" y="2432304"/>
            <a:ext cx="83210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客户退车 · 退定金 · 订单退单 · 定金转新单 · 贷款被拒 · 报价撤回 · 低于底价成交 · 亏本成交撤销 · 保险返点冲回 · 金融返点冲回 · 销售提成冲回 · 赠品退回 · 收款冲销 · 重复收款退回 · 付款冲销 · 应收坏账核销 · 应付核销 · 同行退回 · 同行部分退回 · 调拨撤销 · 对账单驳回 · 整备返工 · 整备取消 · 收购反悔退原车主 · 收购价调整 · 盘亏处理 · 盘盈处理 · 车辆合并 / 拆分 · 借出损坏赔偿 · 平台服务费退款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57200" y="4041648"/>
            <a:ext cx="4023360" cy="777240"/>
          </a:xfrm>
          <a:prstGeom prst="roundRect">
            <a:avLst>
              <a:gd name="adj" fmla="val 58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4041648"/>
            <a:ext cx="45720" cy="777240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7" name="Text 15"/>
          <p:cNvSpPr/>
          <p:nvPr/>
        </p:nvSpPr>
        <p:spPr>
          <a:xfrm>
            <a:off x="603504" y="413308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需审批场景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03504" y="4443984"/>
            <a:ext cx="374904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退车、同行退回、坏账核销、盘亏等自动进审批中心，不绕过老板。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709160" y="4041648"/>
            <a:ext cx="4023360" cy="777240"/>
          </a:xfrm>
          <a:prstGeom prst="roundRect">
            <a:avLst>
              <a:gd name="adj" fmla="val 5882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709160" y="4041648"/>
            <a:ext cx="45720" cy="777240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21" name="Text 19"/>
          <p:cNvSpPr/>
          <p:nvPr/>
        </p:nvSpPr>
        <p:spPr>
          <a:xfrm>
            <a:off x="4855464" y="4133088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不需审批场景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855464" y="4443984"/>
            <a:ext cx="3749040" cy="2834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退定、订单取消、报价撤回、调拨撤销等按标准动作直接执行并留痕。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重点模块 D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角色 + 数据范围，双控才叫权限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不是藏按钮：列表、详情、导出、接口同时生效。</a:t>
            </a:r>
            <a:endParaRPr lang="en-US" sz="10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44752"/>
          <a:ext cx="5120640" cy="914400"/>
        </p:xfrm>
        <a:graphic>
          <a:graphicData uri="http://schemas.openxmlformats.org/drawingml/2006/table">
            <a:tbl>
              <a:tblPr/>
              <a:tblGrid>
                <a:gridCol w="1024128"/>
                <a:gridCol w="1024128"/>
                <a:gridCol w="1024128"/>
                <a:gridCol w="1024128"/>
                <a:gridCol w="1024128"/>
              </a:tblGrid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角色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数据范围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成本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底价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毛利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0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老板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全部数据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店长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本店数据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收购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本人线索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整备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本店数据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销售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本人客户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财务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全部数据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不可见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平台运营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全部租户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334355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可见</a:t>
                      </a:r>
                      <a:endParaRPr lang="en-US" sz="9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B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806440" y="1463040"/>
            <a:ext cx="292608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老板：全部数据，管人与权限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店长：本店数据与底价，管流程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收购：本人线索，能看成本不能看底价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整备：只接工单，不碰价格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销售：本人客户，成本/底价/毛利全不可见</a:t>
            </a:r>
            <a:endParaRPr lang="en-US" sz="90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90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财务：资金与毛利，不碰底价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角色分工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六种角色，各学各的几屏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培训按角色拆开，不要求全员学全套。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417320"/>
            <a:ext cx="45720" cy="13533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7" name="Text 5"/>
          <p:cNvSpPr/>
          <p:nvPr/>
        </p:nvSpPr>
        <p:spPr>
          <a:xfrm>
            <a:off x="603504" y="15087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老板 · 全部数据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03504" y="1819656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看经营、审批收购与让价、管人与权限、看全部财务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64408" y="1417320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64408" y="1417320"/>
            <a:ext cx="45720" cy="135331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1" name="Text 9"/>
          <p:cNvSpPr/>
          <p:nvPr/>
        </p:nvSpPr>
        <p:spPr>
          <a:xfrm>
            <a:off x="3410712" y="15087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店长 · 本店数据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410712" y="1819656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管本店车辆、收车、整备、订单、批发、逆向与财务查看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071616" y="1417320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71616" y="1417320"/>
            <a:ext cx="45720" cy="13533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15" name="Text 13"/>
          <p:cNvSpPr/>
          <p:nvPr/>
        </p:nvSpPr>
        <p:spPr>
          <a:xfrm>
            <a:off x="6217920" y="150876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 · 本人线索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17920" y="1819656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跟车源、做复检、用定价计算器、提交收购单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2898648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898648"/>
            <a:ext cx="45720" cy="135331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9" name="Text 17"/>
          <p:cNvSpPr/>
          <p:nvPr/>
        </p:nvSpPr>
        <p:spPr>
          <a:xfrm>
            <a:off x="603504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 · 本店数据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3504" y="3300984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接整备工单、登记进度与完工金额，不碰价格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264408" y="2898648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64408" y="2898648"/>
            <a:ext cx="45720" cy="1353312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23" name="Text 21"/>
          <p:cNvSpPr/>
          <p:nvPr/>
        </p:nvSpPr>
        <p:spPr>
          <a:xfrm>
            <a:off x="3410712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 · 本人客户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410712" y="3300984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跟客户、报价、开单、跟交期，取不到成本与底价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071616" y="2898648"/>
            <a:ext cx="2651760" cy="1353312"/>
          </a:xfrm>
          <a:prstGeom prst="roundRect">
            <a:avLst>
              <a:gd name="adj" fmla="val 3378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2898648"/>
            <a:ext cx="45720" cy="1353312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27" name="Text 25"/>
          <p:cNvSpPr/>
          <p:nvPr/>
        </p:nvSpPr>
        <p:spPr>
          <a:xfrm>
            <a:off x="6217920" y="299008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 · 全部数据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217920" y="3300984"/>
            <a:ext cx="2377440" cy="8595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收付款、应收应付、单车利润、门店核算与资金占用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实施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四步上线，先用真车真单跑一遍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不搞全员一次性切换；先跑通主线，再补逆向与批发。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75104" cy="2148840"/>
          </a:xfrm>
          <a:prstGeom prst="roundRect">
            <a:avLst>
              <a:gd name="adj" fmla="val 2315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85216" y="1645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85216" y="19202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数据初始化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85216" y="2240280"/>
            <a:ext cx="17373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门店、账号、角色、品牌车型、数据字典与打印模板按你的口径配好；历史车辆与客户可用模板导入。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578608" y="1554480"/>
            <a:ext cx="1975104" cy="2148840"/>
          </a:xfrm>
          <a:prstGeom prst="roundRect">
            <a:avLst>
              <a:gd name="adj" fmla="val 2315"/>
            </a:avLst>
          </a:prstGeom>
          <a:solidFill>
            <a:srgbClr val="F0FDFA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06624" y="1645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706624" y="19202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真实单据演练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706624" y="2240280"/>
            <a:ext cx="17373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拿你手上的真车真单跑一遍：收车 → 整备 → 上架 → 成交 → 交车 → 收款，跑通再上线。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700016" y="1554480"/>
            <a:ext cx="1975104" cy="2148840"/>
          </a:xfrm>
          <a:prstGeom prst="roundRect">
            <a:avLst>
              <a:gd name="adj" fmla="val 2315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28032" y="1645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828032" y="19202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分角色培训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828032" y="2240280"/>
            <a:ext cx="17373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老板看经营、店长看流程、销售只学开单与交期、财务只学收付与毛利，各学各的。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821424" y="1554480"/>
            <a:ext cx="1975104" cy="2148840"/>
          </a:xfrm>
          <a:prstGeom prst="roundRect">
            <a:avLst>
              <a:gd name="adj" fmla="val 2315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16459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49440" y="1920240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上线陪跑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949440" y="2240280"/>
            <a:ext cx="173736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首月陪跑：每周复盘交期逾期、逆向未结案与库存库龄，把习惯养出来。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57200" y="3913632"/>
            <a:ext cx="8321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多数门店两周内把「收车 → 整备 → 上架 → 成交 → 收款」主线跑通；逆向与批发按自己节奏再上。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资料与演示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四份资料 + 六个演示账号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资料不用问销售要；演示不用注册。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206240" cy="658368"/>
          </a:xfrm>
          <a:prstGeom prst="roundRect">
            <a:avLst>
              <a:gd name="adj" fmla="val 6944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371600"/>
            <a:ext cx="45720" cy="658368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7" name="Text 5"/>
          <p:cNvSpPr/>
          <p:nvPr/>
        </p:nvSpPr>
        <p:spPr>
          <a:xfrm>
            <a:off x="603504" y="146304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功能清单 Excel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03504" y="1773936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模块 / 147 功能点，可当验收表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57200" y="2121408"/>
            <a:ext cx="4206240" cy="658368"/>
          </a:xfrm>
          <a:prstGeom prst="roundRect">
            <a:avLst>
              <a:gd name="adj" fmla="val 6944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2121408"/>
            <a:ext cx="45720" cy="658368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11" name="Text 9"/>
          <p:cNvSpPr/>
          <p:nvPr/>
        </p:nvSpPr>
        <p:spPr>
          <a:xfrm>
            <a:off x="603504" y="221284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功能介绍 PPT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03504" y="2523744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本份材料，给老板与合伙人讲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7200" y="2871216"/>
            <a:ext cx="4206240" cy="658368"/>
          </a:xfrm>
          <a:prstGeom prst="roundRect">
            <a:avLst>
              <a:gd name="adj" fmla="val 6944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871216"/>
            <a:ext cx="45720" cy="658368"/>
          </a:xfrm>
          <a:prstGeom prst="rect">
            <a:avLst/>
          </a:prstGeom>
          <a:solidFill>
            <a:srgbClr val="0F766E"/>
          </a:solidFill>
          <a:ln/>
        </p:spPr>
      </p:sp>
      <p:sp>
        <p:nvSpPr>
          <p:cNvPr id="15" name="Text 13"/>
          <p:cNvSpPr/>
          <p:nvPr/>
        </p:nvSpPr>
        <p:spPr>
          <a:xfrm>
            <a:off x="603504" y="296265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宣传手册 Word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03504" y="3273552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图文手册，可打印装订给客户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57200" y="3621024"/>
            <a:ext cx="4206240" cy="658368"/>
          </a:xfrm>
          <a:prstGeom prst="roundRect">
            <a:avLst>
              <a:gd name="adj" fmla="val 6944"/>
            </a:avLst>
          </a:prstGeom>
          <a:solidFill>
            <a:srgbClr val="F6F9FB"/>
          </a:solidFill>
          <a:ln w="12700">
            <a:solidFill>
              <a:srgbClr val="E3EAF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621024"/>
            <a:ext cx="45720" cy="658368"/>
          </a:xfrm>
          <a:prstGeom prst="rect">
            <a:avLst/>
          </a:prstGeom>
          <a:solidFill>
            <a:srgbClr val="475569"/>
          </a:solidFill>
          <a:ln/>
        </p:spPr>
      </p:sp>
      <p:sp>
        <p:nvSpPr>
          <p:cNvPr id="19" name="Text 17"/>
          <p:cNvSpPr/>
          <p:nvPr/>
        </p:nvSpPr>
        <p:spPr>
          <a:xfrm>
            <a:off x="603504" y="371246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演示账号说明 TXT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03504" y="4023360"/>
            <a:ext cx="3931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2000"/>
              </a:lnSpc>
              <a:buSzPct val="100000"/>
              <a:buChar char="•"/>
            </a:pPr>
            <a:r>
              <a:rPr lang="en-US" sz="9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地址、账号、推荐动线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892040" y="146304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下载中心：https://p.zerocod.cn/car-guoershou/intro/downloads/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892040" y="178308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演示入口：https://p.zerocod.cn/car-guoershou/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892040" y="212140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老板 · 陈海辕　13800000001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4892040" y="2450592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店长 · 李文博　13800000002</a:t>
            </a:r>
            <a:endParaRPr lang="en-US" sz="880" dirty="0"/>
          </a:p>
        </p:txBody>
      </p:sp>
      <p:sp>
        <p:nvSpPr>
          <p:cNvPr id="25" name="Text 23"/>
          <p:cNvSpPr/>
          <p:nvPr/>
        </p:nvSpPr>
        <p:spPr>
          <a:xfrm>
            <a:off x="4892040" y="2779776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收购 · 王建国　13800000003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4892040" y="310896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整备 · 张永强　13800000004</a:t>
            </a:r>
            <a:endParaRPr lang="en-US" sz="880" dirty="0"/>
          </a:p>
        </p:txBody>
      </p:sp>
      <p:sp>
        <p:nvSpPr>
          <p:cNvPr id="27" name="Text 25"/>
          <p:cNvSpPr/>
          <p:nvPr/>
        </p:nvSpPr>
        <p:spPr>
          <a:xfrm>
            <a:off x="4892040" y="3438144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销售 · 赵晓敏　13800000005</a:t>
            </a:r>
            <a:endParaRPr lang="en-US" sz="880" dirty="0"/>
          </a:p>
        </p:txBody>
      </p:sp>
      <p:sp>
        <p:nvSpPr>
          <p:cNvPr id="28" name="Text 26"/>
          <p:cNvSpPr/>
          <p:nvPr/>
        </p:nvSpPr>
        <p:spPr>
          <a:xfrm>
            <a:off x="4892040" y="3767328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 · 周慧　13800000006</a:t>
            </a:r>
            <a:endParaRPr lang="en-US" sz="880" dirty="0"/>
          </a:p>
        </p:txBody>
      </p:sp>
      <p:sp>
        <p:nvSpPr>
          <p:cNvPr id="29" name="Text 27"/>
          <p:cNvSpPr/>
          <p:nvPr/>
        </p:nvSpPr>
        <p:spPr>
          <a:xfrm>
            <a:off x="4892040" y="416052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统一密码 Demo@123；登录页点角色名可直接进入。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F766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边界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B12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先把不做什么说清楚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321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F6F8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省得后面对不上预期。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8321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不做二手车出口单证与海外合规（那是海外版要解决的问题）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不做集团财务总账与纳税申报，开票与账务仍交给专业财务软件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不替代车管所过户、银行按揭审批与保险出单，系统只跟单与留痕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一期不对接地磅、检测线等硬件，预留开放接口按需接</a:t>
            </a:r>
            <a:endParaRPr lang="en-US" sz="1050" dirty="0"/>
          </a:p>
          <a:p>
            <a:pPr marL="342900" indent="-342900">
              <a:lnSpc>
                <a:spcPct val="128000"/>
              </a:lnSpc>
              <a:buSzPct val="100000"/>
              <a:buChar char="•"/>
            </a:pPr>
            <a:r>
              <a:rPr lang="en-US" sz="1050" dirty="0">
                <a:solidFill>
                  <a:srgbClr val="33435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按单店到多店（10–50 人）设计，不做超大型集团多组织合并报表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拿你手上的一台车，走一遍真流程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分钟：从收车定价到交车收款，再到退车回滚。看完再判断这套系统是不是你要的。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40080" y="2514600"/>
            <a:ext cx="7863840" cy="1234440"/>
          </a:xfrm>
          <a:prstGeom prst="roundRect">
            <a:avLst>
              <a:gd name="adj" fmla="val 4444"/>
            </a:avLst>
          </a:prstGeom>
          <a:solidFill>
            <a:srgbClr val="15243A"/>
          </a:solidFill>
          <a:ln w="12700">
            <a:solidFill>
              <a:srgbClr val="1F3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670048"/>
            <a:ext cx="7406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EAD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在线演示　https://p.zerocod.cn/car-guoershou/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68680" y="3017520"/>
            <a:ext cx="7406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6E4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商务联系　18016313342（微信同号）　cooper@micount.cn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68680" y="3346704"/>
            <a:ext cx="7406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FA3B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上海思扬信息科技有限公司 · 算数云科技（深圳）有限公司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算数科技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算数·海辕 二手车 · 功能介绍</dc:title>
  <dc:subject>国内二手车门店经营系统 · 业务场景与能力总览</dc:subject>
  <dc:creator>上海思扬信息科技有限公司</dc:creator>
  <cp:lastModifiedBy>上海思扬信息科技有限公司</cp:lastModifiedBy>
  <cp:revision>1</cp:revision>
  <dcterms:created xsi:type="dcterms:W3CDTF">2026-10-20T20:39:54Z</dcterms:created>
  <dcterms:modified xsi:type="dcterms:W3CDTF">2026-10-20T20:39:54Z</dcterms:modified>
</cp:coreProperties>
</file>