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image" Target="../media/image5.jpg"/><Relationship Id="rId4" Type="http://schemas.openxmlformats.org/officeDocument/2006/relationships/image" Target="../media/image6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hero-expressway.jpg"/>
          <p:cNvPicPr>
            <a:picLocks noChangeAspect="1"/>
          </p:cNvPicPr>
          <p:nvPr/>
        </p:nvPicPr>
        <p:blipFill>
          <a:blip r:embed="rId2"/>
          <a:srcRect l="10186" r="10186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  <a:alpha val="74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Rectangle 3"/>
          <p:cNvSpPr/>
          <p:nvPr/>
        </p:nvSpPr>
        <p:spPr>
          <a:xfrm>
            <a:off x="6766560" y="0"/>
            <a:ext cx="5486400" cy="6858000"/>
          </a:xfrm>
          <a:prstGeom prst="rect">
            <a:avLst/>
          </a:prstGeom>
          <a:solidFill>
            <a:srgbClr val="EA580C"/>
            <a:alpha val="1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68680" y="1371600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DBA74"/>
                </a:solidFill>
                <a:latin typeface="微软雅黑"/>
                <a:ea typeface="微软雅黑"/>
              </a:rPr>
              <a:t>算数科技  ·  道路救援行业解决方案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</a:rPr>
              <a:t>道路救援</a:t>
            </a:r>
          </a:p>
          <a:p>
            <a:pPr algn="l">
              <a:lnSpc>
                <a:spcPct val="105000"/>
              </a:lnSpc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</a:rPr>
              <a:t>数字化运营平台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3703320"/>
            <a:ext cx="78638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700" b="0">
                <a:solidFill>
                  <a:srgbClr val="E2E8F0"/>
                </a:solidFill>
                <a:latin typeface="微软雅黑"/>
                <a:ea typeface="微软雅黑"/>
              </a:rPr>
              <a:t>接单调度 · 现场作业 · 质检留痕 · 结算对账，一条链路跑完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68680" y="4590288"/>
            <a:ext cx="1298448" cy="384048"/>
          </a:xfrm>
          <a:prstGeom prst="roundRect">
            <a:avLst>
              <a:gd name="adj" fmla="val 18000"/>
            </a:avLst>
          </a:prstGeom>
          <a:solidFill>
            <a:srgbClr val="1C2A40"/>
          </a:solidFill>
          <a:ln w="12700">
            <a:solidFill>
              <a:srgbClr val="3345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868680" y="4654296"/>
            <a:ext cx="129844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接单建单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276856" y="4590288"/>
            <a:ext cx="1298448" cy="384048"/>
          </a:xfrm>
          <a:prstGeom prst="roundRect">
            <a:avLst>
              <a:gd name="adj" fmla="val 18000"/>
            </a:avLst>
          </a:prstGeom>
          <a:solidFill>
            <a:srgbClr val="1C2A40"/>
          </a:solidFill>
          <a:ln w="12700">
            <a:solidFill>
              <a:srgbClr val="3345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2276856" y="4654296"/>
            <a:ext cx="129844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调度派单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685032" y="4590288"/>
            <a:ext cx="1298448" cy="384048"/>
          </a:xfrm>
          <a:prstGeom prst="roundRect">
            <a:avLst>
              <a:gd name="adj" fmla="val 18000"/>
            </a:avLst>
          </a:prstGeom>
          <a:solidFill>
            <a:srgbClr val="1C2A40"/>
          </a:solidFill>
          <a:ln w="12700">
            <a:solidFill>
              <a:srgbClr val="3345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3685032" y="4654296"/>
            <a:ext cx="129844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现场作业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3208" y="4590288"/>
            <a:ext cx="1298448" cy="384048"/>
          </a:xfrm>
          <a:prstGeom prst="roundRect">
            <a:avLst>
              <a:gd name="adj" fmla="val 18000"/>
            </a:avLst>
          </a:prstGeom>
          <a:solidFill>
            <a:srgbClr val="1C2A40"/>
          </a:solidFill>
          <a:ln w="12700">
            <a:solidFill>
              <a:srgbClr val="3345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5093208" y="4654296"/>
            <a:ext cx="129844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质检留痕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501384" y="4590288"/>
            <a:ext cx="1298448" cy="384048"/>
          </a:xfrm>
          <a:prstGeom prst="roundRect">
            <a:avLst>
              <a:gd name="adj" fmla="val 18000"/>
            </a:avLst>
          </a:prstGeom>
          <a:solidFill>
            <a:srgbClr val="1C2A40"/>
          </a:solidFill>
          <a:ln w="12700">
            <a:solidFill>
              <a:srgbClr val="3345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6501384" y="4654296"/>
            <a:ext cx="129844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结算对账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909560" y="4590288"/>
            <a:ext cx="1298448" cy="384048"/>
          </a:xfrm>
          <a:prstGeom prst="roundRect">
            <a:avLst>
              <a:gd name="adj" fmla="val 18000"/>
            </a:avLst>
          </a:prstGeom>
          <a:solidFill>
            <a:srgbClr val="1C2A40"/>
          </a:solidFill>
          <a:ln w="12700">
            <a:solidFill>
              <a:srgbClr val="3345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7909560" y="4654296"/>
            <a:ext cx="129844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数据复盘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8680" y="5806440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94A3B8"/>
                </a:solidFill>
                <a:latin typeface="微软雅黑"/>
                <a:ea typeface="微软雅黑"/>
              </a:rPr>
              <a:t>上海思扬信息科技有限公司   ·   V2.7   ·   2026-11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12480" y="5806440"/>
            <a:ext cx="2926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4A3B8"/>
                </a:solidFill>
                <a:latin typeface="微软雅黑"/>
                <a:ea typeface="微软雅黑"/>
              </a:rPr>
              <a:t>p.zerocod.cn/daolujiuyuan/system/public/promo/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22960" y="566928"/>
            <a:ext cx="384048" cy="54864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22960" y="713232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EA580C"/>
                </a:solidFill>
                <a:latin typeface="微软雅黑"/>
                <a:ea typeface="微软雅黑"/>
              </a:rPr>
              <a:t>为什么现在必须换系统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005840"/>
            <a:ext cx="10515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1220"/>
                </a:solidFill>
                <a:latin typeface="微软雅黑"/>
                <a:ea typeface="微软雅黑"/>
              </a:rPr>
              <a:t>四件事把利润漏在了路上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27632"/>
            <a:ext cx="102412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0">
                <a:solidFill>
                  <a:srgbClr val="64748B"/>
                </a:solidFill>
                <a:latin typeface="微软雅黑"/>
                <a:ea typeface="微软雅黑"/>
              </a:rPr>
              <a:t>不是缺人，是缺一条能自己跑、能复盘、能对上账的链路。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331720"/>
            <a:ext cx="5120640" cy="1664208"/>
          </a:xfrm>
          <a:prstGeom prst="roundRect">
            <a:avLst>
              <a:gd name="adj" fmla="val 6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ectangle 6"/>
          <p:cNvSpPr/>
          <p:nvPr/>
        </p:nvSpPr>
        <p:spPr>
          <a:xfrm>
            <a:off x="822960" y="2331720"/>
            <a:ext cx="45720" cy="1664208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115568" y="2551176"/>
            <a:ext cx="7315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FDBA74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83080" y="2551176"/>
            <a:ext cx="3840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0B1220"/>
                </a:solidFill>
                <a:latin typeface="微软雅黑"/>
                <a:ea typeface="微软雅黑"/>
              </a:rPr>
              <a:t>电话里记不全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83080" y="2990088"/>
            <a:ext cx="393192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>
                <a:solidFill>
                  <a:srgbClr val="64748B"/>
                </a:solidFill>
                <a:latin typeface="微软雅黑"/>
                <a:ea typeface="微软雅黑"/>
              </a:rPr>
              <a:t>车牌、车型、位置、目的地靠手写，回办公室再补录，错漏直接变成二次派单。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63640" y="2331720"/>
            <a:ext cx="5120640" cy="1664208"/>
          </a:xfrm>
          <a:prstGeom prst="roundRect">
            <a:avLst>
              <a:gd name="adj" fmla="val 6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6263640" y="2331720"/>
            <a:ext cx="45720" cy="1664208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556248" y="2551176"/>
            <a:ext cx="7315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FDBA74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23760" y="2551176"/>
            <a:ext cx="3840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0B1220"/>
                </a:solidFill>
                <a:latin typeface="微软雅黑"/>
                <a:ea typeface="微软雅黑"/>
              </a:rPr>
              <a:t>派单靠人盯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23760" y="2990088"/>
            <a:ext cx="393192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>
                <a:solidFill>
                  <a:srgbClr val="64748B"/>
                </a:solidFill>
                <a:latin typeface="微软雅黑"/>
                <a:ea typeface="微软雅黑"/>
              </a:rPr>
              <a:t>谁离得近、谁还有空、谁上次超时，全在调度脑子里，人一休假就断档。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2960" y="4206240"/>
            <a:ext cx="5120640" cy="1664208"/>
          </a:xfrm>
          <a:prstGeom prst="roundRect">
            <a:avLst>
              <a:gd name="adj" fmla="val 6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ectangle 16"/>
          <p:cNvSpPr/>
          <p:nvPr/>
        </p:nvSpPr>
        <p:spPr>
          <a:xfrm>
            <a:off x="822960" y="4206240"/>
            <a:ext cx="45720" cy="1664208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1115568" y="4425696"/>
            <a:ext cx="7315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FDBA74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83080" y="4425696"/>
            <a:ext cx="3840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0B1220"/>
                </a:solidFill>
                <a:latin typeface="微软雅黑"/>
                <a:ea typeface="微软雅黑"/>
              </a:rPr>
              <a:t>现场没留证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83080" y="4864608"/>
            <a:ext cx="393192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>
                <a:solidFill>
                  <a:srgbClr val="64748B"/>
                </a:solidFill>
                <a:latin typeface="微软雅黑"/>
                <a:ea typeface="微软雅黑"/>
              </a:rPr>
              <a:t>照片在技师手机里，客诉时翻不出来；里程和签字全靠事后回忆。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63640" y="4206240"/>
            <a:ext cx="5120640" cy="1664208"/>
          </a:xfrm>
          <a:prstGeom prst="roundRect">
            <a:avLst>
              <a:gd name="adj" fmla="val 6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ectangle 21"/>
          <p:cNvSpPr/>
          <p:nvPr/>
        </p:nvSpPr>
        <p:spPr>
          <a:xfrm>
            <a:off x="6263640" y="4206240"/>
            <a:ext cx="45720" cy="1664208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6556248" y="4425696"/>
            <a:ext cx="7315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FDBA74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223760" y="4425696"/>
            <a:ext cx="3840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0B1220"/>
                </a:solidFill>
                <a:latin typeface="微软雅黑"/>
                <a:ea typeface="微软雅黑"/>
              </a:rPr>
              <a:t>对账靠 Excel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23760" y="4864608"/>
            <a:ext cx="393192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>
                <a:solidFill>
                  <a:srgbClr val="64748B"/>
                </a:solidFill>
                <a:latin typeface="微软雅黑"/>
                <a:ea typeface="微软雅黑"/>
              </a:rPr>
              <a:t>服务商账单、客户账单、技师结算三套表，月底两三个人对一周。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22960" y="6355080"/>
            <a:ext cx="10543032" cy="9144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822960" y="6419088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64748B"/>
                </a:solidFill>
                <a:latin typeface="微软雅黑"/>
                <a:ea typeface="微软雅黑"/>
              </a:rPr>
              <a:t>算数科技 · 道路救援数字化运营平台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332720" y="6419088"/>
            <a:ext cx="10058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64748B"/>
                </a:solidFill>
                <a:latin typeface="微软雅黑"/>
                <a:ea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22960" y="566928"/>
            <a:ext cx="384048" cy="54864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22960" y="713232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EA580C"/>
                </a:solidFill>
                <a:latin typeface="微软雅黑"/>
                <a:ea typeface="微软雅黑"/>
              </a:rPr>
              <a:t>产品定位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005840"/>
            <a:ext cx="10515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1220"/>
                </a:solidFill>
                <a:latin typeface="微软雅黑"/>
                <a:ea typeface="微软雅黑"/>
              </a:rPr>
              <a:t>一套系统，把救援这门生意管成可复制的过程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27632"/>
            <a:ext cx="102412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0">
                <a:solidFill>
                  <a:srgbClr val="64748B"/>
                </a:solidFill>
                <a:latin typeface="微软雅黑"/>
                <a:ea typeface="微软雅黑"/>
              </a:rPr>
              <a:t>给道路救援公司、拖车车队与平台型调度方：把每一次派单、每一张照片、每一笔钱，</a:t>
            </a:r>
          </a:p>
          <a:p>
            <a:pPr algn="l">
              <a:lnSpc>
                <a:spcPct val="125000"/>
              </a:lnSpc>
            </a:pPr>
            <a:r>
              <a:rPr sz="1300" b="0">
                <a:solidFill>
                  <a:srgbClr val="64748B"/>
                </a:solidFill>
                <a:latin typeface="微软雅黑"/>
                <a:ea typeface="微软雅黑"/>
              </a:rPr>
              <a:t>落到同一条可追溯的链路上。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3794760"/>
            <a:ext cx="2606040" cy="1874519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1097280" y="4041648"/>
            <a:ext cx="21031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>
                <a:solidFill>
                  <a:srgbClr val="EA580C"/>
                </a:solidFill>
                <a:latin typeface="微软雅黑"/>
                <a:ea typeface="微软雅黑"/>
              </a:rPr>
              <a:t>跑得动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4480560"/>
            <a:ext cx="210312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64748B"/>
                </a:solidFill>
                <a:latin typeface="微软雅黑"/>
                <a:ea typeface="微软雅黑"/>
              </a:rPr>
              <a:t>建单到交单全在系统里，技师一部手机完成 9 个节点。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703320" y="3794760"/>
            <a:ext cx="2606040" cy="1874519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3977640" y="4041648"/>
            <a:ext cx="21031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>
                <a:solidFill>
                  <a:srgbClr val="EA580C"/>
                </a:solidFill>
                <a:latin typeface="微软雅黑"/>
                <a:ea typeface="微软雅黑"/>
              </a:rPr>
              <a:t>查得到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77640" y="4480560"/>
            <a:ext cx="210312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64748B"/>
                </a:solidFill>
                <a:latin typeface="微软雅黑"/>
                <a:ea typeface="微软雅黑"/>
              </a:rPr>
              <a:t>照片、里程、轨迹、签字按单归档，客诉与索赔当天能还原。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0" y="3794760"/>
            <a:ext cx="2606040" cy="1874519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858000" y="4041648"/>
            <a:ext cx="21031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>
                <a:solidFill>
                  <a:srgbClr val="EA580C"/>
                </a:solidFill>
                <a:latin typeface="微软雅黑"/>
                <a:ea typeface="微软雅黑"/>
              </a:rPr>
              <a:t>算得清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0" y="4480560"/>
            <a:ext cx="210312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64748B"/>
                </a:solidFill>
                <a:latin typeface="微软雅黑"/>
                <a:ea typeface="微软雅黑"/>
              </a:rPr>
              <a:t>应收、应付、对账、账龄一本账，月底不再三套表对一周。</a:t>
            </a:r>
          </a:p>
        </p:txBody>
      </p:sp>
      <p:pic>
        <p:nvPicPr>
          <p:cNvPr id="15" name="Picture 14" descr="scene-recovery.jpg"/>
          <p:cNvPicPr>
            <a:picLocks noChangeAspect="1"/>
          </p:cNvPicPr>
          <p:nvPr/>
        </p:nvPicPr>
        <p:blipFill>
          <a:blip r:embed="rId2"/>
          <a:srcRect t="5000" b="5000"/>
          <a:stretch>
            <a:fillRect/>
          </a:stretch>
        </p:blipFill>
        <p:spPr>
          <a:xfrm>
            <a:off x="8732520" y="2148840"/>
            <a:ext cx="2651760" cy="356616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8732520" y="2148840"/>
            <a:ext cx="45720" cy="3566160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ectangle 16"/>
          <p:cNvSpPr/>
          <p:nvPr/>
        </p:nvSpPr>
        <p:spPr>
          <a:xfrm>
            <a:off x="822960" y="6355080"/>
            <a:ext cx="10543032" cy="9144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822960" y="6419088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64748B"/>
                </a:solidFill>
                <a:latin typeface="微软雅黑"/>
                <a:ea typeface="微软雅黑"/>
              </a:rPr>
              <a:t>算数科技 · 道路救援数字化运营平台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332720" y="6419088"/>
            <a:ext cx="10058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64748B"/>
                </a:solidFill>
                <a:latin typeface="微软雅黑"/>
                <a:ea typeface="微软雅黑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22960" y="566928"/>
            <a:ext cx="384048" cy="54864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22960" y="713232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EA580C"/>
                </a:solidFill>
                <a:latin typeface="微软雅黑"/>
                <a:ea typeface="微软雅黑"/>
              </a:rPr>
              <a:t>全链路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005840"/>
            <a:ext cx="10515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1220"/>
                </a:solidFill>
                <a:latin typeface="微软雅黑"/>
                <a:ea typeface="微软雅黑"/>
              </a:rPr>
              <a:t>九个节点，每一步都有状态、有责任人、有时间戳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27632"/>
            <a:ext cx="102412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0">
                <a:solidFill>
                  <a:srgbClr val="64748B"/>
                </a:solidFill>
                <a:latin typeface="微软雅黑"/>
                <a:ea typeface="微软雅黑"/>
              </a:rPr>
              <a:t>状态机固定，不靠人记；节点推进自动触发通知、计时与校验。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395728"/>
            <a:ext cx="3310128" cy="1024128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ectangle 6"/>
          <p:cNvSpPr/>
          <p:nvPr/>
        </p:nvSpPr>
        <p:spPr>
          <a:xfrm>
            <a:off x="822960" y="2395728"/>
            <a:ext cx="45720" cy="1024128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24128" y="2532888"/>
            <a:ext cx="5029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EA580C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4128" y="2798064"/>
            <a:ext cx="1463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0B1220"/>
                </a:solidFill>
                <a:latin typeface="微软雅黑"/>
                <a:ea typeface="微软雅黑"/>
              </a:rPr>
              <a:t>接单审核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06040" y="2816352"/>
            <a:ext cx="13716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0">
                <a:solidFill>
                  <a:srgbClr val="CBD5E1"/>
                </a:solidFill>
                <a:latin typeface="微软雅黑"/>
                <a:ea typeface="微软雅黑"/>
              </a:rPr>
              <a:t>AUDIT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24128" y="3090672"/>
            <a:ext cx="2926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4748B"/>
                </a:solidFill>
                <a:latin typeface="微软雅黑"/>
                <a:ea typeface="微软雅黑"/>
              </a:rPr>
              <a:t>客服录入并核价，异常单转主管审批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89120" y="2395728"/>
            <a:ext cx="3310128" cy="1024128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4389120" y="2395728"/>
            <a:ext cx="45720" cy="10241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4590288" y="2532888"/>
            <a:ext cx="5029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EA580C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0288" y="2798064"/>
            <a:ext cx="1463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0B1220"/>
                </a:solidFill>
                <a:latin typeface="微软雅黑"/>
                <a:ea typeface="微软雅黑"/>
              </a:rPr>
              <a:t>派单指派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72200" y="2816352"/>
            <a:ext cx="13716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0">
                <a:solidFill>
                  <a:srgbClr val="CBD5E1"/>
                </a:solidFill>
                <a:latin typeface="微软雅黑"/>
                <a:ea typeface="微软雅黑"/>
              </a:rPr>
              <a:t>DISTARIBUTION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90288" y="3090672"/>
            <a:ext cx="2926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4748B"/>
                </a:solidFill>
                <a:latin typeface="微软雅黑"/>
                <a:ea typeface="微软雅黑"/>
              </a:rPr>
              <a:t>推荐或指派服务商，同时发出短信通知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955280" y="2395728"/>
            <a:ext cx="3310128" cy="1024128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ectangle 18"/>
          <p:cNvSpPr/>
          <p:nvPr/>
        </p:nvSpPr>
        <p:spPr>
          <a:xfrm>
            <a:off x="7955280" y="2395728"/>
            <a:ext cx="45720" cy="10241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8156448" y="2532888"/>
            <a:ext cx="5029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EA580C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56448" y="2798064"/>
            <a:ext cx="1463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0B1220"/>
                </a:solidFill>
                <a:latin typeface="微软雅黑"/>
                <a:ea typeface="微软雅黑"/>
              </a:rPr>
              <a:t>技师接单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738360" y="2816352"/>
            <a:ext cx="13716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0">
                <a:solidFill>
                  <a:srgbClr val="CBD5E1"/>
                </a:solidFill>
                <a:latin typeface="微软雅黑"/>
                <a:ea typeface="微软雅黑"/>
              </a:rPr>
              <a:t>ACCEPTED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156448" y="3090672"/>
            <a:ext cx="2926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4748B"/>
                </a:solidFill>
                <a:latin typeface="微软雅黑"/>
                <a:ea typeface="微软雅黑"/>
              </a:rPr>
              <a:t>技师端确认接单，超时自动回池升级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22960" y="3657600"/>
            <a:ext cx="3310128" cy="1024128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Rectangle 24"/>
          <p:cNvSpPr/>
          <p:nvPr/>
        </p:nvSpPr>
        <p:spPr>
          <a:xfrm>
            <a:off x="822960" y="3657600"/>
            <a:ext cx="45720" cy="10241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1024128" y="3794760"/>
            <a:ext cx="5029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EA580C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24128" y="4059936"/>
            <a:ext cx="1463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0B1220"/>
                </a:solidFill>
                <a:latin typeface="微软雅黑"/>
                <a:ea typeface="微软雅黑"/>
              </a:rPr>
              <a:t>出发在途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606040" y="4078224"/>
            <a:ext cx="13716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0">
                <a:solidFill>
                  <a:srgbClr val="CBD5E1"/>
                </a:solidFill>
                <a:latin typeface="微软雅黑"/>
                <a:ea typeface="微软雅黑"/>
              </a:rPr>
              <a:t>SETOFFED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24128" y="4352544"/>
            <a:ext cx="2926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4748B"/>
                </a:solidFill>
                <a:latin typeface="微软雅黑"/>
                <a:ea typeface="微软雅黑"/>
              </a:rPr>
              <a:t>出发打卡，开始计时并计算预计到达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389120" y="3657600"/>
            <a:ext cx="3310128" cy="1024128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ectangle 30"/>
          <p:cNvSpPr/>
          <p:nvPr/>
        </p:nvSpPr>
        <p:spPr>
          <a:xfrm>
            <a:off x="4389120" y="3657600"/>
            <a:ext cx="45720" cy="10241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4590288" y="3794760"/>
            <a:ext cx="5029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EA580C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590288" y="4059936"/>
            <a:ext cx="1463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0B1220"/>
                </a:solidFill>
                <a:latin typeface="微软雅黑"/>
                <a:ea typeface="微软雅黑"/>
              </a:rPr>
              <a:t>到达现场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172200" y="4078224"/>
            <a:ext cx="13716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0">
                <a:solidFill>
                  <a:srgbClr val="CBD5E1"/>
                </a:solidFill>
                <a:latin typeface="微软雅黑"/>
                <a:ea typeface="微软雅黑"/>
              </a:rPr>
              <a:t>ARRIVE_RESCUE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90288" y="4352544"/>
            <a:ext cx="2926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4748B"/>
                </a:solidFill>
                <a:latin typeface="微软雅黑"/>
                <a:ea typeface="微软雅黑"/>
              </a:rPr>
              <a:t>到场定位校验，拍现场与车牌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7955280" y="3657600"/>
            <a:ext cx="3310128" cy="1024128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Rectangle 36"/>
          <p:cNvSpPr/>
          <p:nvPr/>
        </p:nvSpPr>
        <p:spPr>
          <a:xfrm>
            <a:off x="7955280" y="3657600"/>
            <a:ext cx="45720" cy="10241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TextBox 37"/>
          <p:cNvSpPr txBox="1"/>
          <p:nvPr/>
        </p:nvSpPr>
        <p:spPr>
          <a:xfrm>
            <a:off x="8156448" y="3794760"/>
            <a:ext cx="5029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EA580C"/>
                </a:solidFill>
                <a:latin typeface="微软雅黑"/>
                <a:ea typeface="微软雅黑"/>
              </a:rPr>
              <a:t>06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156448" y="4059936"/>
            <a:ext cx="1463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0B1220"/>
                </a:solidFill>
                <a:latin typeface="微软雅黑"/>
                <a:ea typeface="微软雅黑"/>
              </a:rPr>
              <a:t>装车作业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738360" y="4078224"/>
            <a:ext cx="13716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0">
                <a:solidFill>
                  <a:srgbClr val="CBD5E1"/>
                </a:solidFill>
                <a:latin typeface="微软雅黑"/>
                <a:ea typeface="微软雅黑"/>
              </a:rPr>
              <a:t>TRUCK_LOADING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156448" y="4352544"/>
            <a:ext cx="2926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4748B"/>
                </a:solidFill>
                <a:latin typeface="微软雅黑"/>
                <a:ea typeface="微软雅黑"/>
              </a:rPr>
              <a:t>拍四角、里程表、随车物品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822960" y="4919472"/>
            <a:ext cx="3310128" cy="1024128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Rectangle 42"/>
          <p:cNvSpPr/>
          <p:nvPr/>
        </p:nvSpPr>
        <p:spPr>
          <a:xfrm>
            <a:off x="822960" y="4919472"/>
            <a:ext cx="45720" cy="10241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TextBox 43"/>
          <p:cNvSpPr txBox="1"/>
          <p:nvPr/>
        </p:nvSpPr>
        <p:spPr>
          <a:xfrm>
            <a:off x="1024128" y="5056632"/>
            <a:ext cx="5029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EA580C"/>
                </a:solidFill>
                <a:latin typeface="微软雅黑"/>
                <a:ea typeface="微软雅黑"/>
              </a:rPr>
              <a:t>07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24128" y="5321808"/>
            <a:ext cx="1463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0B1220"/>
                </a:solidFill>
                <a:latin typeface="微软雅黑"/>
                <a:ea typeface="微软雅黑"/>
              </a:rPr>
              <a:t>到达目的地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606040" y="5340096"/>
            <a:ext cx="13716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0">
                <a:solidFill>
                  <a:srgbClr val="CBD5E1"/>
                </a:solidFill>
                <a:latin typeface="微软雅黑"/>
                <a:ea typeface="微软雅黑"/>
              </a:rPr>
              <a:t>DESTINATION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24128" y="5614416"/>
            <a:ext cx="2926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4748B"/>
                </a:solidFill>
                <a:latin typeface="微软雅黑"/>
                <a:ea typeface="微软雅黑"/>
              </a:rPr>
              <a:t>目的地定位与卸车准备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4389120" y="4919472"/>
            <a:ext cx="3310128" cy="1024128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Rectangle 48"/>
          <p:cNvSpPr/>
          <p:nvPr/>
        </p:nvSpPr>
        <p:spPr>
          <a:xfrm>
            <a:off x="4389120" y="4919472"/>
            <a:ext cx="45720" cy="10241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0" name="TextBox 49"/>
          <p:cNvSpPr txBox="1"/>
          <p:nvPr/>
        </p:nvSpPr>
        <p:spPr>
          <a:xfrm>
            <a:off x="4590288" y="5056632"/>
            <a:ext cx="5029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EA580C"/>
                </a:solidFill>
                <a:latin typeface="微软雅黑"/>
                <a:ea typeface="微软雅黑"/>
              </a:rPr>
              <a:t>08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590288" y="5321808"/>
            <a:ext cx="1463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0B1220"/>
                </a:solidFill>
                <a:latin typeface="微软雅黑"/>
                <a:ea typeface="微软雅黑"/>
              </a:rPr>
              <a:t>卸车交付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172200" y="5340096"/>
            <a:ext cx="13716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0">
                <a:solidFill>
                  <a:srgbClr val="CBD5E1"/>
                </a:solidFill>
                <a:latin typeface="微软雅黑"/>
                <a:ea typeface="微软雅黑"/>
              </a:rPr>
              <a:t>UNLOADING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590288" y="5614416"/>
            <a:ext cx="2926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4748B"/>
                </a:solidFill>
                <a:latin typeface="微软雅黑"/>
                <a:ea typeface="微软雅黑"/>
              </a:rPr>
              <a:t>卸车拍照，请车主签字确认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7955280" y="4919472"/>
            <a:ext cx="3310128" cy="1024128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5" name="Rectangle 54"/>
          <p:cNvSpPr/>
          <p:nvPr/>
        </p:nvSpPr>
        <p:spPr>
          <a:xfrm>
            <a:off x="7955280" y="4919472"/>
            <a:ext cx="45720" cy="10241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6" name="TextBox 55"/>
          <p:cNvSpPr txBox="1"/>
          <p:nvPr/>
        </p:nvSpPr>
        <p:spPr>
          <a:xfrm>
            <a:off x="8156448" y="5056632"/>
            <a:ext cx="5029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EA580C"/>
                </a:solidFill>
                <a:latin typeface="微软雅黑"/>
                <a:ea typeface="微软雅黑"/>
              </a:rPr>
              <a:t>09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156448" y="5321808"/>
            <a:ext cx="1463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0B1220"/>
                </a:solidFill>
                <a:latin typeface="微软雅黑"/>
                <a:ea typeface="微软雅黑"/>
              </a:rPr>
              <a:t>完成回访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738360" y="5340096"/>
            <a:ext cx="13716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0">
                <a:solidFill>
                  <a:srgbClr val="CBD5E1"/>
                </a:solidFill>
                <a:latin typeface="微软雅黑"/>
                <a:ea typeface="微软雅黑"/>
              </a:rPr>
              <a:t>COMPLETED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156448" y="5614416"/>
            <a:ext cx="2926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4748B"/>
                </a:solidFill>
                <a:latin typeface="微软雅黑"/>
                <a:ea typeface="微软雅黑"/>
              </a:rPr>
              <a:t>自动质检、计费入账、回访与评价</a:t>
            </a:r>
          </a:p>
        </p:txBody>
      </p:sp>
      <p:sp>
        <p:nvSpPr>
          <p:cNvPr id="60" name="Rectangle 59"/>
          <p:cNvSpPr/>
          <p:nvPr/>
        </p:nvSpPr>
        <p:spPr>
          <a:xfrm>
            <a:off x="822960" y="6355080"/>
            <a:ext cx="10543032" cy="9144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1" name="TextBox 60"/>
          <p:cNvSpPr txBox="1"/>
          <p:nvPr/>
        </p:nvSpPr>
        <p:spPr>
          <a:xfrm>
            <a:off x="822960" y="6419088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64748B"/>
                </a:solidFill>
                <a:latin typeface="微软雅黑"/>
                <a:ea typeface="微软雅黑"/>
              </a:rPr>
              <a:t>算数科技 · 道路救援数字化运营平台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0332720" y="6419088"/>
            <a:ext cx="10058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64748B"/>
                </a:solidFill>
                <a:latin typeface="微软雅黑"/>
                <a:ea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22960" y="566928"/>
            <a:ext cx="384048" cy="54864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22960" y="713232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EA580C"/>
                </a:solidFill>
                <a:latin typeface="微软雅黑"/>
                <a:ea typeface="微软雅黑"/>
              </a:rPr>
              <a:t>核心能力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005840"/>
            <a:ext cx="10515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1220"/>
                </a:solidFill>
                <a:latin typeface="微软雅黑"/>
                <a:ea typeface="微软雅黑"/>
              </a:rPr>
              <a:t>六段正向流程 + 一段逆向闭环，覆盖救援公司日常经营的全部动作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810512"/>
            <a:ext cx="3291840" cy="1828800"/>
          </a:xfrm>
          <a:prstGeom prst="roundRect">
            <a:avLst>
              <a:gd name="adj" fmla="val 5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60704" y="1956816"/>
            <a:ext cx="1097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EA580C"/>
                </a:solidFill>
                <a:latin typeface="微软雅黑"/>
                <a:ea typeface="微软雅黑"/>
              </a:rPr>
              <a:t>M01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" y="2212848"/>
            <a:ext cx="28346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B1220"/>
                </a:solidFill>
                <a:latin typeface="微软雅黑"/>
                <a:ea typeface="微软雅黑"/>
              </a:rPr>
              <a:t>接单与建单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" y="2542032"/>
            <a:ext cx="28346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0F4C81"/>
                </a:solidFill>
                <a:latin typeface="微软雅黑"/>
                <a:ea typeface="微软雅黑"/>
              </a:rPr>
              <a:t>来电 3 分钟成单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0704" y="2816352"/>
            <a:ext cx="2834640" cy="7132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800" b="0">
                <a:solidFill>
                  <a:srgbClr val="64748B"/>
                </a:solidFill>
                <a:latin typeface="微软雅黑"/>
                <a:ea typeface="微软雅黑"/>
              </a:rPr>
              <a:t>客服在通话中把车牌、车型、位置、目的地一次录全，系统自动带出客户合同价与历史单，重复单、超范围、信用额度当场提示。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1810512"/>
            <a:ext cx="3291840" cy="1828800"/>
          </a:xfrm>
          <a:prstGeom prst="roundRect">
            <a:avLst>
              <a:gd name="adj" fmla="val 5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4626864" y="1956816"/>
            <a:ext cx="1097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EA580C"/>
                </a:solidFill>
                <a:latin typeface="微软雅黑"/>
                <a:ea typeface="微软雅黑"/>
              </a:rPr>
              <a:t>M02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6864" y="2212848"/>
            <a:ext cx="28346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B1220"/>
                </a:solidFill>
                <a:latin typeface="微软雅黑"/>
                <a:ea typeface="微软雅黑"/>
              </a:rPr>
              <a:t>调度与派单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6864" y="2542032"/>
            <a:ext cx="28346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0F4C81"/>
                </a:solidFill>
                <a:latin typeface="微软雅黑"/>
                <a:ea typeface="微软雅黑"/>
              </a:rPr>
              <a:t>派得准，也派得出去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6864" y="2816352"/>
            <a:ext cx="2834640" cy="7132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800" b="0">
                <a:solidFill>
                  <a:srgbClr val="64748B"/>
                </a:solidFill>
                <a:latin typeface="微软雅黑"/>
                <a:ea typeface="微软雅黑"/>
              </a:rPr>
              <a:t>按距离、服务商等级、响应时效、当前负载与历史评分综合推荐；指派与抢单两种模式并存，批量指派、拒绝回池、超时升级都在一张看板上完成。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955279" y="1810512"/>
            <a:ext cx="3291840" cy="1828800"/>
          </a:xfrm>
          <a:prstGeom prst="roundRect">
            <a:avLst>
              <a:gd name="adj" fmla="val 5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193023" y="1956816"/>
            <a:ext cx="1097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EA580C"/>
                </a:solidFill>
                <a:latin typeface="微软雅黑"/>
                <a:ea typeface="微软雅黑"/>
              </a:rPr>
              <a:t>M03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93023" y="2212848"/>
            <a:ext cx="28346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B1220"/>
                </a:solidFill>
                <a:latin typeface="微软雅黑"/>
                <a:ea typeface="微软雅黑"/>
              </a:rPr>
              <a:t>现场作业（移动端）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93023" y="2542032"/>
            <a:ext cx="28346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0F4C81"/>
                </a:solidFill>
                <a:latin typeface="微软雅黑"/>
                <a:ea typeface="微软雅黑"/>
              </a:rPr>
              <a:t>技师只用手机就能交单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93023" y="2816352"/>
            <a:ext cx="2834640" cy="7132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800" b="0">
                <a:solidFill>
                  <a:srgbClr val="64748B"/>
                </a:solidFill>
                <a:latin typeface="微软雅黑"/>
                <a:ea typeface="微软雅黑"/>
              </a:rPr>
              <a:t>技师端 H5 免安装，接单、导航、到场、装车、卸车逐节点推进，必拍照片与里程表读数强制校验，弱网可续传，交单不用再回办公室补台账。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22960" y="3767328"/>
            <a:ext cx="3291840" cy="1828800"/>
          </a:xfrm>
          <a:prstGeom prst="roundRect">
            <a:avLst>
              <a:gd name="adj" fmla="val 5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1060704" y="3913632"/>
            <a:ext cx="1097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EA580C"/>
                </a:solidFill>
                <a:latin typeface="微软雅黑"/>
                <a:ea typeface="微软雅黑"/>
              </a:rPr>
              <a:t>M04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60704" y="4169664"/>
            <a:ext cx="28346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B1220"/>
                </a:solidFill>
                <a:latin typeface="微软雅黑"/>
                <a:ea typeface="微软雅黑"/>
              </a:rPr>
              <a:t>质检与回访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60704" y="4498848"/>
            <a:ext cx="28346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0F4C81"/>
                </a:solidFill>
                <a:latin typeface="微软雅黑"/>
                <a:ea typeface="微软雅黑"/>
              </a:rPr>
              <a:t>每一单都经得起复盘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60704" y="4773168"/>
            <a:ext cx="2834640" cy="7132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800" b="0">
                <a:solidFill>
                  <a:srgbClr val="64748B"/>
                </a:solidFill>
                <a:latin typeface="微软雅黑"/>
                <a:ea typeface="微软雅黑"/>
              </a:rPr>
              <a:t>按节点配置必拍项，自动质检 + 人工抽检双轨；不合格直接整改单，超时未整改自动升级。证据包一键导出，客诉与差评回访有据可依。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389120" y="3767328"/>
            <a:ext cx="3291840" cy="1828800"/>
          </a:xfrm>
          <a:prstGeom prst="roundRect">
            <a:avLst>
              <a:gd name="adj" fmla="val 5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4626864" y="3913632"/>
            <a:ext cx="1097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EA580C"/>
                </a:solidFill>
                <a:latin typeface="微软雅黑"/>
                <a:ea typeface="微软雅黑"/>
              </a:rPr>
              <a:t>M05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626864" y="4169664"/>
            <a:ext cx="28346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B1220"/>
                </a:solidFill>
                <a:latin typeface="微软雅黑"/>
                <a:ea typeface="微软雅黑"/>
              </a:rPr>
              <a:t>时效与监控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626864" y="4498848"/>
            <a:ext cx="28346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0F4C81"/>
                </a:solidFill>
                <a:latin typeface="微软雅黑"/>
                <a:ea typeface="微软雅黑"/>
              </a:rPr>
              <a:t>慢单在变成投诉前被发现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26864" y="4773168"/>
            <a:ext cx="2834640" cy="7132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800" b="0">
                <a:solidFill>
                  <a:srgbClr val="64748B"/>
                </a:solidFill>
                <a:latin typeface="微软雅黑"/>
                <a:ea typeface="微软雅黑"/>
              </a:rPr>
              <a:t>按救援类型生成承诺交期（到场 / 送达），受理→派车→接单→出发→到场→作业→送达七个节点逐节点给出承诺时间；交期作战室按超时 / 临期 / 正常分栏，节点超时自动转预警；轨迹回放与偏航自动标记，SLA 达成率按月出账。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955279" y="3767328"/>
            <a:ext cx="3291840" cy="1828800"/>
          </a:xfrm>
          <a:prstGeom prst="roundRect">
            <a:avLst>
              <a:gd name="adj" fmla="val 5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8193023" y="3913632"/>
            <a:ext cx="1097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EA580C"/>
                </a:solidFill>
                <a:latin typeface="微软雅黑"/>
                <a:ea typeface="微软雅黑"/>
              </a:rPr>
              <a:t>M06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193023" y="4169664"/>
            <a:ext cx="28346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B1220"/>
                </a:solidFill>
                <a:latin typeface="微软雅黑"/>
                <a:ea typeface="微软雅黑"/>
              </a:rPr>
              <a:t>结算与财务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193023" y="4498848"/>
            <a:ext cx="28346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0F4C81"/>
                </a:solidFill>
                <a:latin typeface="微软雅黑"/>
                <a:ea typeface="微软雅黑"/>
              </a:rPr>
              <a:t>应收应付一本账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193023" y="4773168"/>
            <a:ext cx="2834640" cy="7132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800" b="0">
                <a:solidFill>
                  <a:srgbClr val="64748B"/>
                </a:solidFill>
                <a:latin typeface="微软雅黑"/>
                <a:ea typeface="微软雅黑"/>
              </a:rPr>
              <a:t>按合同价与价格本计费，附加费、里程、二次救援自动入账；服务商对账、技师计件结算、开票收款、账龄分析串成一条闭环。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22960" y="5650992"/>
            <a:ext cx="10543032" cy="548640"/>
          </a:xfrm>
          <a:prstGeom prst="roundRect">
            <a:avLst>
              <a:gd name="adj" fmla="val 5000"/>
            </a:avLst>
          </a:prstGeom>
          <a:solidFill>
            <a:srgbClr val="0B1220"/>
          </a:solidFill>
          <a:ln w="12700">
            <a:solidFill>
              <a:srgbClr val="0B12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1024128" y="5779008"/>
            <a:ext cx="54864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EA580C"/>
                </a:solidFill>
                <a:latin typeface="微软雅黑"/>
                <a:ea typeface="微软雅黑"/>
              </a:rPr>
              <a:t>M07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554480" y="5751576"/>
            <a:ext cx="2377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逆向闭环与售后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931920" y="5779008"/>
            <a:ext cx="420624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CBD5E1"/>
                </a:solidFill>
                <a:latin typeface="微软雅黑"/>
                <a:ea typeface="微软雅黑"/>
              </a:rPr>
              <a:t>出了问题也能闭环收口：取消 / 改派 / 回退 / 重开 / 返工 / 退款减免 / 客诉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778240" y="5779008"/>
            <a:ext cx="237744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1">
                <a:solidFill>
                  <a:srgbClr val="FDBA74"/>
                </a:solidFill>
                <a:latin typeface="微软雅黑"/>
                <a:ea typeface="微软雅黑"/>
              </a:rPr>
              <a:t>逆向操作 100% 留痕</a:t>
            </a:r>
          </a:p>
        </p:txBody>
      </p:sp>
      <p:sp>
        <p:nvSpPr>
          <p:cNvPr id="40" name="Rectangle 39"/>
          <p:cNvSpPr/>
          <p:nvPr/>
        </p:nvSpPr>
        <p:spPr>
          <a:xfrm>
            <a:off x="822960" y="6355080"/>
            <a:ext cx="10543032" cy="9144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822960" y="6419088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64748B"/>
                </a:solidFill>
                <a:latin typeface="微软雅黑"/>
                <a:ea typeface="微软雅黑"/>
              </a:rPr>
              <a:t>算数科技 · 道路救援数字化运营平台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332720" y="6419088"/>
            <a:ext cx="10058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64748B"/>
                </a:solidFill>
                <a:latin typeface="微软雅黑"/>
                <a:ea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22960" y="566928"/>
            <a:ext cx="384048" cy="54864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22960" y="713232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EA580C"/>
                </a:solidFill>
                <a:latin typeface="微软雅黑"/>
                <a:ea typeface="微软雅黑"/>
              </a:rPr>
              <a:t>调度与派单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005840"/>
            <a:ext cx="10515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1220"/>
                </a:solidFill>
                <a:latin typeface="微软雅黑"/>
                <a:ea typeface="微软雅黑"/>
              </a:rPr>
              <a:t>把「谁去」变成一道有依据的题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27632"/>
            <a:ext cx="102412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0">
                <a:solidFill>
                  <a:srgbClr val="64748B"/>
                </a:solidFill>
                <a:latin typeface="微软雅黑"/>
                <a:ea typeface="微软雅黑"/>
              </a:rPr>
              <a:t>推荐不是拍脑袋：距离、等级、时效承诺、当前在手单量、历史评分一起算。</a:t>
            </a:r>
          </a:p>
        </p:txBody>
      </p:sp>
      <p:pic>
        <p:nvPicPr>
          <p:cNvPr id="6" name="Picture 5" descr="nav-dispatc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120" y="2103120"/>
            <a:ext cx="4709160" cy="324612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675120" y="5349240"/>
            <a:ext cx="4709160" cy="566928"/>
          </a:xfrm>
          <a:prstGeom prst="rect">
            <a:avLst/>
          </a:prstGeom>
          <a:solidFill>
            <a:srgbClr val="0B1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6903720" y="5486400"/>
            <a:ext cx="4297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E2E8F0"/>
                </a:solidFill>
                <a:latin typeface="微软雅黑"/>
                <a:ea typeface="微软雅黑"/>
              </a:rPr>
              <a:t>派单池 → 推荐 → 指派 / 抢单 → 回池升级，全在一屏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148840"/>
            <a:ext cx="914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EA580C"/>
                </a:solidFill>
                <a:latin typeface="微软雅黑"/>
                <a:ea typeface="微软雅黑"/>
              </a:rPr>
              <a:t>推荐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00784" y="2148840"/>
            <a:ext cx="46634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64748B"/>
                </a:solidFill>
                <a:latin typeface="微软雅黑"/>
                <a:ea typeface="微软雅黑"/>
              </a:rPr>
              <a:t>按距离 + 等级 + 时效 + 负载 + 评分排序，前三是谁一目了然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2862072"/>
            <a:ext cx="914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EA580C"/>
                </a:solidFill>
                <a:latin typeface="微软雅黑"/>
                <a:ea typeface="微软雅黑"/>
              </a:rPr>
              <a:t>双模式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00784" y="2862072"/>
            <a:ext cx="46634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64748B"/>
                </a:solidFill>
                <a:latin typeface="微软雅黑"/>
                <a:ea typeface="微软雅黑"/>
              </a:rPr>
              <a:t>客服指派给固定服务商，或投入抢单池由技师先到先得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3575304"/>
            <a:ext cx="914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EA580C"/>
                </a:solidFill>
                <a:latin typeface="微软雅黑"/>
                <a:ea typeface="微软雅黑"/>
              </a:rPr>
              <a:t>分级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00784" y="3575304"/>
            <a:ext cx="46634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64748B"/>
                </a:solidFill>
                <a:latin typeface="微软雅黑"/>
                <a:ea typeface="微软雅黑"/>
              </a:rPr>
              <a:t>S0–S3 / A–C 分级对应不同响应承诺，派错了系统会提示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4288536"/>
            <a:ext cx="914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EA580C"/>
                </a:solidFill>
                <a:latin typeface="微软雅黑"/>
                <a:ea typeface="微软雅黑"/>
              </a:rPr>
              <a:t>兜底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00784" y="4288536"/>
            <a:ext cx="46634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64748B"/>
                </a:solidFill>
                <a:latin typeface="微软雅黑"/>
                <a:ea typeface="微软雅黑"/>
              </a:rPr>
              <a:t>拒单自动回池、超时自动升级、改派留痕，不会掉单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5001768"/>
            <a:ext cx="914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EA580C"/>
                </a:solidFill>
                <a:latin typeface="微软雅黑"/>
                <a:ea typeface="微软雅黑"/>
              </a:rPr>
              <a:t>回程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00784" y="5001768"/>
            <a:ext cx="46634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64748B"/>
                </a:solidFill>
                <a:latin typeface="微软雅黑"/>
                <a:ea typeface="微软雅黑"/>
              </a:rPr>
              <a:t>返程空载车与顺路单匹配，直接减少空驶成本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22960" y="6355080"/>
            <a:ext cx="10543032" cy="9144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822960" y="6419088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64748B"/>
                </a:solidFill>
                <a:latin typeface="微软雅黑"/>
                <a:ea typeface="微软雅黑"/>
              </a:rPr>
              <a:t>算数科技 · 道路救援数字化运营平台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332720" y="6419088"/>
            <a:ext cx="10058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64748B"/>
                </a:solidFill>
                <a:latin typeface="微软雅黑"/>
                <a:ea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22960" y="566928"/>
            <a:ext cx="384048" cy="54864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22960" y="713232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EA580C"/>
                </a:solidFill>
                <a:latin typeface="微软雅黑"/>
                <a:ea typeface="微软雅黑"/>
              </a:rPr>
              <a:t>现场作业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005840"/>
            <a:ext cx="10515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1220"/>
                </a:solidFill>
                <a:latin typeface="微软雅黑"/>
                <a:ea typeface="微软雅黑"/>
              </a:rPr>
              <a:t>技师只要一部手机，交单不用回办公室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27632"/>
            <a:ext cx="102412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0">
                <a:solidFill>
                  <a:srgbClr val="64748B"/>
                </a:solidFill>
                <a:latin typeface="微软雅黑"/>
                <a:ea typeface="微软雅黑"/>
              </a:rPr>
              <a:t>免安装 H5，扫码即用；弱网也能拍照暂存，出网后自动补传。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1965960"/>
            <a:ext cx="2286000" cy="4297680"/>
          </a:xfrm>
          <a:prstGeom prst="roundRect">
            <a:avLst>
              <a:gd name="adj" fmla="val 9000"/>
            </a:avLst>
          </a:prstGeom>
          <a:solidFill>
            <a:srgbClr val="0B1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1252728" y="2112264"/>
            <a:ext cx="2066544" cy="400507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417320" y="2276856"/>
            <a:ext cx="17373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0B1220"/>
                </a:solidFill>
                <a:latin typeface="微软雅黑"/>
                <a:ea typeface="微软雅黑"/>
              </a:rPr>
              <a:t>我的任务 · 进行中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371600" y="2651760"/>
            <a:ext cx="1828800" cy="841248"/>
          </a:xfrm>
          <a:prstGeom prst="roundRect">
            <a:avLst>
              <a:gd name="adj" fmla="val 5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490472" y="2779776"/>
            <a:ext cx="17373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>
                <a:solidFill>
                  <a:srgbClr val="0B1220"/>
                </a:solidFill>
                <a:latin typeface="微软雅黑"/>
                <a:ea typeface="微软雅黑"/>
              </a:rPr>
              <a:t>沪A·8F2K3  拖车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90472" y="3063240"/>
            <a:ext cx="17373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0">
                <a:solidFill>
                  <a:srgbClr val="EA580C"/>
                </a:solidFill>
                <a:latin typeface="微软雅黑"/>
                <a:ea typeface="微软雅黑"/>
              </a:rPr>
              <a:t>已到场 · 待装车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371600" y="3584448"/>
            <a:ext cx="1828800" cy="841248"/>
          </a:xfrm>
          <a:prstGeom prst="roundRect">
            <a:avLst>
              <a:gd name="adj" fmla="val 5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1490472" y="3712464"/>
            <a:ext cx="17373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>
                <a:solidFill>
                  <a:srgbClr val="0B1220"/>
                </a:solidFill>
                <a:latin typeface="微软雅黑"/>
                <a:ea typeface="微软雅黑"/>
              </a:rPr>
              <a:t>苏E·51T9Q  搭电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90472" y="3995928"/>
            <a:ext cx="17373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0">
                <a:solidFill>
                  <a:srgbClr val="0F4C81"/>
                </a:solidFill>
                <a:latin typeface="微软雅黑"/>
                <a:ea typeface="微软雅黑"/>
              </a:rPr>
              <a:t>在途 · 12 分钟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371600" y="4517136"/>
            <a:ext cx="1828800" cy="841248"/>
          </a:xfrm>
          <a:prstGeom prst="roundRect">
            <a:avLst>
              <a:gd name="adj" fmla="val 5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1490472" y="4645152"/>
            <a:ext cx="17373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>
                <a:solidFill>
                  <a:srgbClr val="0B1220"/>
                </a:solidFill>
                <a:latin typeface="微软雅黑"/>
                <a:ea typeface="微软雅黑"/>
              </a:rPr>
              <a:t>浙A·7M2L8  补胎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90472" y="4928616"/>
            <a:ext cx="17373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0">
                <a:solidFill>
                  <a:srgbClr val="64748B"/>
                </a:solidFill>
                <a:latin typeface="微软雅黑"/>
                <a:ea typeface="微软雅黑"/>
              </a:rPr>
              <a:t>待接单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371600" y="5550408"/>
            <a:ext cx="1828800" cy="457200"/>
          </a:xfrm>
          <a:prstGeom prst="roundRect">
            <a:avLst>
              <a:gd name="adj" fmla="val 12000"/>
            </a:avLst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1371600" y="5650992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微软雅黑"/>
                <a:ea typeface="微软雅黑"/>
              </a:rPr>
              <a:t>拍照交付</a:t>
            </a:r>
          </a:p>
        </p:txBody>
      </p:sp>
      <p:pic>
        <p:nvPicPr>
          <p:cNvPr id="20" name="Picture 19" descr="scene-tow.jpg"/>
          <p:cNvPicPr>
            <a:picLocks noChangeAspect="1"/>
          </p:cNvPicPr>
          <p:nvPr/>
        </p:nvPicPr>
        <p:blipFill>
          <a:blip r:embed="rId2"/>
          <a:srcRect t="8000" b="8000"/>
          <a:stretch>
            <a:fillRect/>
          </a:stretch>
        </p:blipFill>
        <p:spPr>
          <a:xfrm>
            <a:off x="4023360" y="2057400"/>
            <a:ext cx="1325880" cy="914400"/>
          </a:xfrm>
          <a:prstGeom prst="rect">
            <a:avLst/>
          </a:prstGeom>
        </p:spPr>
      </p:pic>
      <p:pic>
        <p:nvPicPr>
          <p:cNvPr id="21" name="Picture 20" descr="scene-flatbed.jpg"/>
          <p:cNvPicPr>
            <a:picLocks noChangeAspect="1"/>
          </p:cNvPicPr>
          <p:nvPr/>
        </p:nvPicPr>
        <p:blipFill>
          <a:blip r:embed="rId3"/>
          <a:srcRect t="8000" b="8000"/>
          <a:stretch>
            <a:fillRect/>
          </a:stretch>
        </p:blipFill>
        <p:spPr>
          <a:xfrm>
            <a:off x="5440680" y="2057400"/>
            <a:ext cx="1325880" cy="914400"/>
          </a:xfrm>
          <a:prstGeom prst="rect">
            <a:avLst/>
          </a:prstGeom>
        </p:spPr>
      </p:pic>
      <p:pic>
        <p:nvPicPr>
          <p:cNvPr id="22" name="Picture 21" descr="scene-night.jpg"/>
          <p:cNvPicPr>
            <a:picLocks noChangeAspect="1"/>
          </p:cNvPicPr>
          <p:nvPr/>
        </p:nvPicPr>
        <p:blipFill>
          <a:blip r:embed="rId4"/>
          <a:srcRect t="8000" b="8000"/>
          <a:stretch>
            <a:fillRect/>
          </a:stretch>
        </p:blipFill>
        <p:spPr>
          <a:xfrm>
            <a:off x="6858000" y="2057400"/>
            <a:ext cx="1325880" cy="9144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4023360" y="3246120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EA580C"/>
                </a:solidFill>
                <a:latin typeface="微软雅黑"/>
                <a:ea typeface="微软雅黑"/>
              </a:rPr>
              <a:t>必拍校验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49240" y="3246120"/>
            <a:ext cx="57607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>
                <a:solidFill>
                  <a:srgbClr val="64748B"/>
                </a:solidFill>
                <a:latin typeface="微软雅黑"/>
                <a:ea typeface="微软雅黑"/>
              </a:rPr>
              <a:t>车牌特写、四角、里程表、装车、卸车、签字，少一张提交不了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023360" y="3977640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EA580C"/>
                </a:solidFill>
                <a:latin typeface="微软雅黑"/>
                <a:ea typeface="微软雅黑"/>
              </a:rPr>
              <a:t>定位打卡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49240" y="3977640"/>
            <a:ext cx="57607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>
                <a:solidFill>
                  <a:srgbClr val="64748B"/>
                </a:solidFill>
                <a:latin typeface="微软雅黑"/>
                <a:ea typeface="微软雅黑"/>
              </a:rPr>
              <a:t>到场要落在订单坐标范围内，不在范围提交会标注异常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023360" y="4709160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EA580C"/>
                </a:solidFill>
                <a:latin typeface="微软雅黑"/>
                <a:ea typeface="微软雅黑"/>
              </a:rPr>
              <a:t>里程与签字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49240" y="4709160"/>
            <a:ext cx="57607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>
                <a:solidFill>
                  <a:srgbClr val="64748B"/>
                </a:solidFill>
                <a:latin typeface="微软雅黑"/>
                <a:ea typeface="微软雅黑"/>
              </a:rPr>
              <a:t>里程表读数 + 车主手写签字，直接进入证据包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023360" y="5440680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EA580C"/>
                </a:solidFill>
                <a:latin typeface="微软雅黑"/>
                <a:ea typeface="微软雅黑"/>
              </a:rPr>
              <a:t>异常上报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49240" y="5440680"/>
            <a:ext cx="57607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>
                <a:solidFill>
                  <a:srgbClr val="64748B"/>
                </a:solidFill>
                <a:latin typeface="微软雅黑"/>
                <a:ea typeface="微软雅黑"/>
              </a:rPr>
              <a:t>无法作业、客户不配合、车辆受损，当场留证上报调度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22960" y="6355080"/>
            <a:ext cx="10543032" cy="9144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822960" y="6419088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64748B"/>
                </a:solidFill>
                <a:latin typeface="微软雅黑"/>
                <a:ea typeface="微软雅黑"/>
              </a:rPr>
              <a:t>算数科技 · 道路救援数字化运营平台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332720" y="6419088"/>
            <a:ext cx="10058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64748B"/>
                </a:solidFill>
                <a:latin typeface="微软雅黑"/>
                <a:ea typeface="微软雅黑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22960" y="566928"/>
            <a:ext cx="384048" cy="54864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22960" y="713232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EA580C"/>
                </a:solidFill>
                <a:latin typeface="微软雅黑"/>
                <a:ea typeface="微软雅黑"/>
              </a:rPr>
              <a:t>质检与证据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005840"/>
            <a:ext cx="10515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1220"/>
                </a:solidFill>
                <a:latin typeface="微软雅黑"/>
                <a:ea typeface="微软雅黑"/>
              </a:rPr>
              <a:t>客诉来了，十分钟还原现场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27632"/>
            <a:ext cx="102412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0">
                <a:solidFill>
                  <a:srgbClr val="64748B"/>
                </a:solidFill>
                <a:latin typeface="微软雅黑"/>
                <a:ea typeface="微软雅黑"/>
              </a:rPr>
              <a:t>每单自动生成证据包：节点时间线、照片、轨迹、里程、签字，一次导出。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2194560"/>
            <a:ext cx="27432" cy="868680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1005840" y="219456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0B1220"/>
                </a:solidFill>
                <a:latin typeface="微软雅黑"/>
                <a:ea typeface="微软雅黑"/>
              </a:rPr>
              <a:t>照片规则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2523744"/>
            <a:ext cx="47548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>
                <a:solidFill>
                  <a:srgbClr val="64748B"/>
                </a:solidFill>
                <a:latin typeface="微软雅黑"/>
                <a:ea typeface="微软雅黑"/>
              </a:rPr>
              <a:t>按服务类型与节点配置必拍项，规则改了立即生效</a:t>
            </a:r>
          </a:p>
        </p:txBody>
      </p:sp>
      <p:sp>
        <p:nvSpPr>
          <p:cNvPr id="9" name="Rectangle 8"/>
          <p:cNvSpPr/>
          <p:nvPr/>
        </p:nvSpPr>
        <p:spPr>
          <a:xfrm>
            <a:off x="6217920" y="2194560"/>
            <a:ext cx="27432" cy="868680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6400800" y="219456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0B1220"/>
                </a:solidFill>
                <a:latin typeface="微软雅黑"/>
                <a:ea typeface="微软雅黑"/>
              </a:rPr>
              <a:t>自动质检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2523744"/>
            <a:ext cx="47548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>
                <a:solidFill>
                  <a:srgbClr val="64748B"/>
                </a:solidFill>
                <a:latin typeface="微软雅黑"/>
                <a:ea typeface="微软雅黑"/>
              </a:rPr>
              <a:t>缺照片、缺里程、定位偏离、超时，系统先判一遍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22960" y="3364991"/>
            <a:ext cx="27432" cy="868680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1005840" y="3364991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0B1220"/>
                </a:solidFill>
                <a:latin typeface="微软雅黑"/>
                <a:ea typeface="微软雅黑"/>
              </a:rPr>
              <a:t>人工抽检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" y="3694175"/>
            <a:ext cx="47548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>
                <a:solidFill>
                  <a:srgbClr val="64748B"/>
                </a:solidFill>
                <a:latin typeface="微软雅黑"/>
                <a:ea typeface="微软雅黑"/>
              </a:rPr>
              <a:t>按比例抽检并评分，问题项写进整改单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17920" y="3364991"/>
            <a:ext cx="27432" cy="868680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6400800" y="3364991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0B1220"/>
                </a:solidFill>
                <a:latin typeface="微软雅黑"/>
                <a:ea typeface="微软雅黑"/>
              </a:rPr>
              <a:t>整改闭环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0" y="3694175"/>
            <a:ext cx="47548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>
                <a:solidFill>
                  <a:srgbClr val="64748B"/>
                </a:solidFill>
                <a:latin typeface="微软雅黑"/>
                <a:ea typeface="微软雅黑"/>
              </a:rPr>
              <a:t>整改指派到人，超时升级，整改率纳入服务商考核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22960" y="4535424"/>
            <a:ext cx="27432" cy="868680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1005840" y="4535424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0B1220"/>
                </a:solidFill>
                <a:latin typeface="微软雅黑"/>
                <a:ea typeface="微软雅黑"/>
              </a:rPr>
              <a:t>证据包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" y="4864608"/>
            <a:ext cx="47548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>
                <a:solidFill>
                  <a:srgbClr val="64748B"/>
                </a:solidFill>
                <a:latin typeface="微软雅黑"/>
                <a:ea typeface="微软雅黑"/>
              </a:rPr>
              <a:t>一单一份，PDF 归档，客诉、索赔、诉讼都能用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217920" y="4535424"/>
            <a:ext cx="27432" cy="868680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6400800" y="4535424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0B1220"/>
                </a:solidFill>
                <a:latin typeface="微软雅黑"/>
                <a:ea typeface="微软雅黑"/>
              </a:rPr>
              <a:t>回访投诉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0" y="4864608"/>
            <a:ext cx="47548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>
                <a:solidFill>
                  <a:srgbClr val="64748B"/>
                </a:solidFill>
                <a:latin typeface="微软雅黑"/>
                <a:ea typeface="微软雅黑"/>
              </a:rPr>
              <a:t>差评自动触发回访，投诉责任判定与时效可统计</a:t>
            </a:r>
          </a:p>
        </p:txBody>
      </p:sp>
      <p:pic>
        <p:nvPicPr>
          <p:cNvPr id="24" name="Picture 23" descr="scene-accid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040" y="2194560"/>
            <a:ext cx="1920240" cy="3520440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9464040" y="2194560"/>
            <a:ext cx="1920240" cy="45720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ectangle 25"/>
          <p:cNvSpPr/>
          <p:nvPr/>
        </p:nvSpPr>
        <p:spPr>
          <a:xfrm>
            <a:off x="822960" y="6355080"/>
            <a:ext cx="10543032" cy="9144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822960" y="6419088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64748B"/>
                </a:solidFill>
                <a:latin typeface="微软雅黑"/>
                <a:ea typeface="微软雅黑"/>
              </a:rPr>
              <a:t>算数科技 · 道路救援数字化运营平台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332720" y="6419088"/>
            <a:ext cx="10058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64748B"/>
                </a:solidFill>
                <a:latin typeface="微软雅黑"/>
                <a:ea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cene-night.jpg"/>
          <p:cNvPicPr>
            <a:picLocks noChangeAspect="1"/>
          </p:cNvPicPr>
          <p:nvPr/>
        </p:nvPicPr>
        <p:blipFill>
          <a:blip r:embed="rId2"/>
          <a:srcRect t="6249" b="9374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  <a:alpha val="86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Rectangle 3"/>
          <p:cNvSpPr/>
          <p:nvPr/>
        </p:nvSpPr>
        <p:spPr>
          <a:xfrm>
            <a:off x="822960" y="566928"/>
            <a:ext cx="384048" cy="54864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22960" y="713232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FDBA74"/>
                </a:solidFill>
                <a:latin typeface="微软雅黑"/>
                <a:ea typeface="微软雅黑"/>
              </a:rPr>
              <a:t>时效与监控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00584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</a:rPr>
              <a:t>慢单会在变成投诉之前被系统发现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2423160"/>
            <a:ext cx="2487168" cy="2194560"/>
          </a:xfrm>
          <a:prstGeom prst="roundRect">
            <a:avLst>
              <a:gd name="adj" fmla="val 6000"/>
            </a:avLst>
          </a:prstGeom>
          <a:solidFill>
            <a:srgbClr val="14263D"/>
          </a:solidFill>
          <a:ln w="12700">
            <a:solidFill>
              <a:srgbClr val="2A3B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60704" y="2651760"/>
            <a:ext cx="2011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FDBA74"/>
                </a:solidFill>
                <a:latin typeface="微软雅黑"/>
                <a:ea typeface="微软雅黑"/>
              </a:rPr>
              <a:t>实时在途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0704" y="3035808"/>
            <a:ext cx="20116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</a:rPr>
              <a:t>一屏看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" y="3611880"/>
            <a:ext cx="19659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A9B6C7"/>
                </a:solidFill>
                <a:latin typeface="微软雅黑"/>
                <a:ea typeface="微软雅黑"/>
              </a:rPr>
              <a:t>在途车辆、待派单、超时单、异常单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520440" y="2423160"/>
            <a:ext cx="2487168" cy="2194560"/>
          </a:xfrm>
          <a:prstGeom prst="roundRect">
            <a:avLst>
              <a:gd name="adj" fmla="val 6000"/>
            </a:avLst>
          </a:prstGeom>
          <a:solidFill>
            <a:srgbClr val="14263D"/>
          </a:solidFill>
          <a:ln w="12700">
            <a:solidFill>
              <a:srgbClr val="2A3B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3758184" y="2651760"/>
            <a:ext cx="2011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FDBA74"/>
                </a:solidFill>
                <a:latin typeface="微软雅黑"/>
                <a:ea typeface="微软雅黑"/>
              </a:rPr>
              <a:t>轨迹回放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58184" y="3035808"/>
            <a:ext cx="20116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</a:rPr>
              <a:t>整单还原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58184" y="3611880"/>
            <a:ext cx="19659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A9B6C7"/>
                </a:solidFill>
                <a:latin typeface="微软雅黑"/>
                <a:ea typeface="微软雅黑"/>
              </a:rPr>
              <a:t>关键节点时间戳、偏航与异常停留标记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423160"/>
            <a:ext cx="2487168" cy="2194560"/>
          </a:xfrm>
          <a:prstGeom prst="roundRect">
            <a:avLst>
              <a:gd name="adj" fmla="val 6000"/>
            </a:avLst>
          </a:prstGeom>
          <a:solidFill>
            <a:srgbClr val="14263D"/>
          </a:solidFill>
          <a:ln w="12700">
            <a:solidFill>
              <a:srgbClr val="2A3B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6455664" y="2651760"/>
            <a:ext cx="2011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FDBA74"/>
                </a:solidFill>
                <a:latin typeface="微软雅黑"/>
                <a:ea typeface="微软雅黑"/>
              </a:rPr>
              <a:t>SLA 达成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55664" y="3035808"/>
            <a:ext cx="20116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</a:rPr>
              <a:t>月月出账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55664" y="3611880"/>
            <a:ext cx="19659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A9B6C7"/>
                </a:solidFill>
                <a:latin typeface="微软雅黑"/>
                <a:ea typeface="微软雅黑"/>
              </a:rPr>
              <a:t>按客户 / 服务商 / 区域出达成率报表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915400" y="2423160"/>
            <a:ext cx="2487168" cy="2194560"/>
          </a:xfrm>
          <a:prstGeom prst="roundRect">
            <a:avLst>
              <a:gd name="adj" fmla="val 6000"/>
            </a:avLst>
          </a:prstGeom>
          <a:solidFill>
            <a:srgbClr val="14263D"/>
          </a:solidFill>
          <a:ln w="12700">
            <a:solidFill>
              <a:srgbClr val="2A3B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9153144" y="2651760"/>
            <a:ext cx="2011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FDBA74"/>
                </a:solidFill>
                <a:latin typeface="微软雅黑"/>
                <a:ea typeface="微软雅黑"/>
              </a:rPr>
              <a:t>里程核验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53144" y="3035808"/>
            <a:ext cx="20116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</a:rPr>
              <a:t>自动比对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53144" y="3611880"/>
            <a:ext cx="19659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A9B6C7"/>
                </a:solidFill>
                <a:latin typeface="微软雅黑"/>
                <a:ea typeface="微软雅黑"/>
              </a:rPr>
              <a:t>申报里程与导航里程偏差超阈值自动标注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" y="5074920"/>
            <a:ext cx="103327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>
                <a:solidFill>
                  <a:srgbClr val="CBD5E1"/>
                </a:solidFill>
                <a:latin typeface="微软雅黑"/>
                <a:ea typeface="微软雅黑"/>
              </a:rPr>
              <a:t>超时扫描按节点时限自动跑，预警下到调度；催办与技师确认闭环留痕，不靠群里喊。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22960" y="6355080"/>
            <a:ext cx="10543032" cy="9144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822960" y="6419088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64748B"/>
                </a:solidFill>
                <a:latin typeface="微软雅黑"/>
                <a:ea typeface="微软雅黑"/>
              </a:rPr>
              <a:t>算数科技 · 道路救援数字化运营平台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332720" y="6419088"/>
            <a:ext cx="10058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64748B"/>
                </a:solidFill>
                <a:latin typeface="微软雅黑"/>
                <a:ea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22960" y="566928"/>
            <a:ext cx="384048" cy="54864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22960" y="713232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EA580C"/>
                </a:solidFill>
                <a:latin typeface="微软雅黑"/>
                <a:ea typeface="微软雅黑"/>
              </a:rPr>
              <a:t>结算与财务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005840"/>
            <a:ext cx="10515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1220"/>
                </a:solidFill>
                <a:latin typeface="微软雅黑"/>
                <a:ea typeface="微软雅黑"/>
              </a:rPr>
              <a:t>从一单应收，到一张对账单，到一笔打款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27632"/>
            <a:ext cx="102412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0">
                <a:solidFill>
                  <a:srgbClr val="64748B"/>
                </a:solidFill>
                <a:latin typeface="微软雅黑"/>
                <a:ea typeface="微软雅黑"/>
              </a:rPr>
              <a:t>计费规则、预审、对账、开票、收款、账龄，串成一条不会漏的线。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286000"/>
            <a:ext cx="1920240" cy="1783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1024128" y="2468880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EA580C"/>
                </a:solidFill>
                <a:latin typeface="微软雅黑"/>
                <a:ea typeface="微软雅黑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4128" y="2834640"/>
            <a:ext cx="1554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B1220"/>
                </a:solidFill>
                <a:latin typeface="微软雅黑"/>
                <a:ea typeface="微软雅黑"/>
              </a:rPr>
              <a:t>计费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4128" y="3200400"/>
            <a:ext cx="1572768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64748B"/>
                </a:solidFill>
                <a:latin typeface="微软雅黑"/>
                <a:ea typeface="微软雅黑"/>
              </a:rPr>
              <a:t>合同价 + 价格本</a:t>
            </a:r>
          </a:p>
          <a:p>
            <a:pPr algn="l">
              <a:lnSpc>
                <a:spcPct val="135000"/>
              </a:lnSpc>
            </a:pPr>
            <a:r>
              <a:rPr sz="900" b="0">
                <a:solidFill>
                  <a:srgbClr val="64748B"/>
                </a:solidFill>
                <a:latin typeface="微软雅黑"/>
                <a:ea typeface="微软雅黑"/>
              </a:rPr>
              <a:t>里程 / 附加费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70632" y="3017520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CBD5E1"/>
                </a:solidFill>
                <a:latin typeface="微软雅黑"/>
                <a:ea typeface="微软雅黑"/>
              </a:rPr>
              <a:t>→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035808" y="2286000"/>
            <a:ext cx="1920240" cy="1783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3236976" y="2468880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EA580C"/>
                </a:solidFill>
                <a:latin typeface="微软雅黑"/>
                <a:ea typeface="微软雅黑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36976" y="2834640"/>
            <a:ext cx="1554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B1220"/>
                </a:solidFill>
                <a:latin typeface="微软雅黑"/>
                <a:ea typeface="微软雅黑"/>
              </a:rPr>
              <a:t>预审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36976" y="3200400"/>
            <a:ext cx="1572768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64748B"/>
                </a:solidFill>
                <a:latin typeface="微软雅黑"/>
                <a:ea typeface="微软雅黑"/>
              </a:rPr>
              <a:t>异常费用拦截</a:t>
            </a:r>
          </a:p>
          <a:p>
            <a:pPr algn="l">
              <a:lnSpc>
                <a:spcPct val="135000"/>
              </a:lnSpc>
            </a:pPr>
            <a:r>
              <a:rPr sz="900" b="0">
                <a:solidFill>
                  <a:srgbClr val="64748B"/>
                </a:solidFill>
                <a:latin typeface="微软雅黑"/>
                <a:ea typeface="微软雅黑"/>
              </a:rPr>
              <a:t>出账前先审一遍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83480" y="3017520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CBD5E1"/>
                </a:solidFill>
                <a:latin typeface="微软雅黑"/>
                <a:ea typeface="微软雅黑"/>
              </a:rP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248656" y="2286000"/>
            <a:ext cx="1920240" cy="1783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5449824" y="2468880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EA580C"/>
                </a:solidFill>
                <a:latin typeface="微软雅黑"/>
                <a:ea typeface="微软雅黑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49824" y="2834640"/>
            <a:ext cx="1554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B1220"/>
                </a:solidFill>
                <a:latin typeface="微软雅黑"/>
                <a:ea typeface="微软雅黑"/>
              </a:rPr>
              <a:t>对账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49824" y="3200400"/>
            <a:ext cx="1572768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64748B"/>
                </a:solidFill>
                <a:latin typeface="微软雅黑"/>
                <a:ea typeface="微软雅黑"/>
              </a:rPr>
              <a:t>服务商账单</a:t>
            </a:r>
          </a:p>
          <a:p>
            <a:pPr algn="l">
              <a:lnSpc>
                <a:spcPct val="135000"/>
              </a:lnSpc>
            </a:pPr>
            <a:r>
              <a:rPr sz="900" b="0">
                <a:solidFill>
                  <a:srgbClr val="64748B"/>
                </a:solidFill>
                <a:latin typeface="微软雅黑"/>
                <a:ea typeface="微软雅黑"/>
              </a:rPr>
              <a:t>差异逐条确认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96328" y="3017520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CBD5E1"/>
                </a:solidFill>
                <a:latin typeface="微软雅黑"/>
                <a:ea typeface="微软雅黑"/>
              </a:rPr>
              <a:t>→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461504" y="2286000"/>
            <a:ext cx="1920240" cy="1783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7662672" y="2468880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EA580C"/>
                </a:solidFill>
                <a:latin typeface="微软雅黑"/>
                <a:ea typeface="微软雅黑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62672" y="2834640"/>
            <a:ext cx="1554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B1220"/>
                </a:solidFill>
                <a:latin typeface="微软雅黑"/>
                <a:ea typeface="微软雅黑"/>
              </a:rPr>
              <a:t>结算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62672" y="3200400"/>
            <a:ext cx="1572768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64748B"/>
                </a:solidFill>
                <a:latin typeface="微软雅黑"/>
                <a:ea typeface="微软雅黑"/>
              </a:rPr>
              <a:t>技师计件</a:t>
            </a:r>
          </a:p>
          <a:p>
            <a:pPr algn="l">
              <a:lnSpc>
                <a:spcPct val="135000"/>
              </a:lnSpc>
            </a:pPr>
            <a:r>
              <a:rPr sz="900" b="0">
                <a:solidFill>
                  <a:srgbClr val="64748B"/>
                </a:solidFill>
                <a:latin typeface="微软雅黑"/>
                <a:ea typeface="微软雅黑"/>
              </a:rPr>
              <a:t>审核后打款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409176" y="3017520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CBD5E1"/>
                </a:solidFill>
                <a:latin typeface="微软雅黑"/>
                <a:ea typeface="微软雅黑"/>
              </a:rPr>
              <a:t>→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674352" y="2286000"/>
            <a:ext cx="1920240" cy="1783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9875520" y="2468880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EA580C"/>
                </a:solidFill>
                <a:latin typeface="微软雅黑"/>
                <a:ea typeface="微软雅黑"/>
              </a:rP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75520" y="2834640"/>
            <a:ext cx="1554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B1220"/>
                </a:solidFill>
                <a:latin typeface="微软雅黑"/>
                <a:ea typeface="微软雅黑"/>
              </a:rPr>
              <a:t>回收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875520" y="3200400"/>
            <a:ext cx="1572768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64748B"/>
                </a:solidFill>
                <a:latin typeface="微软雅黑"/>
                <a:ea typeface="微软雅黑"/>
              </a:rPr>
              <a:t>开票 · 收款</a:t>
            </a:r>
          </a:p>
          <a:p>
            <a:pPr algn="l">
              <a:lnSpc>
                <a:spcPct val="135000"/>
              </a:lnSpc>
            </a:pPr>
            <a:r>
              <a:rPr sz="900" b="0">
                <a:solidFill>
                  <a:srgbClr val="64748B"/>
                </a:solidFill>
                <a:latin typeface="微软雅黑"/>
                <a:ea typeface="微软雅黑"/>
              </a:rPr>
              <a:t>账龄自动提醒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2960" y="4434840"/>
            <a:ext cx="10424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64748B"/>
                </a:solidFill>
                <a:latin typeface="微软雅黑"/>
                <a:ea typeface="微软雅黑"/>
              </a:rPr>
              <a:t>·  应收按客户合同价与价格本自动算，附加费、夜间、地库、高速按规则入账。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2960" y="4837176"/>
            <a:ext cx="10424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64748B"/>
                </a:solidFill>
                <a:latin typeface="微软雅黑"/>
                <a:ea typeface="微软雅黑"/>
              </a:rPr>
              <a:t>·  服务商账单与本系统账自动比对，差异单直接生成待办，不用人工翻表。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22960" y="5239512"/>
            <a:ext cx="10424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64748B"/>
                </a:solidFill>
                <a:latin typeface="微软雅黑"/>
                <a:ea typeface="微软雅黑"/>
              </a:rPr>
              <a:t>·  技师结算按计件与提成规则生成，审核通过后登记打款，明细可追溯。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60" y="5641848"/>
            <a:ext cx="10424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64748B"/>
                </a:solidFill>
                <a:latin typeface="微软雅黑"/>
                <a:ea typeface="微软雅黑"/>
              </a:rPr>
              <a:t>·  账龄、毛利、成本异常按月出表，亏损单和异常返点会被单独标出来。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22960" y="6355080"/>
            <a:ext cx="10543032" cy="9144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TextBox 34"/>
          <p:cNvSpPr txBox="1"/>
          <p:nvPr/>
        </p:nvSpPr>
        <p:spPr>
          <a:xfrm>
            <a:off x="822960" y="6419088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64748B"/>
                </a:solidFill>
                <a:latin typeface="微软雅黑"/>
                <a:ea typeface="微软雅黑"/>
              </a:rPr>
              <a:t>算数科技 · 道路救援数字化运营平台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332720" y="6419088"/>
            <a:ext cx="10058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64748B"/>
                </a:solidFill>
                <a:latin typeface="微软雅黑"/>
                <a:ea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22960" y="566928"/>
            <a:ext cx="384048" cy="54864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22960" y="713232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EA580C"/>
                </a:solidFill>
                <a:latin typeface="微软雅黑"/>
                <a:ea typeface="微软雅黑"/>
              </a:rPr>
              <a:t>逆向闭环与售后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005840"/>
            <a:ext cx="10515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1220"/>
                </a:solidFill>
                <a:latin typeface="微软雅黑"/>
                <a:ea typeface="微软雅黑"/>
              </a:rPr>
              <a:t>正向解决「怎么做完」，逆向解决「做完发现问题怎么办」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27632"/>
            <a:ext cx="102412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0">
                <a:solidFill>
                  <a:srgbClr val="64748B"/>
                </a:solidFill>
                <a:latin typeface="微软雅黑"/>
                <a:ea typeface="微软雅黑"/>
              </a:rPr>
              <a:t>取消、改派、回退、重开、返工、退款减免、客诉仲裁统一进一张台账；金额类先审批后冲账，工单与交期同步重算。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331720"/>
            <a:ext cx="2487168" cy="1965960"/>
          </a:xfrm>
          <a:prstGeom prst="roundRect">
            <a:avLst>
              <a:gd name="adj" fmla="val 6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1042416" y="2514600"/>
            <a:ext cx="2011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EA580C"/>
                </a:solidFill>
                <a:latin typeface="微软雅黑"/>
                <a:ea typeface="微软雅黑"/>
              </a:rPr>
              <a:t>取消 / 改派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42416" y="2880360"/>
            <a:ext cx="205740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64748B"/>
                </a:solidFill>
                <a:latin typeface="微软雅黑"/>
                <a:ea typeface="微软雅黑"/>
              </a:rPr>
              <a:t>客户取消、我方取消、失败分类；有费取消保留费用归属，改派保留原技师与新技师。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520440" y="2331720"/>
            <a:ext cx="2487168" cy="1965960"/>
          </a:xfrm>
          <a:prstGeom prst="roundRect">
            <a:avLst>
              <a:gd name="adj" fmla="val 6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3739896" y="2514600"/>
            <a:ext cx="2011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EA580C"/>
                </a:solidFill>
                <a:latin typeface="微软雅黑"/>
                <a:ea typeface="微软雅黑"/>
              </a:rPr>
              <a:t>状态回退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39896" y="2880360"/>
            <a:ext cx="205740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64748B"/>
                </a:solidFill>
                <a:latin typeface="微软雅黑"/>
                <a:ea typeface="微软雅黑"/>
              </a:rPr>
              <a:t>装错单、传错照片可回退上一节点，原节点记录不删除，复盘能还原。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2331720"/>
            <a:ext cx="2487168" cy="1965960"/>
          </a:xfrm>
          <a:prstGeom prst="roundRect">
            <a:avLst>
              <a:gd name="adj" fmla="val 6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437376" y="2514600"/>
            <a:ext cx="2011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EA580C"/>
                </a:solidFill>
                <a:latin typeface="微软雅黑"/>
                <a:ea typeface="微软雅黑"/>
              </a:rPr>
              <a:t>重开 / 返工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37376" y="2880360"/>
            <a:ext cx="205740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64748B"/>
                </a:solidFill>
                <a:latin typeface="微软雅黑"/>
                <a:ea typeface="微软雅黑"/>
              </a:rPr>
              <a:t>已完结工单回到派车或待派，重算交期并继续推进，推送原技师。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915400" y="2331720"/>
            <a:ext cx="2487168" cy="1965960"/>
          </a:xfrm>
          <a:prstGeom prst="roundRect">
            <a:avLst>
              <a:gd name="adj" fmla="val 6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9134856" y="2514600"/>
            <a:ext cx="2011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EA580C"/>
                </a:solidFill>
                <a:latin typeface="微软雅黑"/>
                <a:ea typeface="微软雅黑"/>
              </a:rPr>
              <a:t>退款 / 减免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34856" y="2880360"/>
            <a:ext cx="205740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64748B"/>
                </a:solidFill>
                <a:latin typeface="微软雅黑"/>
                <a:ea typeface="微软雅黑"/>
              </a:rPr>
              <a:t>提交金额与原因进入审批，通过后才冲减应收与账单，生成扣款与客户抵扣。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" y="4572000"/>
            <a:ext cx="10332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64748B"/>
                </a:solidFill>
                <a:latin typeface="微软雅黑"/>
                <a:ea typeface="微软雅黑"/>
              </a:rPr>
              <a:t>客诉仲裁挂到同一台账，责任判定、整改、扣分与回访口径一致；大屏与报表逆向指标可下钻原单。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5074920"/>
            <a:ext cx="10332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0B1220"/>
                </a:solidFill>
                <a:latin typeface="微软雅黑"/>
                <a:ea typeface="微软雅黑"/>
              </a:rPr>
              <a:t>原则：不删除原节点、不绕过审批、不脱离原单改金额。逆向操作 100% 留痕。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22960" y="6355080"/>
            <a:ext cx="10543032" cy="9144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22960" y="6419088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64748B"/>
                </a:solidFill>
                <a:latin typeface="微软雅黑"/>
                <a:ea typeface="微软雅黑"/>
              </a:rPr>
              <a:t>算数科技 · 道路救援数字化运营平台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332720" y="6419088"/>
            <a:ext cx="10058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64748B"/>
                </a:solidFill>
                <a:latin typeface="微软雅黑"/>
                <a:ea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22960" y="566928"/>
            <a:ext cx="384048" cy="54864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22960" y="713232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EA580C"/>
                </a:solidFill>
                <a:latin typeface="微软雅黑"/>
                <a:ea typeface="微软雅黑"/>
              </a:rPr>
              <a:t>上游对接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005840"/>
            <a:ext cx="10515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1220"/>
                </a:solidFill>
                <a:latin typeface="微软雅黑"/>
                <a:ea typeface="微软雅黑"/>
              </a:rPr>
              <a:t>和平台、保险、车队系统连成一条数据流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27632"/>
            <a:ext cx="102412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0">
                <a:solidFill>
                  <a:srgbClr val="64748B"/>
                </a:solidFill>
                <a:latin typeface="微软雅黑"/>
                <a:ea typeface="微软雅黑"/>
              </a:rPr>
              <a:t>内置吉诺 SAA 对接：下单、取消、催单下发；状态、照片、GPS、结算四类回调回写。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2240280"/>
            <a:ext cx="2011680" cy="457200"/>
          </a:xfrm>
          <a:prstGeom prst="rect">
            <a:avLst/>
          </a:prstGeom>
          <a:solidFill>
            <a:srgbClr val="0B1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87552" y="2340864"/>
            <a:ext cx="1737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接口方向</a:t>
            </a:r>
          </a:p>
        </p:txBody>
      </p:sp>
      <p:sp>
        <p:nvSpPr>
          <p:cNvPr id="8" name="Rectangle 7"/>
          <p:cNvSpPr/>
          <p:nvPr/>
        </p:nvSpPr>
        <p:spPr>
          <a:xfrm>
            <a:off x="2834640" y="2240280"/>
            <a:ext cx="3017520" cy="457200"/>
          </a:xfrm>
          <a:prstGeom prst="rect">
            <a:avLst/>
          </a:prstGeom>
          <a:solidFill>
            <a:srgbClr val="0B1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2999232" y="2340864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动作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52160" y="2240280"/>
            <a:ext cx="2743200" cy="457200"/>
          </a:xfrm>
          <a:prstGeom prst="rect">
            <a:avLst/>
          </a:prstGeom>
          <a:solidFill>
            <a:srgbClr val="0B1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016752" y="2340864"/>
            <a:ext cx="24688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落到系统哪里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595360" y="2240280"/>
            <a:ext cx="2743200" cy="457200"/>
          </a:xfrm>
          <a:prstGeom prst="rect">
            <a:avLst/>
          </a:prstGeom>
          <a:solidFill>
            <a:srgbClr val="0B1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8759952" y="2340864"/>
            <a:ext cx="24688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失败怎么办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22960" y="2697480"/>
            <a:ext cx="201168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87552" y="2843784"/>
            <a:ext cx="17373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>
                <a:solidFill>
                  <a:srgbClr val="64748B"/>
                </a:solidFill>
                <a:latin typeface="微软雅黑"/>
                <a:ea typeface="微软雅黑"/>
              </a:rPr>
              <a:t>我们 → 上游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834640" y="2697480"/>
            <a:ext cx="301752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2999232" y="2843784"/>
            <a:ext cx="2743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>
                <a:solidFill>
                  <a:srgbClr val="0B1220"/>
                </a:solidFill>
                <a:latin typeface="微软雅黑"/>
                <a:ea typeface="微软雅黑"/>
              </a:rPr>
              <a:t>新建订单 / 取消 / 催单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52160" y="2697480"/>
            <a:ext cx="27432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016752" y="2843784"/>
            <a:ext cx="24688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>
                <a:solidFill>
                  <a:srgbClr val="64748B"/>
                </a:solidFill>
                <a:latin typeface="微软雅黑"/>
                <a:ea typeface="微软雅黑"/>
              </a:rPr>
              <a:t>订单状态与通知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595360" y="2697480"/>
            <a:ext cx="27432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759952" y="2843784"/>
            <a:ext cx="24688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>
                <a:solidFill>
                  <a:srgbClr val="64748B"/>
                </a:solidFill>
                <a:latin typeface="微软雅黑"/>
                <a:ea typeface="微软雅黑"/>
              </a:rPr>
              <a:t>日志留痕，可手动重发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22960" y="3264408"/>
            <a:ext cx="2011680" cy="566928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987552" y="3410712"/>
            <a:ext cx="17373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>
                <a:solidFill>
                  <a:srgbClr val="64748B"/>
                </a:solidFill>
                <a:latin typeface="微软雅黑"/>
                <a:ea typeface="微软雅黑"/>
              </a:rPr>
              <a:t>上游 → 我们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834640" y="3264408"/>
            <a:ext cx="3017520" cy="566928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2999232" y="3410712"/>
            <a:ext cx="2743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>
                <a:solidFill>
                  <a:srgbClr val="0B1220"/>
                </a:solidFill>
                <a:latin typeface="微软雅黑"/>
                <a:ea typeface="微软雅黑"/>
              </a:rPr>
              <a:t>状态回调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852160" y="3264408"/>
            <a:ext cx="2743200" cy="566928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6016752" y="3410712"/>
            <a:ext cx="24688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>
                <a:solidFill>
                  <a:srgbClr val="64748B"/>
                </a:solidFill>
                <a:latin typeface="微软雅黑"/>
                <a:ea typeface="微软雅黑"/>
              </a:rPr>
              <a:t>九节点状态自动推进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595360" y="3264408"/>
            <a:ext cx="2743200" cy="566928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8759952" y="3410712"/>
            <a:ext cx="24688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>
                <a:solidFill>
                  <a:srgbClr val="64748B"/>
                </a:solidFill>
                <a:latin typeface="微软雅黑"/>
                <a:ea typeface="微软雅黑"/>
              </a:rPr>
              <a:t>自动重试 + 监控告警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22960" y="3831336"/>
            <a:ext cx="201168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987552" y="3977640"/>
            <a:ext cx="17373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>
                <a:solidFill>
                  <a:srgbClr val="64748B"/>
                </a:solidFill>
                <a:latin typeface="微软雅黑"/>
                <a:ea typeface="微软雅黑"/>
              </a:rPr>
              <a:t>上游 → 我们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834640" y="3831336"/>
            <a:ext cx="301752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2999232" y="3977640"/>
            <a:ext cx="2743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>
                <a:solidFill>
                  <a:srgbClr val="0B1220"/>
                </a:solidFill>
                <a:latin typeface="微软雅黑"/>
                <a:ea typeface="微软雅黑"/>
              </a:rPr>
              <a:t>照片回调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852160" y="3831336"/>
            <a:ext cx="27432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TextBox 34"/>
          <p:cNvSpPr txBox="1"/>
          <p:nvPr/>
        </p:nvSpPr>
        <p:spPr>
          <a:xfrm>
            <a:off x="6016752" y="3977640"/>
            <a:ext cx="24688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>
                <a:solidFill>
                  <a:srgbClr val="64748B"/>
                </a:solidFill>
                <a:latin typeface="微软雅黑"/>
                <a:ea typeface="微软雅黑"/>
              </a:rPr>
              <a:t>归档进订单相册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595360" y="3831336"/>
            <a:ext cx="27432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8759952" y="3977640"/>
            <a:ext cx="24688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>
                <a:solidFill>
                  <a:srgbClr val="64748B"/>
                </a:solidFill>
                <a:latin typeface="微软雅黑"/>
                <a:ea typeface="微软雅黑"/>
              </a:rPr>
              <a:t>重试队列，补齐后入库</a:t>
            </a:r>
          </a:p>
        </p:txBody>
      </p:sp>
      <p:sp>
        <p:nvSpPr>
          <p:cNvPr id="38" name="Rectangle 37"/>
          <p:cNvSpPr/>
          <p:nvPr/>
        </p:nvSpPr>
        <p:spPr>
          <a:xfrm>
            <a:off x="822960" y="4398264"/>
            <a:ext cx="2011680" cy="566928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987552" y="4544568"/>
            <a:ext cx="17373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>
                <a:solidFill>
                  <a:srgbClr val="64748B"/>
                </a:solidFill>
                <a:latin typeface="微软雅黑"/>
                <a:ea typeface="微软雅黑"/>
              </a:rPr>
              <a:t>上游 → 我们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834640" y="4398264"/>
            <a:ext cx="3017520" cy="566928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2999232" y="4544568"/>
            <a:ext cx="2743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>
                <a:solidFill>
                  <a:srgbClr val="0B1220"/>
                </a:solidFill>
                <a:latin typeface="微软雅黑"/>
                <a:ea typeface="微软雅黑"/>
              </a:rPr>
              <a:t>GPS 回调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852160" y="4398264"/>
            <a:ext cx="2743200" cy="566928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TextBox 42"/>
          <p:cNvSpPr txBox="1"/>
          <p:nvPr/>
        </p:nvSpPr>
        <p:spPr>
          <a:xfrm>
            <a:off x="6016752" y="4544568"/>
            <a:ext cx="24688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>
                <a:solidFill>
                  <a:srgbClr val="64748B"/>
                </a:solidFill>
                <a:latin typeface="微软雅黑"/>
                <a:ea typeface="微软雅黑"/>
              </a:rPr>
              <a:t>轨迹与到场校验</a:t>
            </a:r>
          </a:p>
        </p:txBody>
      </p:sp>
      <p:sp>
        <p:nvSpPr>
          <p:cNvPr id="44" name="Rectangle 43"/>
          <p:cNvSpPr/>
          <p:nvPr/>
        </p:nvSpPr>
        <p:spPr>
          <a:xfrm>
            <a:off x="8595360" y="4398264"/>
            <a:ext cx="2743200" cy="566928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TextBox 44"/>
          <p:cNvSpPr txBox="1"/>
          <p:nvPr/>
        </p:nvSpPr>
        <p:spPr>
          <a:xfrm>
            <a:off x="8759952" y="4544568"/>
            <a:ext cx="24688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>
                <a:solidFill>
                  <a:srgbClr val="64748B"/>
                </a:solidFill>
                <a:latin typeface="微软雅黑"/>
                <a:ea typeface="微软雅黑"/>
              </a:rPr>
              <a:t>断点续传，缺失标注</a:t>
            </a:r>
          </a:p>
        </p:txBody>
      </p:sp>
      <p:sp>
        <p:nvSpPr>
          <p:cNvPr id="46" name="Rectangle 45"/>
          <p:cNvSpPr/>
          <p:nvPr/>
        </p:nvSpPr>
        <p:spPr>
          <a:xfrm>
            <a:off x="822960" y="4965192"/>
            <a:ext cx="201168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TextBox 46"/>
          <p:cNvSpPr txBox="1"/>
          <p:nvPr/>
        </p:nvSpPr>
        <p:spPr>
          <a:xfrm>
            <a:off x="987552" y="5111496"/>
            <a:ext cx="17373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>
                <a:solidFill>
                  <a:srgbClr val="64748B"/>
                </a:solidFill>
                <a:latin typeface="微软雅黑"/>
                <a:ea typeface="微软雅黑"/>
              </a:rPr>
              <a:t>上游 → 我们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834640" y="4965192"/>
            <a:ext cx="301752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TextBox 48"/>
          <p:cNvSpPr txBox="1"/>
          <p:nvPr/>
        </p:nvSpPr>
        <p:spPr>
          <a:xfrm>
            <a:off x="2999232" y="5111496"/>
            <a:ext cx="2743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>
                <a:solidFill>
                  <a:srgbClr val="0B1220"/>
                </a:solidFill>
                <a:latin typeface="微软雅黑"/>
                <a:ea typeface="微软雅黑"/>
              </a:rPr>
              <a:t>结算回调</a:t>
            </a:r>
          </a:p>
        </p:txBody>
      </p:sp>
      <p:sp>
        <p:nvSpPr>
          <p:cNvPr id="50" name="Rectangle 49"/>
          <p:cNvSpPr/>
          <p:nvPr/>
        </p:nvSpPr>
        <p:spPr>
          <a:xfrm>
            <a:off x="5852160" y="4965192"/>
            <a:ext cx="27432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1" name="TextBox 50"/>
          <p:cNvSpPr txBox="1"/>
          <p:nvPr/>
        </p:nvSpPr>
        <p:spPr>
          <a:xfrm>
            <a:off x="6016752" y="5111496"/>
            <a:ext cx="24688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>
                <a:solidFill>
                  <a:srgbClr val="64748B"/>
                </a:solidFill>
                <a:latin typeface="微软雅黑"/>
                <a:ea typeface="微软雅黑"/>
              </a:rPr>
              <a:t>参与对账与差异比对</a:t>
            </a:r>
          </a:p>
        </p:txBody>
      </p:sp>
      <p:sp>
        <p:nvSpPr>
          <p:cNvPr id="52" name="Rectangle 51"/>
          <p:cNvSpPr/>
          <p:nvPr/>
        </p:nvSpPr>
        <p:spPr>
          <a:xfrm>
            <a:off x="8595360" y="4965192"/>
            <a:ext cx="27432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3" name="TextBox 52"/>
          <p:cNvSpPr txBox="1"/>
          <p:nvPr/>
        </p:nvSpPr>
        <p:spPr>
          <a:xfrm>
            <a:off x="8759952" y="5111496"/>
            <a:ext cx="24688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>
                <a:solidFill>
                  <a:srgbClr val="64748B"/>
                </a:solidFill>
                <a:latin typeface="微软雅黑"/>
                <a:ea typeface="微软雅黑"/>
              </a:rPr>
              <a:t>差异单进待办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22960" y="5715000"/>
            <a:ext cx="104241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0F4C81"/>
                </a:solidFill>
                <a:latin typeface="微软雅黑"/>
                <a:ea typeface="微软雅黑"/>
              </a:rPr>
              <a:t>接口配置、签名验签、连通性测试、报文日志与重试全在后台可见，对接不靠人肉盯。</a:t>
            </a:r>
          </a:p>
        </p:txBody>
      </p:sp>
      <p:sp>
        <p:nvSpPr>
          <p:cNvPr id="55" name="Rectangle 54"/>
          <p:cNvSpPr/>
          <p:nvPr/>
        </p:nvSpPr>
        <p:spPr>
          <a:xfrm>
            <a:off x="822960" y="6355080"/>
            <a:ext cx="10543032" cy="9144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6" name="TextBox 55"/>
          <p:cNvSpPr txBox="1"/>
          <p:nvPr/>
        </p:nvSpPr>
        <p:spPr>
          <a:xfrm>
            <a:off x="822960" y="6419088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64748B"/>
                </a:solidFill>
                <a:latin typeface="微软雅黑"/>
                <a:ea typeface="微软雅黑"/>
              </a:rPr>
              <a:t>算数科技 · 道路救援数字化运营平台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0332720" y="6419088"/>
            <a:ext cx="10058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64748B"/>
                </a:solidFill>
                <a:latin typeface="微软雅黑"/>
                <a:ea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22960" y="566928"/>
            <a:ext cx="384048" cy="54864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22960" y="713232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EA580C"/>
                </a:solidFill>
                <a:latin typeface="微软雅黑"/>
                <a:ea typeface="微软雅黑"/>
              </a:rPr>
              <a:t>数据与复盘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005840"/>
            <a:ext cx="10515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1220"/>
                </a:solidFill>
                <a:latin typeface="微软雅黑"/>
                <a:ea typeface="微软雅黑"/>
              </a:rPr>
              <a:t>老板要的不是报表，是今天该管哪三件事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103120"/>
            <a:ext cx="2377440" cy="12984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24128" y="2267712"/>
            <a:ext cx="19202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64748B"/>
                </a:solidFill>
                <a:latin typeface="微软雅黑"/>
                <a:ea typeface="微软雅黑"/>
              </a:rPr>
              <a:t>今日单量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4128" y="2578608"/>
            <a:ext cx="17373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0B1220"/>
                </a:solidFill>
                <a:latin typeface="微软雅黑"/>
                <a:ea typeface="微软雅黑"/>
              </a:rPr>
              <a:t>128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4128" y="3072384"/>
            <a:ext cx="19202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EA580C"/>
                </a:solidFill>
                <a:latin typeface="微软雅黑"/>
                <a:ea typeface="微软雅黑"/>
              </a:rPr>
              <a:t>+12%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4991" y="2103120"/>
            <a:ext cx="2377440" cy="12984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3566159" y="2267712"/>
            <a:ext cx="19202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64748B"/>
                </a:solidFill>
                <a:latin typeface="微软雅黑"/>
                <a:ea typeface="微软雅黑"/>
              </a:rPr>
              <a:t>平均到场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66159" y="2578608"/>
            <a:ext cx="17373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0B1220"/>
                </a:solidFill>
                <a:latin typeface="微软雅黑"/>
                <a:ea typeface="微软雅黑"/>
              </a:rPr>
              <a:t>23 分钟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66159" y="3072384"/>
            <a:ext cx="19202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EA580C"/>
                </a:solidFill>
                <a:latin typeface="微软雅黑"/>
                <a:ea typeface="微软雅黑"/>
              </a:rPr>
              <a:t>-4 分钟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3584448"/>
            <a:ext cx="2377440" cy="12984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1024128" y="3749040"/>
            <a:ext cx="19202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64748B"/>
                </a:solidFill>
                <a:latin typeface="微软雅黑"/>
                <a:ea typeface="微软雅黑"/>
              </a:rPr>
              <a:t>待派单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4128" y="4059936"/>
            <a:ext cx="17373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0B1220"/>
                </a:solidFill>
                <a:latin typeface="微软雅黑"/>
                <a:ea typeface="微软雅黑"/>
              </a:rPr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24128" y="4553712"/>
            <a:ext cx="19202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EA580C"/>
                </a:solidFill>
                <a:latin typeface="微软雅黑"/>
                <a:ea typeface="微软雅黑"/>
              </a:rPr>
              <a:t>需关注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364991" y="3584448"/>
            <a:ext cx="2377440" cy="12984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3566159" y="3749040"/>
            <a:ext cx="19202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64748B"/>
                </a:solidFill>
                <a:latin typeface="微软雅黑"/>
                <a:ea typeface="微软雅黑"/>
              </a:rPr>
              <a:t>本月毛利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66159" y="4059936"/>
            <a:ext cx="17373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0B1220"/>
                </a:solidFill>
                <a:latin typeface="微软雅黑"/>
                <a:ea typeface="微软雅黑"/>
              </a:rPr>
              <a:t>18.4%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66159" y="4553712"/>
            <a:ext cx="19202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EA580C"/>
                </a:solidFill>
                <a:latin typeface="微软雅黑"/>
                <a:ea typeface="微软雅黑"/>
              </a:rPr>
              <a:t>+1.2pt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68680" y="5559187"/>
            <a:ext cx="256032" cy="430133"/>
          </a:xfrm>
          <a:prstGeom prst="rect">
            <a:avLst/>
          </a:prstGeom>
          <a:solidFill>
            <a:srgbClr val="FDBA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ectangle 21"/>
          <p:cNvSpPr/>
          <p:nvPr/>
        </p:nvSpPr>
        <p:spPr>
          <a:xfrm>
            <a:off x="1271016" y="5395326"/>
            <a:ext cx="256032" cy="593994"/>
          </a:xfrm>
          <a:prstGeom prst="rect">
            <a:avLst/>
          </a:prstGeom>
          <a:solidFill>
            <a:srgbClr val="FDBA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ectangle 22"/>
          <p:cNvSpPr/>
          <p:nvPr/>
        </p:nvSpPr>
        <p:spPr>
          <a:xfrm>
            <a:off x="1673352" y="5467015"/>
            <a:ext cx="256032" cy="522305"/>
          </a:xfrm>
          <a:prstGeom prst="rect">
            <a:avLst/>
          </a:prstGeom>
          <a:solidFill>
            <a:srgbClr val="FDBA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ectangle 23"/>
          <p:cNvSpPr/>
          <p:nvPr/>
        </p:nvSpPr>
        <p:spPr>
          <a:xfrm>
            <a:off x="2075688" y="5231466"/>
            <a:ext cx="256032" cy="757854"/>
          </a:xfrm>
          <a:prstGeom prst="rect">
            <a:avLst/>
          </a:prstGeom>
          <a:solidFill>
            <a:srgbClr val="FDBA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Rectangle 24"/>
          <p:cNvSpPr/>
          <p:nvPr/>
        </p:nvSpPr>
        <p:spPr>
          <a:xfrm>
            <a:off x="2478024" y="5313396"/>
            <a:ext cx="256032" cy="675924"/>
          </a:xfrm>
          <a:prstGeom prst="rect">
            <a:avLst/>
          </a:prstGeom>
          <a:solidFill>
            <a:srgbClr val="FDBA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ectangle 25"/>
          <p:cNvSpPr/>
          <p:nvPr/>
        </p:nvSpPr>
        <p:spPr>
          <a:xfrm>
            <a:off x="2880360" y="5088088"/>
            <a:ext cx="256032" cy="901232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ectangle 26"/>
          <p:cNvSpPr/>
          <p:nvPr/>
        </p:nvSpPr>
        <p:spPr>
          <a:xfrm>
            <a:off x="3282696" y="5364602"/>
            <a:ext cx="256032" cy="624718"/>
          </a:xfrm>
          <a:prstGeom prst="rect">
            <a:avLst/>
          </a:prstGeom>
          <a:solidFill>
            <a:srgbClr val="FDBA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ectangle 27"/>
          <p:cNvSpPr/>
          <p:nvPr/>
        </p:nvSpPr>
        <p:spPr>
          <a:xfrm>
            <a:off x="3685032" y="5180259"/>
            <a:ext cx="256032" cy="809061"/>
          </a:xfrm>
          <a:prstGeom prst="rect">
            <a:avLst/>
          </a:prstGeom>
          <a:solidFill>
            <a:srgbClr val="FDBA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ectangle 28"/>
          <p:cNvSpPr/>
          <p:nvPr/>
        </p:nvSpPr>
        <p:spPr>
          <a:xfrm>
            <a:off x="4087368" y="5272431"/>
            <a:ext cx="256032" cy="716889"/>
          </a:xfrm>
          <a:prstGeom prst="rect">
            <a:avLst/>
          </a:prstGeom>
          <a:solidFill>
            <a:srgbClr val="FDBA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ectangle 29"/>
          <p:cNvSpPr/>
          <p:nvPr/>
        </p:nvSpPr>
        <p:spPr>
          <a:xfrm>
            <a:off x="4489704" y="5047123"/>
            <a:ext cx="256032" cy="942197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ectangle 30"/>
          <p:cNvSpPr/>
          <p:nvPr/>
        </p:nvSpPr>
        <p:spPr>
          <a:xfrm>
            <a:off x="4892040" y="5129053"/>
            <a:ext cx="256032" cy="860267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ectangle 31"/>
          <p:cNvSpPr/>
          <p:nvPr/>
        </p:nvSpPr>
        <p:spPr>
          <a:xfrm>
            <a:off x="5294376" y="5210983"/>
            <a:ext cx="256032" cy="778337"/>
          </a:xfrm>
          <a:prstGeom prst="rect">
            <a:avLst/>
          </a:prstGeom>
          <a:solidFill>
            <a:srgbClr val="FDBA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868680" y="6089904"/>
            <a:ext cx="5029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4748B"/>
                </a:solidFill>
                <a:latin typeface="微软雅黑"/>
                <a:ea typeface="微软雅黑"/>
              </a:rPr>
              <a:t>近 12 个月业务量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172200" y="2212848"/>
            <a:ext cx="73152" cy="73152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TextBox 34"/>
          <p:cNvSpPr txBox="1"/>
          <p:nvPr/>
        </p:nvSpPr>
        <p:spPr>
          <a:xfrm>
            <a:off x="6400800" y="2148840"/>
            <a:ext cx="4937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64748B"/>
                </a:solidFill>
                <a:latin typeface="微软雅黑"/>
                <a:ea typeface="微软雅黑"/>
              </a:rPr>
              <a:t>救援驾驶舱：今日单量、时效、金额、异常四块核心指标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172200" y="2688336"/>
            <a:ext cx="73152" cy="73152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6400800" y="2624328"/>
            <a:ext cx="4937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64748B"/>
                </a:solidFill>
                <a:latin typeface="微软雅黑"/>
                <a:ea typeface="微软雅黑"/>
              </a:rPr>
              <a:t>运营大屏：可投屏，自动轮播，值班室与会议室通用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172200" y="3163824"/>
            <a:ext cx="73152" cy="73152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6400800" y="3099816"/>
            <a:ext cx="4937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64748B"/>
                </a:solidFill>
                <a:latin typeface="微软雅黑"/>
                <a:ea typeface="微软雅黑"/>
              </a:rPr>
              <a:t>多维报表：城市、类型、来源、客户、服务商、时段自由切换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172200" y="3639312"/>
            <a:ext cx="73152" cy="73152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6400800" y="3575304"/>
            <a:ext cx="4937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64748B"/>
                </a:solidFill>
                <a:latin typeface="微软雅黑"/>
                <a:ea typeface="微软雅黑"/>
              </a:rPr>
              <a:t>报表订阅：按日 / 周 / 月自动推送到指定人，不用催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172200" y="4069080"/>
            <a:ext cx="5120640" cy="1417320"/>
          </a:xfrm>
          <a:prstGeom prst="roundRect">
            <a:avLst>
              <a:gd name="adj" fmla="val 6000"/>
            </a:avLst>
          </a:prstGeom>
          <a:solidFill>
            <a:srgbClr val="0B1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TextBox 42"/>
          <p:cNvSpPr txBox="1"/>
          <p:nvPr/>
        </p:nvSpPr>
        <p:spPr>
          <a:xfrm>
            <a:off x="6446520" y="425196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FDBA74"/>
                </a:solidFill>
                <a:latin typeface="微软雅黑"/>
                <a:ea typeface="微软雅黑"/>
              </a:rPr>
              <a:t>复盘的价值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446520" y="4572000"/>
            <a:ext cx="457200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50" b="0">
                <a:solidFill>
                  <a:srgbClr val="E2E8F0"/>
                </a:solidFill>
                <a:latin typeface="微软雅黑"/>
                <a:ea typeface="微软雅黑"/>
              </a:rPr>
              <a:t>同一批数据既能给老板看经营，也能给调度看今天哪条线路在拖后腿。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22960" y="6355080"/>
            <a:ext cx="10543032" cy="9144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TextBox 45"/>
          <p:cNvSpPr txBox="1"/>
          <p:nvPr/>
        </p:nvSpPr>
        <p:spPr>
          <a:xfrm>
            <a:off x="822960" y="6419088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64748B"/>
                </a:solidFill>
                <a:latin typeface="微软雅黑"/>
                <a:ea typeface="微软雅黑"/>
              </a:rPr>
              <a:t>算数科技 · 道路救援数字化运营平台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332720" y="6419088"/>
            <a:ext cx="10058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64748B"/>
                </a:solidFill>
                <a:latin typeface="微软雅黑"/>
                <a:ea typeface="微软雅黑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22960" y="566928"/>
            <a:ext cx="384048" cy="54864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22960" y="713232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EA580C"/>
                </a:solidFill>
                <a:latin typeface="微软雅黑"/>
                <a:ea typeface="微软雅黑"/>
              </a:rPr>
              <a:t>角色与权限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005840"/>
            <a:ext cx="10515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1220"/>
                </a:solidFill>
                <a:latin typeface="微软雅黑"/>
                <a:ea typeface="微软雅黑"/>
              </a:rPr>
              <a:t>谁的活谁看得到，谁的数谁改不了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27632"/>
            <a:ext cx="102412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0">
                <a:solidFill>
                  <a:srgbClr val="64748B"/>
                </a:solidFill>
                <a:latin typeface="微软雅黑"/>
                <a:ea typeface="微软雅黑"/>
              </a:rPr>
              <a:t>菜单、按钮、数据范围三级权限，按岗位预置，新增城市与团队直接复制。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2240280"/>
            <a:ext cx="3108960" cy="475488"/>
          </a:xfrm>
          <a:prstGeom prst="rect">
            <a:avLst/>
          </a:prstGeom>
          <a:solidFill>
            <a:srgbClr val="0B1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822960" y="2340864"/>
            <a:ext cx="3108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FFFFFF"/>
                </a:solidFill>
                <a:latin typeface="微软雅黑"/>
                <a:ea typeface="微软雅黑"/>
              </a:rPr>
              <a:t>功能</a:t>
            </a:r>
          </a:p>
        </p:txBody>
      </p:sp>
      <p:sp>
        <p:nvSpPr>
          <p:cNvPr id="8" name="Rectangle 7"/>
          <p:cNvSpPr/>
          <p:nvPr/>
        </p:nvSpPr>
        <p:spPr>
          <a:xfrm>
            <a:off x="3931920" y="2240280"/>
            <a:ext cx="1234440" cy="475488"/>
          </a:xfrm>
          <a:prstGeom prst="rect">
            <a:avLst/>
          </a:prstGeom>
          <a:solidFill>
            <a:srgbClr val="0B1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931920" y="2340864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1">
                <a:solidFill>
                  <a:srgbClr val="FFFFFF"/>
                </a:solidFill>
                <a:latin typeface="微软雅黑"/>
                <a:ea typeface="微软雅黑"/>
              </a:rPr>
              <a:t>管理员</a:t>
            </a:r>
          </a:p>
        </p:txBody>
      </p:sp>
      <p:sp>
        <p:nvSpPr>
          <p:cNvPr id="10" name="Rectangle 9"/>
          <p:cNvSpPr/>
          <p:nvPr/>
        </p:nvSpPr>
        <p:spPr>
          <a:xfrm>
            <a:off x="5166360" y="2240280"/>
            <a:ext cx="1234440" cy="475488"/>
          </a:xfrm>
          <a:prstGeom prst="rect">
            <a:avLst/>
          </a:prstGeom>
          <a:solidFill>
            <a:srgbClr val="0B1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5166360" y="2340864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1">
                <a:solidFill>
                  <a:srgbClr val="FFFFFF"/>
                </a:solidFill>
                <a:latin typeface="微软雅黑"/>
                <a:ea typeface="微软雅黑"/>
              </a:rPr>
              <a:t>调度员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0" y="2240280"/>
            <a:ext cx="1234440" cy="475488"/>
          </a:xfrm>
          <a:prstGeom prst="rect">
            <a:avLst/>
          </a:prstGeom>
          <a:solidFill>
            <a:srgbClr val="0B1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400800" y="2340864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1">
                <a:solidFill>
                  <a:srgbClr val="FFFFFF"/>
                </a:solidFill>
                <a:latin typeface="微软雅黑"/>
                <a:ea typeface="微软雅黑"/>
              </a:rPr>
              <a:t>客服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635240" y="2240280"/>
            <a:ext cx="1234440" cy="475488"/>
          </a:xfrm>
          <a:prstGeom prst="rect">
            <a:avLst/>
          </a:prstGeom>
          <a:solidFill>
            <a:srgbClr val="0B1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7635240" y="2340864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1">
                <a:solidFill>
                  <a:srgbClr val="FFFFFF"/>
                </a:solidFill>
                <a:latin typeface="微软雅黑"/>
                <a:ea typeface="微软雅黑"/>
              </a:rPr>
              <a:t>财务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869680" y="2240280"/>
            <a:ext cx="1234440" cy="475488"/>
          </a:xfrm>
          <a:prstGeom prst="rect">
            <a:avLst/>
          </a:prstGeom>
          <a:solidFill>
            <a:srgbClr val="0B1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8869680" y="2340864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1">
                <a:solidFill>
                  <a:srgbClr val="FFFFFF"/>
                </a:solidFill>
                <a:latin typeface="微软雅黑"/>
                <a:ea typeface="微软雅黑"/>
              </a:rPr>
              <a:t>技师 / 服务商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0104120" y="2240280"/>
            <a:ext cx="1234440" cy="475488"/>
          </a:xfrm>
          <a:prstGeom prst="rect">
            <a:avLst/>
          </a:prstGeom>
          <a:solidFill>
            <a:srgbClr val="0B1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10104120" y="2340864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1">
                <a:solidFill>
                  <a:srgbClr val="FFFFFF"/>
                </a:solidFill>
                <a:latin typeface="微软雅黑"/>
                <a:ea typeface="微软雅黑"/>
              </a:rPr>
              <a:t>车主（免登录）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22960" y="2715768"/>
            <a:ext cx="310896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50976" y="2761488"/>
            <a:ext cx="298094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60" b="1">
                <a:solidFill>
                  <a:srgbClr val="0B1220"/>
                </a:solidFill>
                <a:latin typeface="微软雅黑"/>
                <a:ea typeface="微软雅黑"/>
              </a:rPr>
              <a:t>销售填单 / 建单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931920" y="2715768"/>
            <a:ext cx="123444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3931920" y="276148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15803D"/>
                </a:solidFill>
                <a:latin typeface="微软雅黑"/>
                <a:ea typeface="微软雅黑"/>
              </a:rPr>
              <a:t>●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166360" y="2715768"/>
            <a:ext cx="123444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5166360" y="276148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15803D"/>
                </a:solidFill>
                <a:latin typeface="微软雅黑"/>
                <a:ea typeface="微软雅黑"/>
              </a:rPr>
              <a:t>●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400800" y="2715768"/>
            <a:ext cx="123444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6400800" y="276148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15803D"/>
                </a:solidFill>
                <a:latin typeface="微软雅黑"/>
                <a:ea typeface="微软雅黑"/>
              </a:rPr>
              <a:t>●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635240" y="2715768"/>
            <a:ext cx="123444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7635240" y="276148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○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69680" y="2715768"/>
            <a:ext cx="123444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8869680" y="276148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○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0104120" y="2715768"/>
            <a:ext cx="123444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10104120" y="276148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○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22960" y="2990088"/>
            <a:ext cx="3108960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TextBox 34"/>
          <p:cNvSpPr txBox="1"/>
          <p:nvPr/>
        </p:nvSpPr>
        <p:spPr>
          <a:xfrm>
            <a:off x="950976" y="3035808"/>
            <a:ext cx="298094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60" b="1">
                <a:solidFill>
                  <a:srgbClr val="0B1220"/>
                </a:solidFill>
                <a:latin typeface="微软雅黑"/>
                <a:ea typeface="微软雅黑"/>
              </a:rPr>
              <a:t>派单 / 改派 / 拒绝回池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31920" y="2990088"/>
            <a:ext cx="1234440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3931920" y="303580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15803D"/>
                </a:solidFill>
                <a:latin typeface="微软雅黑"/>
                <a:ea typeface="微软雅黑"/>
              </a:rPr>
              <a:t>●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166360" y="2990088"/>
            <a:ext cx="1234440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5166360" y="303580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15803D"/>
                </a:solidFill>
                <a:latin typeface="微软雅黑"/>
                <a:ea typeface="微软雅黑"/>
              </a:rPr>
              <a:t>●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400800" y="2990088"/>
            <a:ext cx="1234440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6400800" y="303580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15803D"/>
                </a:solidFill>
                <a:latin typeface="微软雅黑"/>
                <a:ea typeface="微软雅黑"/>
              </a:rPr>
              <a:t>●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635240" y="2990088"/>
            <a:ext cx="1234440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TextBox 42"/>
          <p:cNvSpPr txBox="1"/>
          <p:nvPr/>
        </p:nvSpPr>
        <p:spPr>
          <a:xfrm>
            <a:off x="7635240" y="303580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○</a:t>
            </a:r>
          </a:p>
        </p:txBody>
      </p:sp>
      <p:sp>
        <p:nvSpPr>
          <p:cNvPr id="44" name="Rectangle 43"/>
          <p:cNvSpPr/>
          <p:nvPr/>
        </p:nvSpPr>
        <p:spPr>
          <a:xfrm>
            <a:off x="8869680" y="2990088"/>
            <a:ext cx="1234440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TextBox 44"/>
          <p:cNvSpPr txBox="1"/>
          <p:nvPr/>
        </p:nvSpPr>
        <p:spPr>
          <a:xfrm>
            <a:off x="8869680" y="303580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○</a:t>
            </a:r>
          </a:p>
        </p:txBody>
      </p:sp>
      <p:sp>
        <p:nvSpPr>
          <p:cNvPr id="46" name="Rectangle 45"/>
          <p:cNvSpPr/>
          <p:nvPr/>
        </p:nvSpPr>
        <p:spPr>
          <a:xfrm>
            <a:off x="10104120" y="2990088"/>
            <a:ext cx="1234440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TextBox 46"/>
          <p:cNvSpPr txBox="1"/>
          <p:nvPr/>
        </p:nvSpPr>
        <p:spPr>
          <a:xfrm>
            <a:off x="10104120" y="303580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○</a:t>
            </a:r>
          </a:p>
        </p:txBody>
      </p:sp>
      <p:sp>
        <p:nvSpPr>
          <p:cNvPr id="48" name="Rectangle 47"/>
          <p:cNvSpPr/>
          <p:nvPr/>
        </p:nvSpPr>
        <p:spPr>
          <a:xfrm>
            <a:off x="822960" y="3264408"/>
            <a:ext cx="310896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TextBox 48"/>
          <p:cNvSpPr txBox="1"/>
          <p:nvPr/>
        </p:nvSpPr>
        <p:spPr>
          <a:xfrm>
            <a:off x="950976" y="3310128"/>
            <a:ext cx="298094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60" b="1">
                <a:solidFill>
                  <a:srgbClr val="0B1220"/>
                </a:solidFill>
                <a:latin typeface="微软雅黑"/>
                <a:ea typeface="微软雅黑"/>
              </a:rPr>
              <a:t>地图调度与轨迹回放</a:t>
            </a:r>
          </a:p>
        </p:txBody>
      </p:sp>
      <p:sp>
        <p:nvSpPr>
          <p:cNvPr id="50" name="Rectangle 49"/>
          <p:cNvSpPr/>
          <p:nvPr/>
        </p:nvSpPr>
        <p:spPr>
          <a:xfrm>
            <a:off x="3931920" y="3264408"/>
            <a:ext cx="123444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1" name="TextBox 50"/>
          <p:cNvSpPr txBox="1"/>
          <p:nvPr/>
        </p:nvSpPr>
        <p:spPr>
          <a:xfrm>
            <a:off x="3931920" y="331012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15803D"/>
                </a:solidFill>
                <a:latin typeface="微软雅黑"/>
                <a:ea typeface="微软雅黑"/>
              </a:rPr>
              <a:t>●</a:t>
            </a:r>
          </a:p>
        </p:txBody>
      </p:sp>
      <p:sp>
        <p:nvSpPr>
          <p:cNvPr id="52" name="Rectangle 51"/>
          <p:cNvSpPr/>
          <p:nvPr/>
        </p:nvSpPr>
        <p:spPr>
          <a:xfrm>
            <a:off x="5166360" y="3264408"/>
            <a:ext cx="123444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3" name="TextBox 52"/>
          <p:cNvSpPr txBox="1"/>
          <p:nvPr/>
        </p:nvSpPr>
        <p:spPr>
          <a:xfrm>
            <a:off x="5166360" y="331012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15803D"/>
                </a:solidFill>
                <a:latin typeface="微软雅黑"/>
                <a:ea typeface="微软雅黑"/>
              </a:rPr>
              <a:t>●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400800" y="3264408"/>
            <a:ext cx="123444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5" name="TextBox 54"/>
          <p:cNvSpPr txBox="1"/>
          <p:nvPr/>
        </p:nvSpPr>
        <p:spPr>
          <a:xfrm>
            <a:off x="6400800" y="331012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15803D"/>
                </a:solidFill>
                <a:latin typeface="微软雅黑"/>
                <a:ea typeface="微软雅黑"/>
              </a:rPr>
              <a:t>●</a:t>
            </a:r>
          </a:p>
        </p:txBody>
      </p:sp>
      <p:sp>
        <p:nvSpPr>
          <p:cNvPr id="56" name="Rectangle 55"/>
          <p:cNvSpPr/>
          <p:nvPr/>
        </p:nvSpPr>
        <p:spPr>
          <a:xfrm>
            <a:off x="7635240" y="3264408"/>
            <a:ext cx="123444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7" name="TextBox 56"/>
          <p:cNvSpPr txBox="1"/>
          <p:nvPr/>
        </p:nvSpPr>
        <p:spPr>
          <a:xfrm>
            <a:off x="7635240" y="331012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○</a:t>
            </a:r>
          </a:p>
        </p:txBody>
      </p:sp>
      <p:sp>
        <p:nvSpPr>
          <p:cNvPr id="58" name="Rectangle 57"/>
          <p:cNvSpPr/>
          <p:nvPr/>
        </p:nvSpPr>
        <p:spPr>
          <a:xfrm>
            <a:off x="8869680" y="3264408"/>
            <a:ext cx="123444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9" name="TextBox 58"/>
          <p:cNvSpPr txBox="1"/>
          <p:nvPr/>
        </p:nvSpPr>
        <p:spPr>
          <a:xfrm>
            <a:off x="8869680" y="331012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○</a:t>
            </a:r>
          </a:p>
        </p:txBody>
      </p:sp>
      <p:sp>
        <p:nvSpPr>
          <p:cNvPr id="60" name="Rectangle 59"/>
          <p:cNvSpPr/>
          <p:nvPr/>
        </p:nvSpPr>
        <p:spPr>
          <a:xfrm>
            <a:off x="10104120" y="3264408"/>
            <a:ext cx="123444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1" name="TextBox 60"/>
          <p:cNvSpPr txBox="1"/>
          <p:nvPr/>
        </p:nvSpPr>
        <p:spPr>
          <a:xfrm>
            <a:off x="10104120" y="331012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○</a:t>
            </a:r>
          </a:p>
        </p:txBody>
      </p:sp>
      <p:sp>
        <p:nvSpPr>
          <p:cNvPr id="62" name="Rectangle 61"/>
          <p:cNvSpPr/>
          <p:nvPr/>
        </p:nvSpPr>
        <p:spPr>
          <a:xfrm>
            <a:off x="822960" y="3538728"/>
            <a:ext cx="3108960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3" name="TextBox 62"/>
          <p:cNvSpPr txBox="1"/>
          <p:nvPr/>
        </p:nvSpPr>
        <p:spPr>
          <a:xfrm>
            <a:off x="950976" y="3584448"/>
            <a:ext cx="298094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60" b="1">
                <a:solidFill>
                  <a:srgbClr val="0B1220"/>
                </a:solidFill>
                <a:latin typeface="微软雅黑"/>
                <a:ea typeface="微软雅黑"/>
              </a:rPr>
              <a:t>接单 / 到场 / 装车 / 交付</a:t>
            </a:r>
          </a:p>
        </p:txBody>
      </p:sp>
      <p:sp>
        <p:nvSpPr>
          <p:cNvPr id="64" name="Rectangle 63"/>
          <p:cNvSpPr/>
          <p:nvPr/>
        </p:nvSpPr>
        <p:spPr>
          <a:xfrm>
            <a:off x="3931920" y="3538728"/>
            <a:ext cx="1234440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5" name="TextBox 64"/>
          <p:cNvSpPr txBox="1"/>
          <p:nvPr/>
        </p:nvSpPr>
        <p:spPr>
          <a:xfrm>
            <a:off x="3931920" y="358444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○</a:t>
            </a:r>
          </a:p>
        </p:txBody>
      </p:sp>
      <p:sp>
        <p:nvSpPr>
          <p:cNvPr id="66" name="Rectangle 65"/>
          <p:cNvSpPr/>
          <p:nvPr/>
        </p:nvSpPr>
        <p:spPr>
          <a:xfrm>
            <a:off x="5166360" y="3538728"/>
            <a:ext cx="1234440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7" name="TextBox 66"/>
          <p:cNvSpPr txBox="1"/>
          <p:nvPr/>
        </p:nvSpPr>
        <p:spPr>
          <a:xfrm>
            <a:off x="5166360" y="358444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○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400800" y="3538728"/>
            <a:ext cx="1234440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9" name="TextBox 68"/>
          <p:cNvSpPr txBox="1"/>
          <p:nvPr/>
        </p:nvSpPr>
        <p:spPr>
          <a:xfrm>
            <a:off x="6400800" y="358444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○</a:t>
            </a:r>
          </a:p>
        </p:txBody>
      </p:sp>
      <p:sp>
        <p:nvSpPr>
          <p:cNvPr id="70" name="Rectangle 69"/>
          <p:cNvSpPr/>
          <p:nvPr/>
        </p:nvSpPr>
        <p:spPr>
          <a:xfrm>
            <a:off x="7635240" y="3538728"/>
            <a:ext cx="1234440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1" name="TextBox 70"/>
          <p:cNvSpPr txBox="1"/>
          <p:nvPr/>
        </p:nvSpPr>
        <p:spPr>
          <a:xfrm>
            <a:off x="7635240" y="358444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○</a:t>
            </a:r>
          </a:p>
        </p:txBody>
      </p:sp>
      <p:sp>
        <p:nvSpPr>
          <p:cNvPr id="72" name="Rectangle 71"/>
          <p:cNvSpPr/>
          <p:nvPr/>
        </p:nvSpPr>
        <p:spPr>
          <a:xfrm>
            <a:off x="8869680" y="3538728"/>
            <a:ext cx="1234440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3" name="TextBox 72"/>
          <p:cNvSpPr txBox="1"/>
          <p:nvPr/>
        </p:nvSpPr>
        <p:spPr>
          <a:xfrm>
            <a:off x="8869680" y="358444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15803D"/>
                </a:solidFill>
                <a:latin typeface="微软雅黑"/>
                <a:ea typeface="微软雅黑"/>
              </a:rPr>
              <a:t>●</a:t>
            </a:r>
          </a:p>
        </p:txBody>
      </p:sp>
      <p:sp>
        <p:nvSpPr>
          <p:cNvPr id="74" name="Rectangle 73"/>
          <p:cNvSpPr/>
          <p:nvPr/>
        </p:nvSpPr>
        <p:spPr>
          <a:xfrm>
            <a:off x="10104120" y="3538728"/>
            <a:ext cx="1234440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5" name="TextBox 74"/>
          <p:cNvSpPr txBox="1"/>
          <p:nvPr/>
        </p:nvSpPr>
        <p:spPr>
          <a:xfrm>
            <a:off x="10104120" y="358444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○</a:t>
            </a:r>
          </a:p>
        </p:txBody>
      </p:sp>
      <p:sp>
        <p:nvSpPr>
          <p:cNvPr id="76" name="Rectangle 75"/>
          <p:cNvSpPr/>
          <p:nvPr/>
        </p:nvSpPr>
        <p:spPr>
          <a:xfrm>
            <a:off x="822960" y="3813048"/>
            <a:ext cx="310896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7" name="TextBox 76"/>
          <p:cNvSpPr txBox="1"/>
          <p:nvPr/>
        </p:nvSpPr>
        <p:spPr>
          <a:xfrm>
            <a:off x="950976" y="3858768"/>
            <a:ext cx="298094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60" b="1">
                <a:solidFill>
                  <a:srgbClr val="0B1220"/>
                </a:solidFill>
                <a:latin typeface="微软雅黑"/>
                <a:ea typeface="微软雅黑"/>
              </a:rPr>
              <a:t>照片审核 / 质检抽检</a:t>
            </a:r>
          </a:p>
        </p:txBody>
      </p:sp>
      <p:sp>
        <p:nvSpPr>
          <p:cNvPr id="78" name="Rectangle 77"/>
          <p:cNvSpPr/>
          <p:nvPr/>
        </p:nvSpPr>
        <p:spPr>
          <a:xfrm>
            <a:off x="3931920" y="3813048"/>
            <a:ext cx="123444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9" name="TextBox 78"/>
          <p:cNvSpPr txBox="1"/>
          <p:nvPr/>
        </p:nvSpPr>
        <p:spPr>
          <a:xfrm>
            <a:off x="3931920" y="385876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15803D"/>
                </a:solidFill>
                <a:latin typeface="微软雅黑"/>
                <a:ea typeface="微软雅黑"/>
              </a:rPr>
              <a:t>●</a:t>
            </a:r>
          </a:p>
        </p:txBody>
      </p:sp>
      <p:sp>
        <p:nvSpPr>
          <p:cNvPr id="80" name="Rectangle 79"/>
          <p:cNvSpPr/>
          <p:nvPr/>
        </p:nvSpPr>
        <p:spPr>
          <a:xfrm>
            <a:off x="5166360" y="3813048"/>
            <a:ext cx="123444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1" name="TextBox 80"/>
          <p:cNvSpPr txBox="1"/>
          <p:nvPr/>
        </p:nvSpPr>
        <p:spPr>
          <a:xfrm>
            <a:off x="5166360" y="385876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15803D"/>
                </a:solidFill>
                <a:latin typeface="微软雅黑"/>
                <a:ea typeface="微软雅黑"/>
              </a:rPr>
              <a:t>●</a:t>
            </a:r>
          </a:p>
        </p:txBody>
      </p:sp>
      <p:sp>
        <p:nvSpPr>
          <p:cNvPr id="82" name="Rectangle 81"/>
          <p:cNvSpPr/>
          <p:nvPr/>
        </p:nvSpPr>
        <p:spPr>
          <a:xfrm>
            <a:off x="6400800" y="3813048"/>
            <a:ext cx="123444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3" name="TextBox 82"/>
          <p:cNvSpPr txBox="1"/>
          <p:nvPr/>
        </p:nvSpPr>
        <p:spPr>
          <a:xfrm>
            <a:off x="6400800" y="385876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15803D"/>
                </a:solidFill>
                <a:latin typeface="微软雅黑"/>
                <a:ea typeface="微软雅黑"/>
              </a:rPr>
              <a:t>●</a:t>
            </a:r>
          </a:p>
        </p:txBody>
      </p:sp>
      <p:sp>
        <p:nvSpPr>
          <p:cNvPr id="84" name="Rectangle 83"/>
          <p:cNvSpPr/>
          <p:nvPr/>
        </p:nvSpPr>
        <p:spPr>
          <a:xfrm>
            <a:off x="7635240" y="3813048"/>
            <a:ext cx="123444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5" name="TextBox 84"/>
          <p:cNvSpPr txBox="1"/>
          <p:nvPr/>
        </p:nvSpPr>
        <p:spPr>
          <a:xfrm>
            <a:off x="7635240" y="385876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○</a:t>
            </a:r>
          </a:p>
        </p:txBody>
      </p:sp>
      <p:sp>
        <p:nvSpPr>
          <p:cNvPr id="86" name="Rectangle 85"/>
          <p:cNvSpPr/>
          <p:nvPr/>
        </p:nvSpPr>
        <p:spPr>
          <a:xfrm>
            <a:off x="8869680" y="3813048"/>
            <a:ext cx="123444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7" name="TextBox 86"/>
          <p:cNvSpPr txBox="1"/>
          <p:nvPr/>
        </p:nvSpPr>
        <p:spPr>
          <a:xfrm>
            <a:off x="8869680" y="385876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○</a:t>
            </a:r>
          </a:p>
        </p:txBody>
      </p:sp>
      <p:sp>
        <p:nvSpPr>
          <p:cNvPr id="88" name="Rectangle 87"/>
          <p:cNvSpPr/>
          <p:nvPr/>
        </p:nvSpPr>
        <p:spPr>
          <a:xfrm>
            <a:off x="10104120" y="3813048"/>
            <a:ext cx="123444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9" name="TextBox 88"/>
          <p:cNvSpPr txBox="1"/>
          <p:nvPr/>
        </p:nvSpPr>
        <p:spPr>
          <a:xfrm>
            <a:off x="10104120" y="385876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○</a:t>
            </a:r>
          </a:p>
        </p:txBody>
      </p:sp>
      <p:sp>
        <p:nvSpPr>
          <p:cNvPr id="90" name="Rectangle 89"/>
          <p:cNvSpPr/>
          <p:nvPr/>
        </p:nvSpPr>
        <p:spPr>
          <a:xfrm>
            <a:off x="822960" y="4087368"/>
            <a:ext cx="3108960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1" name="TextBox 90"/>
          <p:cNvSpPr txBox="1"/>
          <p:nvPr/>
        </p:nvSpPr>
        <p:spPr>
          <a:xfrm>
            <a:off x="950976" y="4133088"/>
            <a:ext cx="298094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60" b="1">
                <a:solidFill>
                  <a:srgbClr val="0B1220"/>
                </a:solidFill>
                <a:latin typeface="微软雅黑"/>
                <a:ea typeface="微软雅黑"/>
              </a:rPr>
              <a:t>投诉与回访处理</a:t>
            </a:r>
          </a:p>
        </p:txBody>
      </p:sp>
      <p:sp>
        <p:nvSpPr>
          <p:cNvPr id="92" name="Rectangle 91"/>
          <p:cNvSpPr/>
          <p:nvPr/>
        </p:nvSpPr>
        <p:spPr>
          <a:xfrm>
            <a:off x="3931920" y="4087368"/>
            <a:ext cx="1234440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3" name="TextBox 92"/>
          <p:cNvSpPr txBox="1"/>
          <p:nvPr/>
        </p:nvSpPr>
        <p:spPr>
          <a:xfrm>
            <a:off x="3931920" y="413308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15803D"/>
                </a:solidFill>
                <a:latin typeface="微软雅黑"/>
                <a:ea typeface="微软雅黑"/>
              </a:rPr>
              <a:t>●</a:t>
            </a:r>
          </a:p>
        </p:txBody>
      </p:sp>
      <p:sp>
        <p:nvSpPr>
          <p:cNvPr id="94" name="Rectangle 93"/>
          <p:cNvSpPr/>
          <p:nvPr/>
        </p:nvSpPr>
        <p:spPr>
          <a:xfrm>
            <a:off x="5166360" y="4087368"/>
            <a:ext cx="1234440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5" name="TextBox 94"/>
          <p:cNvSpPr txBox="1"/>
          <p:nvPr/>
        </p:nvSpPr>
        <p:spPr>
          <a:xfrm>
            <a:off x="5166360" y="413308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○</a:t>
            </a:r>
          </a:p>
        </p:txBody>
      </p:sp>
      <p:sp>
        <p:nvSpPr>
          <p:cNvPr id="96" name="Rectangle 95"/>
          <p:cNvSpPr/>
          <p:nvPr/>
        </p:nvSpPr>
        <p:spPr>
          <a:xfrm>
            <a:off x="6400800" y="4087368"/>
            <a:ext cx="1234440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7" name="TextBox 96"/>
          <p:cNvSpPr txBox="1"/>
          <p:nvPr/>
        </p:nvSpPr>
        <p:spPr>
          <a:xfrm>
            <a:off x="6400800" y="413308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15803D"/>
                </a:solidFill>
                <a:latin typeface="微软雅黑"/>
                <a:ea typeface="微软雅黑"/>
              </a:rPr>
              <a:t>●</a:t>
            </a:r>
          </a:p>
        </p:txBody>
      </p:sp>
      <p:sp>
        <p:nvSpPr>
          <p:cNvPr id="98" name="Rectangle 97"/>
          <p:cNvSpPr/>
          <p:nvPr/>
        </p:nvSpPr>
        <p:spPr>
          <a:xfrm>
            <a:off x="7635240" y="4087368"/>
            <a:ext cx="1234440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9" name="TextBox 98"/>
          <p:cNvSpPr txBox="1"/>
          <p:nvPr/>
        </p:nvSpPr>
        <p:spPr>
          <a:xfrm>
            <a:off x="7635240" y="413308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○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8869680" y="4087368"/>
            <a:ext cx="1234440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1" name="TextBox 100"/>
          <p:cNvSpPr txBox="1"/>
          <p:nvPr/>
        </p:nvSpPr>
        <p:spPr>
          <a:xfrm>
            <a:off x="8869680" y="413308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○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10104120" y="4087368"/>
            <a:ext cx="1234440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3" name="TextBox 102"/>
          <p:cNvSpPr txBox="1"/>
          <p:nvPr/>
        </p:nvSpPr>
        <p:spPr>
          <a:xfrm>
            <a:off x="10104120" y="413308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○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822960" y="4361688"/>
            <a:ext cx="310896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5" name="TextBox 104"/>
          <p:cNvSpPr txBox="1"/>
          <p:nvPr/>
        </p:nvSpPr>
        <p:spPr>
          <a:xfrm>
            <a:off x="950976" y="4407408"/>
            <a:ext cx="298094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60" b="1">
                <a:solidFill>
                  <a:srgbClr val="0B1220"/>
                </a:solidFill>
                <a:latin typeface="微软雅黑"/>
                <a:ea typeface="微软雅黑"/>
              </a:rPr>
              <a:t>新能源 / 高速 / 替代出行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3931920" y="4361688"/>
            <a:ext cx="123444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7" name="TextBox 106"/>
          <p:cNvSpPr txBox="1"/>
          <p:nvPr/>
        </p:nvSpPr>
        <p:spPr>
          <a:xfrm>
            <a:off x="3931920" y="440740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15803D"/>
                </a:solidFill>
                <a:latin typeface="微软雅黑"/>
                <a:ea typeface="微软雅黑"/>
              </a:rPr>
              <a:t>●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5166360" y="4361688"/>
            <a:ext cx="123444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9" name="TextBox 108"/>
          <p:cNvSpPr txBox="1"/>
          <p:nvPr/>
        </p:nvSpPr>
        <p:spPr>
          <a:xfrm>
            <a:off x="5166360" y="440740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15803D"/>
                </a:solidFill>
                <a:latin typeface="微软雅黑"/>
                <a:ea typeface="微软雅黑"/>
              </a:rPr>
              <a:t>●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6400800" y="4361688"/>
            <a:ext cx="123444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1" name="TextBox 110"/>
          <p:cNvSpPr txBox="1"/>
          <p:nvPr/>
        </p:nvSpPr>
        <p:spPr>
          <a:xfrm>
            <a:off x="6400800" y="440740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15803D"/>
                </a:solidFill>
                <a:latin typeface="微软雅黑"/>
                <a:ea typeface="微软雅黑"/>
              </a:rPr>
              <a:t>●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7635240" y="4361688"/>
            <a:ext cx="123444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3" name="TextBox 112"/>
          <p:cNvSpPr txBox="1"/>
          <p:nvPr/>
        </p:nvSpPr>
        <p:spPr>
          <a:xfrm>
            <a:off x="7635240" y="440740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○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8869680" y="4361688"/>
            <a:ext cx="123444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5" name="TextBox 114"/>
          <p:cNvSpPr txBox="1"/>
          <p:nvPr/>
        </p:nvSpPr>
        <p:spPr>
          <a:xfrm>
            <a:off x="8869680" y="440740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15803D"/>
                </a:solidFill>
                <a:latin typeface="微软雅黑"/>
                <a:ea typeface="微软雅黑"/>
              </a:rPr>
              <a:t>●</a:t>
            </a:r>
          </a:p>
        </p:txBody>
      </p:sp>
      <p:sp>
        <p:nvSpPr>
          <p:cNvPr id="116" name="Rectangle 115"/>
          <p:cNvSpPr/>
          <p:nvPr/>
        </p:nvSpPr>
        <p:spPr>
          <a:xfrm>
            <a:off x="10104120" y="4361688"/>
            <a:ext cx="123444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7" name="TextBox 116"/>
          <p:cNvSpPr txBox="1"/>
          <p:nvPr/>
        </p:nvSpPr>
        <p:spPr>
          <a:xfrm>
            <a:off x="10104120" y="440740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○</a:t>
            </a:r>
          </a:p>
        </p:txBody>
      </p:sp>
      <p:sp>
        <p:nvSpPr>
          <p:cNvPr id="118" name="Rectangle 117"/>
          <p:cNvSpPr/>
          <p:nvPr/>
        </p:nvSpPr>
        <p:spPr>
          <a:xfrm>
            <a:off x="822960" y="4636008"/>
            <a:ext cx="3108960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9" name="TextBox 118"/>
          <p:cNvSpPr txBox="1"/>
          <p:nvPr/>
        </p:nvSpPr>
        <p:spPr>
          <a:xfrm>
            <a:off x="950976" y="4681728"/>
            <a:ext cx="298094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60" b="1">
                <a:solidFill>
                  <a:srgbClr val="0B1220"/>
                </a:solidFill>
                <a:latin typeface="微软雅黑"/>
                <a:ea typeface="微软雅黑"/>
              </a:rPr>
              <a:t>计费与应收</a:t>
            </a:r>
          </a:p>
        </p:txBody>
      </p:sp>
      <p:sp>
        <p:nvSpPr>
          <p:cNvPr id="120" name="Rectangle 119"/>
          <p:cNvSpPr/>
          <p:nvPr/>
        </p:nvSpPr>
        <p:spPr>
          <a:xfrm>
            <a:off x="3931920" y="4636008"/>
            <a:ext cx="1234440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1" name="TextBox 120"/>
          <p:cNvSpPr txBox="1"/>
          <p:nvPr/>
        </p:nvSpPr>
        <p:spPr>
          <a:xfrm>
            <a:off x="3931920" y="468172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15803D"/>
                </a:solidFill>
                <a:latin typeface="微软雅黑"/>
                <a:ea typeface="微软雅黑"/>
              </a:rPr>
              <a:t>●</a:t>
            </a:r>
          </a:p>
        </p:txBody>
      </p:sp>
      <p:sp>
        <p:nvSpPr>
          <p:cNvPr id="122" name="Rectangle 121"/>
          <p:cNvSpPr/>
          <p:nvPr/>
        </p:nvSpPr>
        <p:spPr>
          <a:xfrm>
            <a:off x="5166360" y="4636008"/>
            <a:ext cx="1234440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3" name="TextBox 122"/>
          <p:cNvSpPr txBox="1"/>
          <p:nvPr/>
        </p:nvSpPr>
        <p:spPr>
          <a:xfrm>
            <a:off x="5166360" y="468172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○</a:t>
            </a:r>
          </a:p>
        </p:txBody>
      </p:sp>
      <p:sp>
        <p:nvSpPr>
          <p:cNvPr id="124" name="Rectangle 123"/>
          <p:cNvSpPr/>
          <p:nvPr/>
        </p:nvSpPr>
        <p:spPr>
          <a:xfrm>
            <a:off x="6400800" y="4636008"/>
            <a:ext cx="1234440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5" name="TextBox 124"/>
          <p:cNvSpPr txBox="1"/>
          <p:nvPr/>
        </p:nvSpPr>
        <p:spPr>
          <a:xfrm>
            <a:off x="6400800" y="468172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○</a:t>
            </a:r>
          </a:p>
        </p:txBody>
      </p:sp>
      <p:sp>
        <p:nvSpPr>
          <p:cNvPr id="126" name="Rectangle 125"/>
          <p:cNvSpPr/>
          <p:nvPr/>
        </p:nvSpPr>
        <p:spPr>
          <a:xfrm>
            <a:off x="7635240" y="4636008"/>
            <a:ext cx="1234440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7" name="TextBox 126"/>
          <p:cNvSpPr txBox="1"/>
          <p:nvPr/>
        </p:nvSpPr>
        <p:spPr>
          <a:xfrm>
            <a:off x="7635240" y="468172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15803D"/>
                </a:solidFill>
                <a:latin typeface="微软雅黑"/>
                <a:ea typeface="微软雅黑"/>
              </a:rPr>
              <a:t>●</a:t>
            </a:r>
          </a:p>
        </p:txBody>
      </p:sp>
      <p:sp>
        <p:nvSpPr>
          <p:cNvPr id="128" name="Rectangle 127"/>
          <p:cNvSpPr/>
          <p:nvPr/>
        </p:nvSpPr>
        <p:spPr>
          <a:xfrm>
            <a:off x="8869680" y="4636008"/>
            <a:ext cx="1234440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9" name="TextBox 128"/>
          <p:cNvSpPr txBox="1"/>
          <p:nvPr/>
        </p:nvSpPr>
        <p:spPr>
          <a:xfrm>
            <a:off x="8869680" y="468172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○</a:t>
            </a:r>
          </a:p>
        </p:txBody>
      </p:sp>
      <p:sp>
        <p:nvSpPr>
          <p:cNvPr id="130" name="Rectangle 129"/>
          <p:cNvSpPr/>
          <p:nvPr/>
        </p:nvSpPr>
        <p:spPr>
          <a:xfrm>
            <a:off x="10104120" y="4636008"/>
            <a:ext cx="1234440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1" name="TextBox 130"/>
          <p:cNvSpPr txBox="1"/>
          <p:nvPr/>
        </p:nvSpPr>
        <p:spPr>
          <a:xfrm>
            <a:off x="10104120" y="468172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○</a:t>
            </a:r>
          </a:p>
        </p:txBody>
      </p:sp>
      <p:sp>
        <p:nvSpPr>
          <p:cNvPr id="132" name="Rectangle 131"/>
          <p:cNvSpPr/>
          <p:nvPr/>
        </p:nvSpPr>
        <p:spPr>
          <a:xfrm>
            <a:off x="822960" y="4910328"/>
            <a:ext cx="310896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3" name="TextBox 132"/>
          <p:cNvSpPr txBox="1"/>
          <p:nvPr/>
        </p:nvSpPr>
        <p:spPr>
          <a:xfrm>
            <a:off x="950976" y="4956048"/>
            <a:ext cx="298094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60" b="1">
                <a:solidFill>
                  <a:srgbClr val="0B1220"/>
                </a:solidFill>
                <a:latin typeface="微软雅黑"/>
                <a:ea typeface="微软雅黑"/>
              </a:rPr>
              <a:t>服务商对账 / 技师结算</a:t>
            </a:r>
          </a:p>
        </p:txBody>
      </p:sp>
      <p:sp>
        <p:nvSpPr>
          <p:cNvPr id="134" name="Rectangle 133"/>
          <p:cNvSpPr/>
          <p:nvPr/>
        </p:nvSpPr>
        <p:spPr>
          <a:xfrm>
            <a:off x="3931920" y="4910328"/>
            <a:ext cx="123444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5" name="TextBox 134"/>
          <p:cNvSpPr txBox="1"/>
          <p:nvPr/>
        </p:nvSpPr>
        <p:spPr>
          <a:xfrm>
            <a:off x="3931920" y="495604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15803D"/>
                </a:solidFill>
                <a:latin typeface="微软雅黑"/>
                <a:ea typeface="微软雅黑"/>
              </a:rPr>
              <a:t>●</a:t>
            </a:r>
          </a:p>
        </p:txBody>
      </p:sp>
      <p:sp>
        <p:nvSpPr>
          <p:cNvPr id="136" name="Rectangle 135"/>
          <p:cNvSpPr/>
          <p:nvPr/>
        </p:nvSpPr>
        <p:spPr>
          <a:xfrm>
            <a:off x="5166360" y="4910328"/>
            <a:ext cx="123444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7" name="TextBox 136"/>
          <p:cNvSpPr txBox="1"/>
          <p:nvPr/>
        </p:nvSpPr>
        <p:spPr>
          <a:xfrm>
            <a:off x="5166360" y="495604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○</a:t>
            </a:r>
          </a:p>
        </p:txBody>
      </p:sp>
      <p:sp>
        <p:nvSpPr>
          <p:cNvPr id="138" name="Rectangle 137"/>
          <p:cNvSpPr/>
          <p:nvPr/>
        </p:nvSpPr>
        <p:spPr>
          <a:xfrm>
            <a:off x="6400800" y="4910328"/>
            <a:ext cx="123444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9" name="TextBox 138"/>
          <p:cNvSpPr txBox="1"/>
          <p:nvPr/>
        </p:nvSpPr>
        <p:spPr>
          <a:xfrm>
            <a:off x="6400800" y="495604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○</a:t>
            </a:r>
          </a:p>
        </p:txBody>
      </p:sp>
      <p:sp>
        <p:nvSpPr>
          <p:cNvPr id="140" name="Rectangle 139"/>
          <p:cNvSpPr/>
          <p:nvPr/>
        </p:nvSpPr>
        <p:spPr>
          <a:xfrm>
            <a:off x="7635240" y="4910328"/>
            <a:ext cx="123444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1" name="TextBox 140"/>
          <p:cNvSpPr txBox="1"/>
          <p:nvPr/>
        </p:nvSpPr>
        <p:spPr>
          <a:xfrm>
            <a:off x="7635240" y="495604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15803D"/>
                </a:solidFill>
                <a:latin typeface="微软雅黑"/>
                <a:ea typeface="微软雅黑"/>
              </a:rPr>
              <a:t>●</a:t>
            </a:r>
          </a:p>
        </p:txBody>
      </p:sp>
      <p:sp>
        <p:nvSpPr>
          <p:cNvPr id="142" name="Rectangle 141"/>
          <p:cNvSpPr/>
          <p:nvPr/>
        </p:nvSpPr>
        <p:spPr>
          <a:xfrm>
            <a:off x="8869680" y="4910328"/>
            <a:ext cx="123444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3" name="TextBox 142"/>
          <p:cNvSpPr txBox="1"/>
          <p:nvPr/>
        </p:nvSpPr>
        <p:spPr>
          <a:xfrm>
            <a:off x="8869680" y="495604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○</a:t>
            </a:r>
          </a:p>
        </p:txBody>
      </p:sp>
      <p:sp>
        <p:nvSpPr>
          <p:cNvPr id="144" name="Rectangle 143"/>
          <p:cNvSpPr/>
          <p:nvPr/>
        </p:nvSpPr>
        <p:spPr>
          <a:xfrm>
            <a:off x="10104120" y="4910328"/>
            <a:ext cx="123444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5" name="TextBox 144"/>
          <p:cNvSpPr txBox="1"/>
          <p:nvPr/>
        </p:nvSpPr>
        <p:spPr>
          <a:xfrm>
            <a:off x="10104120" y="495604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○</a:t>
            </a:r>
          </a:p>
        </p:txBody>
      </p:sp>
      <p:sp>
        <p:nvSpPr>
          <p:cNvPr id="146" name="Rectangle 145"/>
          <p:cNvSpPr/>
          <p:nvPr/>
        </p:nvSpPr>
        <p:spPr>
          <a:xfrm>
            <a:off x="822960" y="5184648"/>
            <a:ext cx="3108960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7" name="TextBox 146"/>
          <p:cNvSpPr txBox="1"/>
          <p:nvPr/>
        </p:nvSpPr>
        <p:spPr>
          <a:xfrm>
            <a:off x="950976" y="5230368"/>
            <a:ext cx="298094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60" b="1">
                <a:solidFill>
                  <a:srgbClr val="0B1220"/>
                </a:solidFill>
                <a:latin typeface="微软雅黑"/>
                <a:ea typeface="微软雅黑"/>
              </a:rPr>
              <a:t>开票 / 收款 / 账龄</a:t>
            </a:r>
          </a:p>
        </p:txBody>
      </p:sp>
      <p:sp>
        <p:nvSpPr>
          <p:cNvPr id="148" name="Rectangle 147"/>
          <p:cNvSpPr/>
          <p:nvPr/>
        </p:nvSpPr>
        <p:spPr>
          <a:xfrm>
            <a:off x="3931920" y="5184648"/>
            <a:ext cx="1234440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9" name="TextBox 148"/>
          <p:cNvSpPr txBox="1"/>
          <p:nvPr/>
        </p:nvSpPr>
        <p:spPr>
          <a:xfrm>
            <a:off x="3931920" y="523036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15803D"/>
                </a:solidFill>
                <a:latin typeface="微软雅黑"/>
                <a:ea typeface="微软雅黑"/>
              </a:rPr>
              <a:t>●</a:t>
            </a:r>
          </a:p>
        </p:txBody>
      </p:sp>
      <p:sp>
        <p:nvSpPr>
          <p:cNvPr id="150" name="Rectangle 149"/>
          <p:cNvSpPr/>
          <p:nvPr/>
        </p:nvSpPr>
        <p:spPr>
          <a:xfrm>
            <a:off x="5166360" y="5184648"/>
            <a:ext cx="1234440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1" name="TextBox 150"/>
          <p:cNvSpPr txBox="1"/>
          <p:nvPr/>
        </p:nvSpPr>
        <p:spPr>
          <a:xfrm>
            <a:off x="5166360" y="523036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○</a:t>
            </a:r>
          </a:p>
        </p:txBody>
      </p:sp>
      <p:sp>
        <p:nvSpPr>
          <p:cNvPr id="152" name="Rectangle 151"/>
          <p:cNvSpPr/>
          <p:nvPr/>
        </p:nvSpPr>
        <p:spPr>
          <a:xfrm>
            <a:off x="6400800" y="5184648"/>
            <a:ext cx="1234440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3" name="TextBox 152"/>
          <p:cNvSpPr txBox="1"/>
          <p:nvPr/>
        </p:nvSpPr>
        <p:spPr>
          <a:xfrm>
            <a:off x="6400800" y="523036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○</a:t>
            </a:r>
          </a:p>
        </p:txBody>
      </p:sp>
      <p:sp>
        <p:nvSpPr>
          <p:cNvPr id="154" name="Rectangle 153"/>
          <p:cNvSpPr/>
          <p:nvPr/>
        </p:nvSpPr>
        <p:spPr>
          <a:xfrm>
            <a:off x="7635240" y="5184648"/>
            <a:ext cx="1234440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5" name="TextBox 154"/>
          <p:cNvSpPr txBox="1"/>
          <p:nvPr/>
        </p:nvSpPr>
        <p:spPr>
          <a:xfrm>
            <a:off x="7635240" y="523036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15803D"/>
                </a:solidFill>
                <a:latin typeface="微软雅黑"/>
                <a:ea typeface="微软雅黑"/>
              </a:rPr>
              <a:t>●</a:t>
            </a:r>
          </a:p>
        </p:txBody>
      </p:sp>
      <p:sp>
        <p:nvSpPr>
          <p:cNvPr id="156" name="Rectangle 155"/>
          <p:cNvSpPr/>
          <p:nvPr/>
        </p:nvSpPr>
        <p:spPr>
          <a:xfrm>
            <a:off x="8869680" y="5184648"/>
            <a:ext cx="1234440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7" name="TextBox 156"/>
          <p:cNvSpPr txBox="1"/>
          <p:nvPr/>
        </p:nvSpPr>
        <p:spPr>
          <a:xfrm>
            <a:off x="8869680" y="523036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○</a:t>
            </a:r>
          </a:p>
        </p:txBody>
      </p:sp>
      <p:sp>
        <p:nvSpPr>
          <p:cNvPr id="158" name="Rectangle 157"/>
          <p:cNvSpPr/>
          <p:nvPr/>
        </p:nvSpPr>
        <p:spPr>
          <a:xfrm>
            <a:off x="10104120" y="5184648"/>
            <a:ext cx="1234440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9" name="TextBox 158"/>
          <p:cNvSpPr txBox="1"/>
          <p:nvPr/>
        </p:nvSpPr>
        <p:spPr>
          <a:xfrm>
            <a:off x="10104120" y="523036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○</a:t>
            </a:r>
          </a:p>
        </p:txBody>
      </p:sp>
      <p:sp>
        <p:nvSpPr>
          <p:cNvPr id="160" name="Rectangle 159"/>
          <p:cNvSpPr/>
          <p:nvPr/>
        </p:nvSpPr>
        <p:spPr>
          <a:xfrm>
            <a:off x="822960" y="5458968"/>
            <a:ext cx="310896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1" name="TextBox 160"/>
          <p:cNvSpPr txBox="1"/>
          <p:nvPr/>
        </p:nvSpPr>
        <p:spPr>
          <a:xfrm>
            <a:off x="950976" y="5504688"/>
            <a:ext cx="298094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60" b="1">
                <a:solidFill>
                  <a:srgbClr val="0B1220"/>
                </a:solidFill>
                <a:latin typeface="微软雅黑"/>
                <a:ea typeface="微软雅黑"/>
              </a:rPr>
              <a:t>报表 / 驾驶舱 / 数据穿透</a:t>
            </a:r>
          </a:p>
        </p:txBody>
      </p:sp>
      <p:sp>
        <p:nvSpPr>
          <p:cNvPr id="162" name="Rectangle 161"/>
          <p:cNvSpPr/>
          <p:nvPr/>
        </p:nvSpPr>
        <p:spPr>
          <a:xfrm>
            <a:off x="3931920" y="5458968"/>
            <a:ext cx="123444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3" name="TextBox 162"/>
          <p:cNvSpPr txBox="1"/>
          <p:nvPr/>
        </p:nvSpPr>
        <p:spPr>
          <a:xfrm>
            <a:off x="3931920" y="550468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15803D"/>
                </a:solidFill>
                <a:latin typeface="微软雅黑"/>
                <a:ea typeface="微软雅黑"/>
              </a:rPr>
              <a:t>●</a:t>
            </a:r>
          </a:p>
        </p:txBody>
      </p:sp>
      <p:sp>
        <p:nvSpPr>
          <p:cNvPr id="164" name="Rectangle 163"/>
          <p:cNvSpPr/>
          <p:nvPr/>
        </p:nvSpPr>
        <p:spPr>
          <a:xfrm>
            <a:off x="5166360" y="5458968"/>
            <a:ext cx="123444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5" name="TextBox 164"/>
          <p:cNvSpPr txBox="1"/>
          <p:nvPr/>
        </p:nvSpPr>
        <p:spPr>
          <a:xfrm>
            <a:off x="5166360" y="550468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15803D"/>
                </a:solidFill>
                <a:latin typeface="微软雅黑"/>
                <a:ea typeface="微软雅黑"/>
              </a:rPr>
              <a:t>●</a:t>
            </a:r>
          </a:p>
        </p:txBody>
      </p:sp>
      <p:sp>
        <p:nvSpPr>
          <p:cNvPr id="166" name="Rectangle 165"/>
          <p:cNvSpPr/>
          <p:nvPr/>
        </p:nvSpPr>
        <p:spPr>
          <a:xfrm>
            <a:off x="6400800" y="5458968"/>
            <a:ext cx="123444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7" name="TextBox 166"/>
          <p:cNvSpPr txBox="1"/>
          <p:nvPr/>
        </p:nvSpPr>
        <p:spPr>
          <a:xfrm>
            <a:off x="6400800" y="550468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15803D"/>
                </a:solidFill>
                <a:latin typeface="微软雅黑"/>
                <a:ea typeface="微软雅黑"/>
              </a:rPr>
              <a:t>●</a:t>
            </a:r>
          </a:p>
        </p:txBody>
      </p:sp>
      <p:sp>
        <p:nvSpPr>
          <p:cNvPr id="168" name="Rectangle 167"/>
          <p:cNvSpPr/>
          <p:nvPr/>
        </p:nvSpPr>
        <p:spPr>
          <a:xfrm>
            <a:off x="7635240" y="5458968"/>
            <a:ext cx="123444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9" name="TextBox 168"/>
          <p:cNvSpPr txBox="1"/>
          <p:nvPr/>
        </p:nvSpPr>
        <p:spPr>
          <a:xfrm>
            <a:off x="7635240" y="550468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15803D"/>
                </a:solidFill>
                <a:latin typeface="微软雅黑"/>
                <a:ea typeface="微软雅黑"/>
              </a:rPr>
              <a:t>●</a:t>
            </a:r>
          </a:p>
        </p:txBody>
      </p:sp>
      <p:sp>
        <p:nvSpPr>
          <p:cNvPr id="170" name="Rectangle 169"/>
          <p:cNvSpPr/>
          <p:nvPr/>
        </p:nvSpPr>
        <p:spPr>
          <a:xfrm>
            <a:off x="8869680" y="5458968"/>
            <a:ext cx="123444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1" name="TextBox 170"/>
          <p:cNvSpPr txBox="1"/>
          <p:nvPr/>
        </p:nvSpPr>
        <p:spPr>
          <a:xfrm>
            <a:off x="8869680" y="550468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○</a:t>
            </a:r>
          </a:p>
        </p:txBody>
      </p:sp>
      <p:sp>
        <p:nvSpPr>
          <p:cNvPr id="172" name="Rectangle 171"/>
          <p:cNvSpPr/>
          <p:nvPr/>
        </p:nvSpPr>
        <p:spPr>
          <a:xfrm>
            <a:off x="10104120" y="5458968"/>
            <a:ext cx="123444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3" name="TextBox 172"/>
          <p:cNvSpPr txBox="1"/>
          <p:nvPr/>
        </p:nvSpPr>
        <p:spPr>
          <a:xfrm>
            <a:off x="10104120" y="550468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○</a:t>
            </a:r>
          </a:p>
        </p:txBody>
      </p:sp>
      <p:sp>
        <p:nvSpPr>
          <p:cNvPr id="174" name="Rectangle 173"/>
          <p:cNvSpPr/>
          <p:nvPr/>
        </p:nvSpPr>
        <p:spPr>
          <a:xfrm>
            <a:off x="822960" y="5733288"/>
            <a:ext cx="3108960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5" name="TextBox 174"/>
          <p:cNvSpPr txBox="1"/>
          <p:nvPr/>
        </p:nvSpPr>
        <p:spPr>
          <a:xfrm>
            <a:off x="950976" y="5779008"/>
            <a:ext cx="298094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60" b="1">
                <a:solidFill>
                  <a:srgbClr val="0B1220"/>
                </a:solidFill>
                <a:latin typeface="微软雅黑"/>
                <a:ea typeface="微软雅黑"/>
              </a:rPr>
              <a:t>渠道门户 / 吉诺对接</a:t>
            </a:r>
          </a:p>
        </p:txBody>
      </p:sp>
      <p:sp>
        <p:nvSpPr>
          <p:cNvPr id="176" name="Rectangle 175"/>
          <p:cNvSpPr/>
          <p:nvPr/>
        </p:nvSpPr>
        <p:spPr>
          <a:xfrm>
            <a:off x="3931920" y="5733288"/>
            <a:ext cx="1234440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7" name="TextBox 176"/>
          <p:cNvSpPr txBox="1"/>
          <p:nvPr/>
        </p:nvSpPr>
        <p:spPr>
          <a:xfrm>
            <a:off x="3931920" y="577900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15803D"/>
                </a:solidFill>
                <a:latin typeface="微软雅黑"/>
                <a:ea typeface="微软雅黑"/>
              </a:rPr>
              <a:t>●</a:t>
            </a:r>
          </a:p>
        </p:txBody>
      </p:sp>
      <p:sp>
        <p:nvSpPr>
          <p:cNvPr id="178" name="Rectangle 177"/>
          <p:cNvSpPr/>
          <p:nvPr/>
        </p:nvSpPr>
        <p:spPr>
          <a:xfrm>
            <a:off x="5166360" y="5733288"/>
            <a:ext cx="1234440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9" name="TextBox 178"/>
          <p:cNvSpPr txBox="1"/>
          <p:nvPr/>
        </p:nvSpPr>
        <p:spPr>
          <a:xfrm>
            <a:off x="5166360" y="577900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15803D"/>
                </a:solidFill>
                <a:latin typeface="微软雅黑"/>
                <a:ea typeface="微软雅黑"/>
              </a:rPr>
              <a:t>●</a:t>
            </a:r>
          </a:p>
        </p:txBody>
      </p:sp>
      <p:sp>
        <p:nvSpPr>
          <p:cNvPr id="180" name="Rectangle 179"/>
          <p:cNvSpPr/>
          <p:nvPr/>
        </p:nvSpPr>
        <p:spPr>
          <a:xfrm>
            <a:off x="6400800" y="5733288"/>
            <a:ext cx="1234440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1" name="TextBox 180"/>
          <p:cNvSpPr txBox="1"/>
          <p:nvPr/>
        </p:nvSpPr>
        <p:spPr>
          <a:xfrm>
            <a:off x="6400800" y="577900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15803D"/>
                </a:solidFill>
                <a:latin typeface="微软雅黑"/>
                <a:ea typeface="微软雅黑"/>
              </a:rPr>
              <a:t>●</a:t>
            </a:r>
          </a:p>
        </p:txBody>
      </p:sp>
      <p:sp>
        <p:nvSpPr>
          <p:cNvPr id="182" name="Rectangle 181"/>
          <p:cNvSpPr/>
          <p:nvPr/>
        </p:nvSpPr>
        <p:spPr>
          <a:xfrm>
            <a:off x="7635240" y="5733288"/>
            <a:ext cx="1234440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3" name="TextBox 182"/>
          <p:cNvSpPr txBox="1"/>
          <p:nvPr/>
        </p:nvSpPr>
        <p:spPr>
          <a:xfrm>
            <a:off x="7635240" y="577900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15803D"/>
                </a:solidFill>
                <a:latin typeface="微软雅黑"/>
                <a:ea typeface="微软雅黑"/>
              </a:rPr>
              <a:t>●</a:t>
            </a:r>
          </a:p>
        </p:txBody>
      </p:sp>
      <p:sp>
        <p:nvSpPr>
          <p:cNvPr id="184" name="Rectangle 183"/>
          <p:cNvSpPr/>
          <p:nvPr/>
        </p:nvSpPr>
        <p:spPr>
          <a:xfrm>
            <a:off x="8869680" y="5733288"/>
            <a:ext cx="1234440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5" name="TextBox 184"/>
          <p:cNvSpPr txBox="1"/>
          <p:nvPr/>
        </p:nvSpPr>
        <p:spPr>
          <a:xfrm>
            <a:off x="8869680" y="577900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○</a:t>
            </a:r>
          </a:p>
        </p:txBody>
      </p:sp>
      <p:sp>
        <p:nvSpPr>
          <p:cNvPr id="186" name="Rectangle 185"/>
          <p:cNvSpPr/>
          <p:nvPr/>
        </p:nvSpPr>
        <p:spPr>
          <a:xfrm>
            <a:off x="10104120" y="5733288"/>
            <a:ext cx="1234440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7" name="TextBox 186"/>
          <p:cNvSpPr txBox="1"/>
          <p:nvPr/>
        </p:nvSpPr>
        <p:spPr>
          <a:xfrm>
            <a:off x="10104120" y="577900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○</a:t>
            </a:r>
          </a:p>
        </p:txBody>
      </p:sp>
      <p:sp>
        <p:nvSpPr>
          <p:cNvPr id="188" name="Rectangle 187"/>
          <p:cNvSpPr/>
          <p:nvPr/>
        </p:nvSpPr>
        <p:spPr>
          <a:xfrm>
            <a:off x="822960" y="6007608"/>
            <a:ext cx="310896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9" name="TextBox 188"/>
          <p:cNvSpPr txBox="1"/>
          <p:nvPr/>
        </p:nvSpPr>
        <p:spPr>
          <a:xfrm>
            <a:off x="950976" y="6053328"/>
            <a:ext cx="298094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60" b="1">
                <a:solidFill>
                  <a:srgbClr val="0B1220"/>
                </a:solidFill>
                <a:latin typeface="微软雅黑"/>
                <a:ea typeface="微软雅黑"/>
              </a:rPr>
              <a:t>数据字典 / 权限 / 审计</a:t>
            </a:r>
          </a:p>
        </p:txBody>
      </p:sp>
      <p:sp>
        <p:nvSpPr>
          <p:cNvPr id="190" name="Rectangle 189"/>
          <p:cNvSpPr/>
          <p:nvPr/>
        </p:nvSpPr>
        <p:spPr>
          <a:xfrm>
            <a:off x="3931920" y="6007608"/>
            <a:ext cx="123444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1" name="TextBox 190"/>
          <p:cNvSpPr txBox="1"/>
          <p:nvPr/>
        </p:nvSpPr>
        <p:spPr>
          <a:xfrm>
            <a:off x="3931920" y="605332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15803D"/>
                </a:solidFill>
                <a:latin typeface="微软雅黑"/>
                <a:ea typeface="微软雅黑"/>
              </a:rPr>
              <a:t>●</a:t>
            </a:r>
          </a:p>
        </p:txBody>
      </p:sp>
      <p:sp>
        <p:nvSpPr>
          <p:cNvPr id="192" name="Rectangle 191"/>
          <p:cNvSpPr/>
          <p:nvPr/>
        </p:nvSpPr>
        <p:spPr>
          <a:xfrm>
            <a:off x="5166360" y="6007608"/>
            <a:ext cx="123444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3" name="TextBox 192"/>
          <p:cNvSpPr txBox="1"/>
          <p:nvPr/>
        </p:nvSpPr>
        <p:spPr>
          <a:xfrm>
            <a:off x="5166360" y="605332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○</a:t>
            </a:r>
          </a:p>
        </p:txBody>
      </p:sp>
      <p:sp>
        <p:nvSpPr>
          <p:cNvPr id="194" name="Rectangle 193"/>
          <p:cNvSpPr/>
          <p:nvPr/>
        </p:nvSpPr>
        <p:spPr>
          <a:xfrm>
            <a:off x="6400800" y="6007608"/>
            <a:ext cx="123444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5" name="TextBox 194"/>
          <p:cNvSpPr txBox="1"/>
          <p:nvPr/>
        </p:nvSpPr>
        <p:spPr>
          <a:xfrm>
            <a:off x="6400800" y="605332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○</a:t>
            </a:r>
          </a:p>
        </p:txBody>
      </p:sp>
      <p:sp>
        <p:nvSpPr>
          <p:cNvPr id="196" name="Rectangle 195"/>
          <p:cNvSpPr/>
          <p:nvPr/>
        </p:nvSpPr>
        <p:spPr>
          <a:xfrm>
            <a:off x="7635240" y="6007608"/>
            <a:ext cx="123444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7" name="TextBox 196"/>
          <p:cNvSpPr txBox="1"/>
          <p:nvPr/>
        </p:nvSpPr>
        <p:spPr>
          <a:xfrm>
            <a:off x="7635240" y="605332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○</a:t>
            </a:r>
          </a:p>
        </p:txBody>
      </p:sp>
      <p:sp>
        <p:nvSpPr>
          <p:cNvPr id="198" name="Rectangle 197"/>
          <p:cNvSpPr/>
          <p:nvPr/>
        </p:nvSpPr>
        <p:spPr>
          <a:xfrm>
            <a:off x="8869680" y="6007608"/>
            <a:ext cx="123444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9" name="TextBox 198"/>
          <p:cNvSpPr txBox="1"/>
          <p:nvPr/>
        </p:nvSpPr>
        <p:spPr>
          <a:xfrm>
            <a:off x="8869680" y="605332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○</a:t>
            </a:r>
          </a:p>
        </p:txBody>
      </p:sp>
      <p:sp>
        <p:nvSpPr>
          <p:cNvPr id="200" name="Rectangle 199"/>
          <p:cNvSpPr/>
          <p:nvPr/>
        </p:nvSpPr>
        <p:spPr>
          <a:xfrm>
            <a:off x="10104120" y="6007608"/>
            <a:ext cx="123444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1" name="TextBox 200"/>
          <p:cNvSpPr txBox="1"/>
          <p:nvPr/>
        </p:nvSpPr>
        <p:spPr>
          <a:xfrm>
            <a:off x="10104120" y="605332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○</a:t>
            </a:r>
          </a:p>
        </p:txBody>
      </p:sp>
      <p:sp>
        <p:nvSpPr>
          <p:cNvPr id="202" name="Rectangle 201"/>
          <p:cNvSpPr/>
          <p:nvPr/>
        </p:nvSpPr>
        <p:spPr>
          <a:xfrm>
            <a:off x="822960" y="6281928"/>
            <a:ext cx="3108960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3" name="TextBox 202"/>
          <p:cNvSpPr txBox="1"/>
          <p:nvPr/>
        </p:nvSpPr>
        <p:spPr>
          <a:xfrm>
            <a:off x="950976" y="6327648"/>
            <a:ext cx="298094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60" b="1">
                <a:solidFill>
                  <a:srgbClr val="0B1220"/>
                </a:solidFill>
                <a:latin typeface="微软雅黑"/>
                <a:ea typeface="微软雅黑"/>
              </a:rPr>
              <a:t>进度查询 / 服务确认</a:t>
            </a:r>
          </a:p>
        </p:txBody>
      </p:sp>
      <p:sp>
        <p:nvSpPr>
          <p:cNvPr id="204" name="Rectangle 203"/>
          <p:cNvSpPr/>
          <p:nvPr/>
        </p:nvSpPr>
        <p:spPr>
          <a:xfrm>
            <a:off x="3931920" y="6281928"/>
            <a:ext cx="1234440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5" name="TextBox 204"/>
          <p:cNvSpPr txBox="1"/>
          <p:nvPr/>
        </p:nvSpPr>
        <p:spPr>
          <a:xfrm>
            <a:off x="3931920" y="632764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○</a:t>
            </a:r>
          </a:p>
        </p:txBody>
      </p:sp>
      <p:sp>
        <p:nvSpPr>
          <p:cNvPr id="206" name="Rectangle 205"/>
          <p:cNvSpPr/>
          <p:nvPr/>
        </p:nvSpPr>
        <p:spPr>
          <a:xfrm>
            <a:off x="5166360" y="6281928"/>
            <a:ext cx="1234440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7" name="TextBox 206"/>
          <p:cNvSpPr txBox="1"/>
          <p:nvPr/>
        </p:nvSpPr>
        <p:spPr>
          <a:xfrm>
            <a:off x="5166360" y="632764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○</a:t>
            </a:r>
          </a:p>
        </p:txBody>
      </p:sp>
      <p:sp>
        <p:nvSpPr>
          <p:cNvPr id="208" name="Rectangle 207"/>
          <p:cNvSpPr/>
          <p:nvPr/>
        </p:nvSpPr>
        <p:spPr>
          <a:xfrm>
            <a:off x="6400800" y="6281928"/>
            <a:ext cx="1234440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9" name="TextBox 208"/>
          <p:cNvSpPr txBox="1"/>
          <p:nvPr/>
        </p:nvSpPr>
        <p:spPr>
          <a:xfrm>
            <a:off x="6400800" y="632764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○</a:t>
            </a:r>
          </a:p>
        </p:txBody>
      </p:sp>
      <p:sp>
        <p:nvSpPr>
          <p:cNvPr id="210" name="Rectangle 209"/>
          <p:cNvSpPr/>
          <p:nvPr/>
        </p:nvSpPr>
        <p:spPr>
          <a:xfrm>
            <a:off x="7635240" y="6281928"/>
            <a:ext cx="1234440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1" name="TextBox 210"/>
          <p:cNvSpPr txBox="1"/>
          <p:nvPr/>
        </p:nvSpPr>
        <p:spPr>
          <a:xfrm>
            <a:off x="7635240" y="632764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○</a:t>
            </a:r>
          </a:p>
        </p:txBody>
      </p:sp>
      <p:sp>
        <p:nvSpPr>
          <p:cNvPr id="212" name="Rectangle 211"/>
          <p:cNvSpPr/>
          <p:nvPr/>
        </p:nvSpPr>
        <p:spPr>
          <a:xfrm>
            <a:off x="8869680" y="6281928"/>
            <a:ext cx="1234440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3" name="TextBox 212"/>
          <p:cNvSpPr txBox="1"/>
          <p:nvPr/>
        </p:nvSpPr>
        <p:spPr>
          <a:xfrm>
            <a:off x="8869680" y="632764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CBD5E1"/>
                </a:solidFill>
                <a:latin typeface="微软雅黑"/>
                <a:ea typeface="微软雅黑"/>
              </a:rPr>
              <a:t>○</a:t>
            </a:r>
          </a:p>
        </p:txBody>
      </p:sp>
      <p:sp>
        <p:nvSpPr>
          <p:cNvPr id="214" name="Rectangle 213"/>
          <p:cNvSpPr/>
          <p:nvPr/>
        </p:nvSpPr>
        <p:spPr>
          <a:xfrm>
            <a:off x="10104120" y="6281928"/>
            <a:ext cx="1234440" cy="27432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5" name="TextBox 214"/>
          <p:cNvSpPr txBox="1"/>
          <p:nvPr/>
        </p:nvSpPr>
        <p:spPr>
          <a:xfrm>
            <a:off x="10104120" y="6327648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15803D"/>
                </a:solidFill>
                <a:latin typeface="微软雅黑"/>
                <a:ea typeface="微软雅黑"/>
              </a:rPr>
              <a:t>●</a:t>
            </a:r>
          </a:p>
        </p:txBody>
      </p:sp>
      <p:sp>
        <p:nvSpPr>
          <p:cNvPr id="216" name="TextBox 215"/>
          <p:cNvSpPr txBox="1"/>
          <p:nvPr/>
        </p:nvSpPr>
        <p:spPr>
          <a:xfrm>
            <a:off x="822960" y="6665976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4748B"/>
                </a:solidFill>
                <a:latin typeface="微软雅黑"/>
                <a:ea typeface="微软雅黑"/>
              </a:rPr>
              <a:t>● 可查看并可操作    ○ 不可见 / 只读    车主端免登录，凭 token 查看进度并确认服务</a:t>
            </a:r>
          </a:p>
        </p:txBody>
      </p:sp>
      <p:sp>
        <p:nvSpPr>
          <p:cNvPr id="217" name="Rectangle 216"/>
          <p:cNvSpPr/>
          <p:nvPr/>
        </p:nvSpPr>
        <p:spPr>
          <a:xfrm>
            <a:off x="822960" y="6355080"/>
            <a:ext cx="10543032" cy="9144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8" name="TextBox 217"/>
          <p:cNvSpPr txBox="1"/>
          <p:nvPr/>
        </p:nvSpPr>
        <p:spPr>
          <a:xfrm>
            <a:off x="822960" y="6419088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64748B"/>
                </a:solidFill>
                <a:latin typeface="微软雅黑"/>
                <a:ea typeface="微软雅黑"/>
              </a:rPr>
              <a:t>算数科技 · 道路救援数字化运营平台</a:t>
            </a:r>
          </a:p>
        </p:txBody>
      </p:sp>
      <p:sp>
        <p:nvSpPr>
          <p:cNvPr id="219" name="TextBox 218"/>
          <p:cNvSpPr txBox="1"/>
          <p:nvPr/>
        </p:nvSpPr>
        <p:spPr>
          <a:xfrm>
            <a:off x="10332720" y="6419088"/>
            <a:ext cx="10058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64748B"/>
                </a:solidFill>
                <a:latin typeface="微软雅黑"/>
                <a:ea typeface="微软雅黑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22960" y="566928"/>
            <a:ext cx="384048" cy="54864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22960" y="713232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EA580C"/>
                </a:solidFill>
                <a:latin typeface="微软雅黑"/>
                <a:ea typeface="微软雅黑"/>
              </a:rPr>
              <a:t>技术与部署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005840"/>
            <a:ext cx="10515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1220"/>
                </a:solidFill>
                <a:latin typeface="微软雅黑"/>
                <a:ea typeface="微软雅黑"/>
              </a:rPr>
              <a:t>轻量、可私有化、不绑架数据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27632"/>
            <a:ext cx="102412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0">
                <a:solidFill>
                  <a:srgbClr val="64748B"/>
                </a:solidFill>
                <a:latin typeface="微软雅黑"/>
                <a:ea typeface="微软雅黑"/>
              </a:rPr>
              <a:t>PHP + SQLite/MySQL 单机可跑，也能上多实例；前端零构建，老电脑也打得开。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148840"/>
            <a:ext cx="6949440" cy="749808"/>
          </a:xfrm>
          <a:prstGeom prst="roundRect">
            <a:avLst>
              <a:gd name="adj" fmla="val 5000"/>
            </a:avLst>
          </a:prstGeom>
          <a:solidFill>
            <a:srgbClr val="FFF7ED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1051560" y="2377440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EA580C"/>
                </a:solidFill>
                <a:latin typeface="微软雅黑"/>
                <a:ea typeface="微软雅黑"/>
              </a:rPr>
              <a:t>接入层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31720" y="2368296"/>
            <a:ext cx="52120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>
                <a:solidFill>
                  <a:srgbClr val="64748B"/>
                </a:solidFill>
                <a:latin typeface="微软雅黑"/>
                <a:ea typeface="微软雅黑"/>
              </a:rPr>
              <a:t>管理端 Web · 技师 H5 · 车主 H5 · 运营大屏 · 开放接口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3044952"/>
            <a:ext cx="6949440" cy="749808"/>
          </a:xfrm>
          <a:prstGeom prst="roundRect">
            <a:avLst>
              <a:gd name="adj" fmla="val 5000"/>
            </a:avLst>
          </a:prstGeom>
          <a:solidFill>
            <a:srgbClr val="EFF6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3273552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EA580C"/>
                </a:solidFill>
                <a:latin typeface="微软雅黑"/>
                <a:ea typeface="微软雅黑"/>
              </a:rPr>
              <a:t>业务层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31720" y="3264408"/>
            <a:ext cx="52120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>
                <a:solidFill>
                  <a:srgbClr val="64748B"/>
                </a:solidFill>
                <a:latin typeface="微软雅黑"/>
                <a:ea typeface="微软雅黑"/>
              </a:rPr>
              <a:t>接单 · 调度 · 作业 · 质检 · 时效 · 结算 · 报表 · 系统管理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" y="3941064"/>
            <a:ext cx="6949440" cy="749808"/>
          </a:xfrm>
          <a:prstGeom prst="roundRect">
            <a:avLst>
              <a:gd name="adj" fmla="val 5000"/>
            </a:avLst>
          </a:prstGeom>
          <a:solidFill>
            <a:srgbClr val="F0FDF4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1051560" y="4169664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EA580C"/>
                </a:solidFill>
                <a:latin typeface="微软雅黑"/>
                <a:ea typeface="微软雅黑"/>
              </a:rPr>
              <a:t>能力层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31720" y="4160520"/>
            <a:ext cx="52120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>
                <a:solidFill>
                  <a:srgbClr val="64748B"/>
                </a:solidFill>
                <a:latin typeface="微软雅黑"/>
                <a:ea typeface="微软雅黑"/>
              </a:rPr>
              <a:t>状态机 · 计费引擎 · 照片规则 · SLA 扫描 · 回调重试 · 权限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4837176"/>
            <a:ext cx="6949440" cy="749808"/>
          </a:xfrm>
          <a:prstGeom prst="roundRect">
            <a:avLst>
              <a:gd name="adj" fmla="val 5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1051560" y="5065776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EA580C"/>
                </a:solidFill>
                <a:latin typeface="微软雅黑"/>
                <a:ea typeface="微软雅黑"/>
              </a:rPr>
              <a:t>数据层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331720" y="5056632"/>
            <a:ext cx="52120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>
                <a:solidFill>
                  <a:srgbClr val="64748B"/>
                </a:solidFill>
                <a:latin typeface="微软雅黑"/>
                <a:ea typeface="微软雅黑"/>
              </a:rPr>
              <a:t>客户 / 车辆 / 订单 / 证据 / 账务 / 日志 / 字典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92440" y="2148840"/>
            <a:ext cx="3291840" cy="74980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8275320" y="2258568"/>
            <a:ext cx="29260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0B1220"/>
                </a:solidFill>
                <a:latin typeface="微软雅黑"/>
                <a:ea typeface="微软雅黑"/>
              </a:rPr>
              <a:t>私有化部署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75320" y="2532888"/>
            <a:ext cx="2926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>
                <a:solidFill>
                  <a:srgbClr val="64748B"/>
                </a:solidFill>
                <a:latin typeface="微软雅黑"/>
                <a:ea typeface="微软雅黑"/>
              </a:rPr>
              <a:t>数据不出内网，可对接自有域名与证书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92440" y="3044952"/>
            <a:ext cx="3291840" cy="74980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8275320" y="3154680"/>
            <a:ext cx="29260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0B1220"/>
                </a:solidFill>
                <a:latin typeface="微软雅黑"/>
                <a:ea typeface="微软雅黑"/>
              </a:rPr>
              <a:t>云托管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75320" y="3429000"/>
            <a:ext cx="2926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>
                <a:solidFill>
                  <a:srgbClr val="64748B"/>
                </a:solidFill>
                <a:latin typeface="微软雅黑"/>
                <a:ea typeface="微软雅黑"/>
              </a:rPr>
              <a:t>开通即用，按账号与模块配置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092440" y="3941064"/>
            <a:ext cx="3291840" cy="74980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8275320" y="4050792"/>
            <a:ext cx="29260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0B1220"/>
                </a:solidFill>
                <a:latin typeface="微软雅黑"/>
                <a:ea typeface="微软雅黑"/>
              </a:rPr>
              <a:t>备份恢复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75320" y="4325112"/>
            <a:ext cx="2926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>
                <a:solidFill>
                  <a:srgbClr val="64748B"/>
                </a:solidFill>
                <a:latin typeface="微软雅黑"/>
                <a:ea typeface="微软雅黑"/>
              </a:rPr>
              <a:t>定时 + 手动备份，一键回滚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092440" y="4837176"/>
            <a:ext cx="3291840" cy="74980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8275320" y="4946904"/>
            <a:ext cx="29260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0B1220"/>
                </a:solidFill>
                <a:latin typeface="微软雅黑"/>
                <a:ea typeface="微软雅黑"/>
              </a:rPr>
              <a:t>扩展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75320" y="5221224"/>
            <a:ext cx="2926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>
                <a:solidFill>
                  <a:srgbClr val="64748B"/>
                </a:solidFill>
                <a:latin typeface="微软雅黑"/>
                <a:ea typeface="微软雅黑"/>
              </a:rPr>
              <a:t>字典、模板、接口可配置，不必改代码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22960" y="6355080"/>
            <a:ext cx="10543032" cy="9144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822960" y="6419088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64748B"/>
                </a:solidFill>
                <a:latin typeface="微软雅黑"/>
                <a:ea typeface="微软雅黑"/>
              </a:rPr>
              <a:t>算数科技 · 道路救援数字化运营平台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32720" y="6419088"/>
            <a:ext cx="10058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64748B"/>
                </a:solidFill>
                <a:latin typeface="微软雅黑"/>
                <a:ea typeface="微软雅黑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22960" y="566928"/>
            <a:ext cx="384048" cy="54864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22960" y="713232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EA580C"/>
                </a:solidFill>
                <a:latin typeface="微软雅黑"/>
                <a:ea typeface="微软雅黑"/>
              </a:rPr>
              <a:t>实施路径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005840"/>
            <a:ext cx="10515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1220"/>
                </a:solidFill>
                <a:latin typeface="微软雅黑"/>
                <a:ea typeface="微软雅黑"/>
              </a:rPr>
              <a:t>4–5 周上线，先跑通一单，再复制一座城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331720"/>
            <a:ext cx="2514600" cy="1828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822960" y="2331720"/>
            <a:ext cx="2514600" cy="54864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1042416" y="2542032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EA580C"/>
                </a:solidFill>
                <a:latin typeface="微软雅黑"/>
                <a:ea typeface="微软雅黑"/>
              </a:rPr>
              <a:t>第 1 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42416" y="2834640"/>
            <a:ext cx="2103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B1220"/>
                </a:solidFill>
                <a:latin typeface="微软雅黑"/>
                <a:ea typeface="微软雅黑"/>
              </a:rPr>
              <a:t>诊断与配置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" y="3246120"/>
            <a:ext cx="210312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880" b="0">
                <a:solidFill>
                  <a:srgbClr val="64748B"/>
                </a:solidFill>
                <a:latin typeface="微软雅黑"/>
                <a:ea typeface="微软雅黑"/>
              </a:rPr>
              <a:t>梳理服务类型、价格本、区域与服务商分级；导入客户与车辆主数据。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64992" y="3063240"/>
            <a:ext cx="228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CBD5E1"/>
                </a:solidFill>
                <a:latin typeface="微软雅黑"/>
                <a:ea typeface="微软雅黑"/>
              </a:rPr>
              <a:t>→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611880" y="2331720"/>
            <a:ext cx="2514600" cy="1828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3611880" y="2331720"/>
            <a:ext cx="2514600" cy="54864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3831336" y="2542032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EA580C"/>
                </a:solidFill>
                <a:latin typeface="微软雅黑"/>
                <a:ea typeface="微软雅黑"/>
              </a:rPr>
              <a:t>第 2–3 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31336" y="2834640"/>
            <a:ext cx="2103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B1220"/>
                </a:solidFill>
                <a:latin typeface="微软雅黑"/>
                <a:ea typeface="微软雅黑"/>
              </a:rPr>
              <a:t>试点跑单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31336" y="3246120"/>
            <a:ext cx="210312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880" b="0">
                <a:solidFill>
                  <a:srgbClr val="64748B"/>
                </a:solidFill>
                <a:latin typeface="微软雅黑"/>
                <a:ea typeface="微软雅黑"/>
              </a:rPr>
              <a:t>选一个城市或一条业务线试跑，打通建单、派单、技师端与回访。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53912" y="3063240"/>
            <a:ext cx="228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CBD5E1"/>
                </a:solidFill>
                <a:latin typeface="微软雅黑"/>
                <a:ea typeface="微软雅黑"/>
              </a:rPr>
              <a:t>→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0" y="2331720"/>
            <a:ext cx="2514600" cy="1828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6400800" y="2331720"/>
            <a:ext cx="2514600" cy="54864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620256" y="2542032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EA580C"/>
                </a:solidFill>
                <a:latin typeface="微软雅黑"/>
                <a:ea typeface="微软雅黑"/>
              </a:rPr>
              <a:t>第 4 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20256" y="2834640"/>
            <a:ext cx="2103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B1220"/>
                </a:solidFill>
                <a:latin typeface="微软雅黑"/>
                <a:ea typeface="微软雅黑"/>
              </a:rPr>
              <a:t>财务并轨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20256" y="3246120"/>
            <a:ext cx="210312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880" b="0">
                <a:solidFill>
                  <a:srgbClr val="64748B"/>
                </a:solidFill>
                <a:latin typeface="微软雅黑"/>
                <a:ea typeface="微软雅黑"/>
              </a:rPr>
              <a:t>账期、价格本、对账规则上线，历史单据导入，双轨核对。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42832" y="3063240"/>
            <a:ext cx="228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CBD5E1"/>
                </a:solidFill>
                <a:latin typeface="微软雅黑"/>
                <a:ea typeface="微软雅黑"/>
              </a:rPr>
              <a:t>→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189720" y="2331720"/>
            <a:ext cx="2514600" cy="1828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ectangle 23"/>
          <p:cNvSpPr/>
          <p:nvPr/>
        </p:nvSpPr>
        <p:spPr>
          <a:xfrm>
            <a:off x="9189720" y="2331720"/>
            <a:ext cx="2514600" cy="54864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9409176" y="2542032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EA580C"/>
                </a:solidFill>
                <a:latin typeface="微软雅黑"/>
                <a:ea typeface="微软雅黑"/>
              </a:rPr>
              <a:t>第 5 周起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409176" y="2834640"/>
            <a:ext cx="2103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B1220"/>
                </a:solidFill>
                <a:latin typeface="微软雅黑"/>
                <a:ea typeface="微软雅黑"/>
              </a:rPr>
              <a:t>复制与优化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409176" y="3246120"/>
            <a:ext cx="210312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880" b="0">
                <a:solidFill>
                  <a:srgbClr val="64748B"/>
                </a:solidFill>
                <a:latin typeface="微软雅黑"/>
                <a:ea typeface="微软雅黑"/>
              </a:rPr>
              <a:t>按城市 / 业务线复制，接入上游平台，形成月度经营复盘。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2960" y="4434840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0B1220"/>
                </a:solidFill>
                <a:latin typeface="微软雅黑"/>
                <a:ea typeface="微软雅黑"/>
              </a:rPr>
              <a:t>上线时你会拿到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2960" y="4800600"/>
            <a:ext cx="5120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>
                <a:solidFill>
                  <a:srgbClr val="64748B"/>
                </a:solidFill>
                <a:latin typeface="微软雅黑"/>
                <a:ea typeface="微软雅黑"/>
              </a:rPr>
              <a:t>·  系统账号与角色权限配置（管理员 / 调度 / 客服 / 财务 / 技师）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2960" y="5184648"/>
            <a:ext cx="5120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>
                <a:solidFill>
                  <a:srgbClr val="64748B"/>
                </a:solidFill>
                <a:latin typeface="微软雅黑"/>
                <a:ea typeface="微软雅黑"/>
              </a:rPr>
              <a:t>·  服务类型、价格本、附加费、SLA 规则初始化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2960" y="5568696"/>
            <a:ext cx="5120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>
                <a:solidFill>
                  <a:srgbClr val="64748B"/>
                </a:solidFill>
                <a:latin typeface="微软雅黑"/>
                <a:ea typeface="微软雅黑"/>
              </a:rPr>
              <a:t>·  客户、车辆、服务商主数据导入模板与首批导入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22960" y="5952744"/>
            <a:ext cx="5120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>
                <a:solidFill>
                  <a:srgbClr val="64748B"/>
                </a:solidFill>
                <a:latin typeface="微软雅黑"/>
                <a:ea typeface="微软雅黑"/>
              </a:rPr>
              <a:t>·  技师端 H5 上线（二维码分发 + 使用培训）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126480" y="4800600"/>
            <a:ext cx="53035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>
                <a:solidFill>
                  <a:srgbClr val="64748B"/>
                </a:solidFill>
                <a:latin typeface="微软雅黑"/>
                <a:ea typeface="微软雅黑"/>
              </a:rPr>
              <a:t>·  打印模板（确认单 / 对账单 / 结算单）配置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126480" y="5184648"/>
            <a:ext cx="53035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>
                <a:solidFill>
                  <a:srgbClr val="64748B"/>
                </a:solidFill>
                <a:latin typeface="微软雅黑"/>
                <a:ea typeface="微软雅黑"/>
              </a:rPr>
              <a:t>·  上游平台（吉诺 SAA 等）接口联调与回调验证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126480" y="5568696"/>
            <a:ext cx="53035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>
                <a:solidFill>
                  <a:srgbClr val="64748B"/>
                </a:solidFill>
                <a:latin typeface="微软雅黑"/>
                <a:ea typeface="微软雅黑"/>
              </a:rPr>
              <a:t>·  管理员培训与操作手册、上线后 30 天陪跑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22960" y="6355080"/>
            <a:ext cx="10543032" cy="9144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822960" y="6419088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64748B"/>
                </a:solidFill>
                <a:latin typeface="微软雅黑"/>
                <a:ea typeface="微软雅黑"/>
              </a:rPr>
              <a:t>算数科技 · 道路救援数字化运营平台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332720" y="6419088"/>
            <a:ext cx="10058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64748B"/>
                </a:solidFill>
                <a:latin typeface="微软雅黑"/>
                <a:ea typeface="微软雅黑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hero-night.jpg"/>
          <p:cNvPicPr>
            <a:picLocks noChangeAspect="1"/>
          </p:cNvPicPr>
          <p:nvPr/>
        </p:nvPicPr>
        <p:blipFill>
          <a:blip r:embed="rId2"/>
          <a:srcRect l="10186" r="10186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  <a:alpha val="82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DBA74"/>
                </a:solidFill>
                <a:latin typeface="微软雅黑"/>
                <a:ea typeface="微软雅黑"/>
              </a:rPr>
              <a:t>下一步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783080"/>
            <a:ext cx="868680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3400" b="1">
                <a:solidFill>
                  <a:srgbClr val="FFFFFF"/>
                </a:solidFill>
                <a:latin typeface="微软雅黑"/>
                <a:ea typeface="微软雅黑"/>
              </a:rPr>
              <a:t>先用真实单据跑一遍，</a:t>
            </a:r>
          </a:p>
          <a:p>
            <a:pPr algn="l">
              <a:lnSpc>
                <a:spcPct val="125000"/>
              </a:lnSpc>
            </a:pPr>
            <a:r>
              <a:rPr sz="3400" b="1">
                <a:solidFill>
                  <a:srgbClr val="FFFFFF"/>
                </a:solidFill>
                <a:latin typeface="微软雅黑"/>
                <a:ea typeface="微软雅黑"/>
              </a:rPr>
              <a:t>再决定要不要换掉现在这套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77724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CBD5E1"/>
                </a:solidFill>
                <a:latin typeface="微软雅黑"/>
                <a:ea typeface="微软雅黑"/>
              </a:rPr>
              <a:t>在线演示环境已开放，管理端、技师端、车主端都能点开。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206240"/>
            <a:ext cx="1737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>
                <a:solidFill>
                  <a:srgbClr val="94A3B8"/>
                </a:solidFill>
                <a:latin typeface="微软雅黑"/>
                <a:ea typeface="微软雅黑"/>
              </a:rPr>
              <a:t>在线演示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68880" y="4206240"/>
            <a:ext cx="6858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FFFFFF"/>
                </a:solidFill>
                <a:latin typeface="微软雅黑"/>
                <a:ea typeface="微软雅黑"/>
              </a:rPr>
              <a:t>https://p.zerocod.cn/daolujiuyuan/system/admin/login.html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4626864"/>
            <a:ext cx="1737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>
                <a:solidFill>
                  <a:srgbClr val="94A3B8"/>
                </a:solidFill>
                <a:latin typeface="微软雅黑"/>
                <a:ea typeface="微软雅黑"/>
              </a:rPr>
              <a:t>官网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68880" y="4626864"/>
            <a:ext cx="6858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FFFFFF"/>
                </a:solidFill>
                <a:latin typeface="微软雅黑"/>
                <a:ea typeface="微软雅黑"/>
              </a:rPr>
              <a:t>https://p.zerocod.cn/daolujiuyuan/system/public/promo/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5047488"/>
            <a:ext cx="1737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>
                <a:solidFill>
                  <a:srgbClr val="94A3B8"/>
                </a:solidFill>
                <a:latin typeface="微软雅黑"/>
                <a:ea typeface="微软雅黑"/>
              </a:rPr>
              <a:t>电话 / 微信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68880" y="5047488"/>
            <a:ext cx="6858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FFFFFF"/>
                </a:solidFill>
                <a:latin typeface="微软雅黑"/>
                <a:ea typeface="微软雅黑"/>
              </a:rPr>
              <a:t>180 1631 3342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5468112"/>
            <a:ext cx="1737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>
                <a:solidFill>
                  <a:srgbClr val="94A3B8"/>
                </a:solidFill>
                <a:latin typeface="微软雅黑"/>
                <a:ea typeface="微软雅黑"/>
              </a:rPr>
              <a:t>商务邮箱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68880" y="5468112"/>
            <a:ext cx="6858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FFFFFF"/>
                </a:solidFill>
                <a:latin typeface="微软雅黑"/>
                <a:ea typeface="微软雅黑"/>
              </a:rPr>
              <a:t>cooper@thinkfly.net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823960" y="1828800"/>
            <a:ext cx="2560320" cy="2560320"/>
          </a:xfrm>
          <a:prstGeom prst="roundRect">
            <a:avLst>
              <a:gd name="adj" fmla="val 6000"/>
            </a:avLst>
          </a:prstGeom>
          <a:solidFill>
            <a:srgbClr val="14263D"/>
          </a:solidFill>
          <a:ln w="12700">
            <a:solidFill>
              <a:srgbClr val="2A3B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9006840" y="2011680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FDBA74"/>
                </a:solidFill>
                <a:latin typeface="微软雅黑"/>
                <a:ea typeface="微软雅黑"/>
              </a:rPr>
              <a:t>扫码进入移动端</a:t>
            </a:r>
          </a:p>
        </p:txBody>
      </p:sp>
      <p:pic>
        <p:nvPicPr>
          <p:cNvPr id="17" name="Picture 16" descr="qr-h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6880" y="2395728"/>
            <a:ext cx="1554480" cy="155448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006840" y="4023360"/>
            <a:ext cx="2240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50" b="0">
                <a:solidFill>
                  <a:srgbClr val="A9B6C7"/>
                </a:solidFill>
                <a:latin typeface="微软雅黑"/>
                <a:ea typeface="微软雅黑"/>
              </a:rPr>
              <a:t>技师端 / 车主端 H5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6172200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64748B"/>
                </a:solidFill>
                <a:latin typeface="微软雅黑"/>
                <a:ea typeface="微软雅黑"/>
              </a:rPr>
              <a:t>算数科技（ThinkFly） · 上海思扬信息科技有限公司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道路救援数字化运营平台 · 产品介绍</dc:title>
  <dc:subject>接单调度 · 现场作业 · 质检留痕 · 结算对账，一条链路跑完</dc:subject>
  <dc:creator>上海思扬信息科技有限公司</dc:creator>
  <cp:keywords/>
  <dc:description>https://p.zerocod.cn/daolujiuyuan/system/public/promo/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