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0F2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874519"/>
            <a:ext cx="82296" cy="137160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828800"/>
            <a:ext cx="5852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3B3FF"/>
                </a:solidFill>
                <a:latin typeface="微软雅黑"/>
                <a:ea typeface="微软雅黑"/>
                <a:cs typeface="微软雅黑"/>
              </a:rPr>
              <a:t>PCBA / EMS 一体化管理系统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240280"/>
            <a:ext cx="60350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算数·电子制造 ERP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310128"/>
            <a:ext cx="58521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销售 · BOM · 计划 · 采购仓储 · MES · 品质 · 财务 · HR</a:t>
            </a:r>
          </a:p>
          <a:p>
            <a:pPr algn="l">
              <a:lnSpc>
                <a:spcPct val="145000"/>
              </a:lnSpc>
            </a:pPr>
            <a:r>
              <a:rPr sz="125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一条链跑通接单到回款，可演示、可私有化、可按模块扩展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4572000"/>
            <a:ext cx="1371600" cy="384048"/>
          </a:xfrm>
          <a:prstGeom prst="roundRect">
            <a:avLst>
              <a:gd name="adj" fmla="val 40000"/>
            </a:avLst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46451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申请演示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46451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电话 / 微信 18016313342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2468880"/>
            <a:ext cx="987552" cy="1234440"/>
          </a:xfrm>
          <a:prstGeom prst="roundRect">
            <a:avLst>
              <a:gd name="adj" fmla="val 12000"/>
            </a:avLst>
          </a:prstGeom>
          <a:solidFill>
            <a:srgbClr val="14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0" y="2697480"/>
            <a:ext cx="98755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63B3FF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3200400"/>
            <a:ext cx="9875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业务模块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58200" y="2468880"/>
            <a:ext cx="987552" cy="1234440"/>
          </a:xfrm>
          <a:prstGeom prst="roundRect">
            <a:avLst>
              <a:gd name="adj" fmla="val 12000"/>
            </a:avLst>
          </a:prstGeom>
          <a:solidFill>
            <a:srgbClr val="14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2697480"/>
            <a:ext cx="98755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63B3FF"/>
                </a:solidFill>
                <a:latin typeface="微软雅黑"/>
                <a:ea typeface="微软雅黑"/>
                <a:cs typeface="微软雅黑"/>
              </a:rPr>
              <a:t>103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3200400"/>
            <a:ext cx="9875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功能页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01200" y="2468880"/>
            <a:ext cx="987552" cy="1234440"/>
          </a:xfrm>
          <a:prstGeom prst="roundRect">
            <a:avLst>
              <a:gd name="adj" fmla="val 12000"/>
            </a:avLst>
          </a:prstGeom>
          <a:solidFill>
            <a:srgbClr val="14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0" y="2697480"/>
            <a:ext cx="98755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63B3FF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0" y="3200400"/>
            <a:ext cx="9875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内置角色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744200" y="2468880"/>
            <a:ext cx="987552" cy="1234440"/>
          </a:xfrm>
          <a:prstGeom prst="roundRect">
            <a:avLst>
              <a:gd name="adj" fmla="val 12000"/>
            </a:avLst>
          </a:prstGeom>
          <a:solidFill>
            <a:srgbClr val="14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744200" y="2697480"/>
            <a:ext cx="98755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63B3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44200" y="3200400"/>
            <a:ext cx="9875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经营大屏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0" y="4114800"/>
            <a:ext cx="420624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6F88A3"/>
                </a:solidFill>
                <a:latin typeface="微软雅黑"/>
                <a:ea typeface="微软雅黑"/>
                <a:cs typeface="微软雅黑"/>
              </a:rPr>
              <a:t>演示环境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6F88A3"/>
                </a:solidFill>
                <a:latin typeface="微软雅黑"/>
                <a:ea typeface="微软雅黑"/>
                <a:cs typeface="微软雅黑"/>
              </a:rPr>
              <a:t>p.zerocod.cn/erp-dianani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6F88A3"/>
                </a:solidFill>
                <a:latin typeface="微软雅黑"/>
                <a:ea typeface="微软雅黑"/>
                <a:cs typeface="微软雅黑"/>
              </a:rPr>
              <a:t/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6F88A3"/>
                </a:solidFill>
                <a:latin typeface="微软雅黑"/>
                <a:ea typeface="微软雅黑"/>
                <a:cs typeface="微软雅黑"/>
              </a:rPr>
              <a:t>管理员 admin / admin123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6F88A3"/>
                </a:solidFill>
                <a:latin typeface="微软雅黑"/>
                <a:ea typeface="微软雅黑"/>
                <a:cs typeface="微软雅黑"/>
              </a:rPr>
              <a:t>其他角色密码 123456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62636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4A6480"/>
                </a:solidFill>
                <a:latin typeface="微软雅黑"/>
                <a:ea typeface="微软雅黑"/>
                <a:cs typeface="微软雅黑"/>
              </a:rPr>
              <a:t>算数科技　|　2026-10-06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产品定位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不是通用 ERP，是电子厂能当天看懂的系统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围绕 PCBA / EMS 的真实作业顺序建模：先接单，再算料，再生产，再检验，最后对账收款。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3520440" cy="2286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228600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主链优先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3118104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9 大主链模块同一平台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单据前后贯通，不重复录入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3767328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先把「订单→工单→报工→入库→发货→对账」跑通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011680"/>
            <a:ext cx="3520440" cy="2286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34840" y="2011680"/>
            <a:ext cx="50292" cy="228600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36008" y="2157984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可现场点验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8" y="2578608"/>
            <a:ext cx="3118104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功能清单每项都标了演示路径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销售陪跑时边讲边开系统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6008" y="3767328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演示环境菜单与功能清单一一对应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2011680"/>
            <a:ext cx="3520440" cy="2286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0" y="2011680"/>
            <a:ext cx="50292" cy="228600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30768" y="2157984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可私有化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30768" y="2578608"/>
            <a:ext cx="3118104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本地 / 专有云 / 子目录部署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支持备份与导出，不锁定厂商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3767328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8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数据放客户自己的环境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709160"/>
            <a:ext cx="10908792" cy="132588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892040"/>
            <a:ext cx="10332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一句话讲清边界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230368"/>
            <a:ext cx="103327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制造侧管业务事实（订单、BOM、库存、工单、品质、往来），财务侧管账簿与凭证。两边不抢同一笔账：一事一主写、幂等单号对账、关账期间锁定推送。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现状痛点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电子厂的三本账，为什么对不上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不是员工不努力，而是信息分散在三套互不连通的载体里（Excel、微信群、纸质单）。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2011680"/>
          <a:ext cx="10908791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340"/>
                <a:gridCol w="2909011"/>
                <a:gridCol w="6060440"/>
              </a:tblGrid>
              <a:tr h="502920"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环节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常见载体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带来的直接后果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销售 / 接单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Excel + 微信群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交期靠问、变更靠喊、逾期靠想起来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车间 / 报工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纸质单据、事后补录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进度不实时、计件工资要重新算一遍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仓库 / 物料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各记各的台账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账实不符、呆滞料看不见、缺料才发现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品质 / 追溯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纸质检验记录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客户问批次要翻半天、8D 整改没有闭环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财务 / 对账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对账单来回核对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发货明细与开票口径不一致，容易扯皮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25780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→ 这些都是「同一件事被录了两次」的结果。系统要解决的不是多加一张表，而是让一个岗位录一次、后面的岗位直接接着用。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主链闭环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订单到回款，一条链上没有人重复录单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下面 12 个节点就是数据链路顺序，也是上线时「谁在什么时候录什么单」的答案。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5740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205740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1226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1. 线索 / 商机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0664" y="245973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CRM 商机跟进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" y="289864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登记客户与预计金额，推进阶段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664" y="348386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业务员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68296" y="205740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368296" y="205740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68296" y="211226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2. 销售合同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8880" y="245973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CRM 合同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68880" y="289864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价格、账期、预付款与交期条款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68880" y="348386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业务员 / 主管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96511" y="205740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096511" y="205740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096511" y="211226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3. 销售订单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97095" y="245973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销售订单 SO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97095" y="289864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下单评审 → 排产，生成工单需求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97095" y="348386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业务员 / 计划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24728" y="205740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24728" y="205740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824728" y="211226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4. MRP 运算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5312" y="245973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MRP 物料需求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25312" y="289864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按 BOM 展开净需求，出请购建议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25312" y="348386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PMC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552944" y="205740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7552944" y="205740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552944" y="211226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5. 采购订单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53528" y="245973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采购订单 PO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53528" y="289864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询价比价 → 下单 → 到货登记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53528" y="348386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采购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81159" y="205740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9281159" y="205740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281159" y="211226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6. 来料检验 IQC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81743" y="245973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来料/成品检验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81743" y="289864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判定合格方可上架，不良走退货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381743" y="348386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品质 / 仓管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0080" y="402336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40080" y="402336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0080" y="407822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7. 生产工单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0664" y="442569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生产工单 WO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40664" y="486460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领料 → 派工 → 报工 → 完工报检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0664" y="54498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生产 / 车间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368296" y="402336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2368296" y="402336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368296" y="407822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8. 生产入库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468880" y="442569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出入库单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468880" y="486460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品质确认后入成品仓，批次绑定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68880" y="54498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仓管 / 品质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096511" y="402336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4096511" y="402336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096511" y="407822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9. 发货出库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97095" y="442569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发货出库 SO-OUT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97095" y="486460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扣减库存并挂应收，附签收单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97095" y="54498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仓管 / 业务员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824728" y="402336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5824728" y="402336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824728" y="407822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10. 销售对账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25312" y="442569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销售对账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25312" y="486460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按期间核对发货明细，双向确认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25312" y="54498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业务员 / 财务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552944" y="402336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7552944" y="402336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552944" y="407822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11. 开票 / 应收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653528" y="442569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开票管理 · 应收 AR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653528" y="486460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开票、账龄与逾期提醒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653528" y="54498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财务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281159" y="4023360"/>
            <a:ext cx="1572768" cy="16916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ounded Rectangle 73"/>
          <p:cNvSpPr/>
          <p:nvPr/>
        </p:nvSpPr>
        <p:spPr>
          <a:xfrm>
            <a:off x="9281159" y="4023360"/>
            <a:ext cx="1572768" cy="310896"/>
          </a:xfrm>
          <a:prstGeom prst="roundRect">
            <a:avLst>
              <a:gd name="adj" fmla="val 20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281159" y="4078224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6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12. 收款核销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1743" y="4425696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6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收款单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381743" y="4864608"/>
            <a:ext cx="1371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收款核销应收，余额与对账单一致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381743" y="54498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财务</a:t>
            </a:r>
          </a:p>
        </p:txBody>
      </p:sp>
      <p:sp>
        <p:nvSpPr>
          <p:cNvPr id="79" name="Rectangle 78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模块总览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13 大业务模块 · 103 个功能页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模块顺序与系统左侧导航一致，功能清单里每一项都标注了可点击验证的演示路径。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219456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运营决策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2523744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4 个功能页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279806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总经理 / 管理层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52928" y="2011680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852928" y="2011680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9232" y="219456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销售管理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99232" y="2523744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19 个功能页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9232" y="279806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业务员 / 销售主管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65776" y="2011680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065776" y="2011680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12080" y="219456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工程与 BOM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2080" y="2523744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7 个功能页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80" y="279806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工艺工程师 / 工程主管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78624" y="2011680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78624" y="2011680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24928" y="219456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计划与 MRP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4928" y="2523744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3 个功能页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24928" y="279806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生产计划 / PMC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91472" y="2011680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491472" y="2011680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37776" y="219456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采购与仓储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37776" y="2523744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12 个功能页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37776" y="2798064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采购 / 仓管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3493008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0080" y="3493008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3675888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制造执行 MES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" y="4005072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15 个功能页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6384" y="4279392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生产主管 / 班组长 / 工人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852928" y="3493008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852928" y="3493008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999232" y="3675888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质量 QMS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999232" y="4005072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6 个功能页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99232" y="4279392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品质主管 / 质检员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065776" y="3493008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065776" y="3493008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212080" y="3675888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财务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12080" y="4005072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13 个功能页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12080" y="4279392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财务 / 财务主管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278624" y="3493008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278624" y="3493008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424928" y="3675888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人力资源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24928" y="4005072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4 个功能页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24928" y="4279392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人事 / 行政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491472" y="3493008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491472" y="3493008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637776" y="3675888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文管中心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637776" y="4005072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3 个功能页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637776" y="4279392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文控 / 品质 / 工程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0080" y="4974336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40080" y="4974336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86384" y="5157216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工作流与改善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6384" y="548640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3 个功能页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6384" y="5760720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全员 / 管理层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2852928" y="4974336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852928" y="4974336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999232" y="5157216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标签与打印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999232" y="548640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3 个功能页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999232" y="5760720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仓管 / 品质 / 生产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5065776" y="4974336"/>
            <a:ext cx="2048256" cy="12984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065776" y="4974336"/>
            <a:ext cx="2048256" cy="54864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212080" y="5157216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系统管理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212080" y="5486400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11 个功能页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212080" y="5760720"/>
            <a:ext cx="1783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4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系统管理员</a:t>
            </a:r>
          </a:p>
        </p:txBody>
      </p:sp>
      <p:sp>
        <p:nvSpPr>
          <p:cNvPr id="72" name="Rectangle 71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　|　模块可按需启用，不必一次全部上线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1/9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运营决策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把「赚没赚、做到哪」放到一屏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管理驾驶舱：接单额、产出、良率、回款、库存周转，数字可穿透源单据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运营 / 生产 / 供应链三块大屏：5 秒刷新，适合晨会与客户参观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指标口径统一由系统计算，不再各自 Excel 拼数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高层管理 · 计划 · 生产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功能页（4）·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管理驾驶舱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运营大屏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生产大屏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供应链大屏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2/9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销售管理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从商机到回款，交期风险前置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客户 360：联系人、商机、订单、发货、应收、售后一页贯通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订单管制表 + 逾期预警：承诺交期自动亮灯，超期逐级提醒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预付款不足订单单独列出，避免带风险投产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销售退货入不良仓并冲减应收，批次追溯到原发货单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业务员 · 销售主管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功能页（19）·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客户 360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联系人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拜访记录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市场活动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知识库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日程安排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CRM 看板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客户档案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商机跟进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销售合同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订单管制表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订单逾期预警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每日下单统计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3/9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工程与 BOM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变更留痕，替代料自动兜底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多级 BOM + 版本与生效日期，替代料按优先级策略自动切换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ECN 变更申请→评估→审批→生效全留痕，自动列出受影响工单与库存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图纸 / 规格书版本受控并与料号绑定，旧版自动失效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工艺路线模板固化工序、标准工时与检验点，工单直接套用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工艺工程师 · 工程主管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功能页（7）·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物料主数据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BOM 清单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替代料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压接模具与标准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工程变更 ECN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图纸文档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工艺路线模板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4/9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计划与 MRP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缺料提前暴露，而不是停线才发现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按订单 / 工单展开 BOM 净需求，输出请购建议与缺料清单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齐套检查与在途采购联动，替代料参与运算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成本估算按 BOM + 最新料价 + 工时，支撑报价与毛利测算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生产计划 / PMC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功能页（3）·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数据看板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MRP 物料需求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成本估算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5/9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采购与仓储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批次与库位全程可查，账实一致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询价比价 → 采购下单 → 到货 → IQC → 上架，来料不良走退货并冲减应付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原料仓 / 线边仓 / 成品仓 / 不良仓分库管理，批次与库位可查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盘点初盘复盘与差异调整留痕；呆滞料按库龄与动销自动识别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批量采购下单：按缺料清单一次生成多张 PO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采购 · 仓管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功能页（12）·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供应商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规格询价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批量采购下单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采购订单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采购退货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排单出货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委外加工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仓储台账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出入库单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领料发料记录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库存盘点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呆滞料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6/9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制造执行 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扫码报工到计件工资，一套数据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工单看板拖拽排程，齐套与交期风险一眼可见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手机扫码报工，免登录填报，车间不需要电脑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工序派工 / WIP 在制 / 余料退回；生产入库需品质确认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报工工时与计件单价自动算薪，班组与车间汇总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设备台账、点检保养与故障记录，停机时间可统计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生产主管 · 班组长 · 工人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功能页（15）·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工单看板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工资管理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车间日报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生产工单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扫码报工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工序定义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工序派工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工序在制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生产报工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生产退料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车间与班组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机台预定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生产入库检验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7/9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质量 QMS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IQC 到 8D，批次一查到底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来料 IQC、过程 IPQC、成品 FQC 同一平台，判定结论与不良原因分类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NCR 不合格单：隔离 → 评审 → 返工 / 报废 / 特采处置闭环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客诉 8D 步骤推进与整改验证，关联批次与原订单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批次追溯：来料 → 工单 → 成品 → 客户一键穿透，正反向都可查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品质主管 · 质检员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功能页（6）·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制程异常 IPQC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来料/成品检验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压接首件检验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电气安全测试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客诉管理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批次追溯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8/9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财务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业务事实驱动账簿，不抢同一笔账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销售对账自动带入发货明细，双向确认后生成应收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开票管理、应收账龄与逾期提醒、节点收款（预付 / 发货 / 验收 / 质保）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制造成本：料工费归集到工单 / 产品，出实际成本与差异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应付与付款排程、费用报销归集；内置「财务对接蓝图」讲清与金蝶 / 用友的分工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财务 · 财务主管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功能页（13）·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销售对账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开票管理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制造成本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节点收款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财务看板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应收管理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应付管理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资金账户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奖金发放看板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收款单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付款单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费用报销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财务对接蓝图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模块详解 9/9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支撑模块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HR · 文管 · 工作流 · 标签打印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66751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50292" cy="39319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57984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做到什么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578608"/>
            <a:ext cx="6272784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人力资源：员工、劳动合同到期提醒、考勤与入离职流程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文管中心：程序文件、HSF 环保资料受控，发行与签收可追溯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工作流与改善：万能工作流承载各类审批；提案改善与积分制度可量化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5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5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标签与打印：标签模板（含条码）、打印设置与批量补打，扫码报工直接读取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011680"/>
            <a:ext cx="4050791" cy="1143000"/>
          </a:xfrm>
          <a:prstGeom prst="roundRect">
            <a:avLst>
              <a:gd name="adj" fmla="val 7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7536" y="215798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主要使用角色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2432304"/>
            <a:ext cx="36118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全员 / 人事 / 文控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291840"/>
            <a:ext cx="4050791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17536" y="3438144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功能页（13）· 演示环境可直接打开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7536" y="3749039"/>
            <a:ext cx="361188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员工信息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劳动合同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考勤管理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入离职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程序文件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HSF 环保资料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文件发行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万能工作流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提案改善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积分制度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标签模板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打印设置</a:t>
            </a:r>
          </a:p>
          <a:p>
            <a:pPr algn="l">
              <a:lnSpc>
                <a:spcPct val="138000"/>
              </a:lnSpc>
            </a:pPr>
            <a:r>
              <a:rPr sz="819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· 标签打印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价值对比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Excel + 微信群 vs 算数·电子制造 ERP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对比口径为演示环境的典型改善方向，具体数值以双方验收口径为准。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2011680"/>
          <a:ext cx="10908791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132"/>
                <a:gridCol w="3999890"/>
                <a:gridCol w="5090769"/>
              </a:tblGrid>
              <a:tr h="302455"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经营环节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传统方式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算数·电子制造 ERP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销售订单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Excel / 微信接单，交期靠问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订单管制表 + 逾期预警，交期风险前置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BOM 管理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多版本 Excel，变更靠口头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ECN 全留痕，替代料策略可控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物料计划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人工算料，缺料才知情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MRP 运算 + 齐套检查，联动请购采购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车间报工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纸质单据或事后补录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手机扫码报工，进度实时可见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品质检验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来料检与生产检各记各的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IQC/IPQC/FQC 同一平台，NCR 闭环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批次追溯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翻记录查半天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来料→工单→成品→客户一键穿透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成本核算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月末 Excel 汇总，滞后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料工费归集到工单，实时看毛利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对账收款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对账单来回核对，容易扯皮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发货明细自动带入，账龄逾期提醒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文档受控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纸质发行，旧版容易误用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程序文件/HSF 受控，签收可追溯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数据归属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依赖第三方 SaaS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支持私有化部署，数据在客户环境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302455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上线周期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定制 ERP 数月起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当日可演示，试点 2～4 周见效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30246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扩展方式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每个需求都二次开发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配置化菜单/字典/工作流，改配置就能扩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财务对接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已有金蝶 / 用友？讲清「谁主写、谁回写」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制造侧管业务事实，财务侧管账簿与凭证，避免两边同时改同一笔账。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39696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金蝶 · 云星辰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450592"/>
            <a:ext cx="31546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6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成长型制造常用；OpenAPI 推送出入库与往来草稿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01168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2139696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金蝶 · 云星空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450592"/>
            <a:ext cx="31546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6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标准仓存 / 应收应付 / 总账；制造单据审核后推送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201168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599" y="2139696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用友 · U8N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9" y="2450592"/>
            <a:ext cx="31546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6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沿用 U 系列账套习惯；中间表或 OpenAPI 对接凭证建议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06324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191256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用友 · YonSuite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502152"/>
            <a:ext cx="31546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6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云原生财务；YonBIP 开放平台回写核销与凭证号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06324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6280" y="3191256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用友 · NCC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502152"/>
            <a:ext cx="31546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6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集团多组织；主数据与总账统管，工厂侧保留 MES / QMS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343400"/>
            <a:ext cx="10908792" cy="173736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526280"/>
            <a:ext cx="10332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双向传输的四条铁律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864608"/>
            <a:ext cx="103327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919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19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一事一主写　</a:t>
            </a:r>
            <a:r>
              <a:rPr sz="869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　库房数量与批次以制造业务仓为准 → 推财务存货账；财务回写过账状态，禁止双边同时改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19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19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幂等单号对账　</a:t>
            </a:r>
            <a:r>
              <a:rPr sz="869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　以单号做幂等键，重推不重复；差异走对账表而不是人手改数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19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19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关账期锁定　</a:t>
            </a:r>
            <a:r>
              <a:rPr sz="869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　财务关账后禁止重推历史期间，退货 / 报废仍由制造发起再冲减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919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▪ </a:t>
            </a:r>
            <a:r>
              <a:rPr sz="919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可验证　</a:t>
            </a:r>
            <a:r>
              <a:rPr sz="869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　系统内置「财务对接蓝图」页，对照讲解字段映射与推送时序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部署与安全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数据在您自己的环境里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可私有化部署，权限到按钮，关键操作可倒查。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2011680"/>
          <a:ext cx="1090879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751"/>
                <a:gridCol w="8892040"/>
              </a:tblGrid>
              <a:tr h="470262"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部署方式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云演示（子目录）· 本地私有化 · 专有云；同一套代码，数据库可放客户内网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数据归属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数据存客户自有环境，支持定期备份与按需导出，不锁定厂商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权限控制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角色 → 菜单 → 按钮三级授权，11 个内置角色，可按岗位细化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审计留痕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关键单据操作日志可倒查，单据编号连续，审批过程完整留痕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对接能力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金蝶云星辰/云星空、用友 U8N/YonSuite/NCC 的库房、应收应付与凭证对接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470268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技术栈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Vue 3 + Element Plus 前端，ThinkPHP 后端，SQLite/MySQL 均可承载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40080" y="5486400"/>
            <a:ext cx="10908792" cy="77724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9525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5632704"/>
            <a:ext cx="10332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9A3412"/>
                </a:solidFill>
                <a:latin typeface="微软雅黑"/>
                <a:ea typeface="微软雅黑"/>
                <a:cs typeface="微软雅黑"/>
              </a:rPr>
              <a:t>试点建议：先上「销售订单 + 生产工单 + 扫码报工 + 出入库」四个功能页，2～4 周跑通一条链，再按模块扩展。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交付与实施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六步走，每步都有可验收的交付物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周期为典型值，按上线范围与数据质量浮动。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2011680"/>
          <a:ext cx="1090878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057"/>
                <a:gridCol w="1191716"/>
                <a:gridCol w="4216843"/>
                <a:gridCol w="4125173"/>
              </a:tblGrid>
              <a:tr h="548640"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典型周期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主要工作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交付物 / 确认口径</a:t>
                      </a:r>
                    </a:p>
                  </a:txBody>
                  <a:tcPr marL="64008" marR="64008" anchor="ctr">
                    <a:solidFill>
                      <a:srgbClr val="0A162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阶段一 · 诊断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1～3 个工作日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现场/远程梳理主链：接单方式、BOM 现状、车间报工口径、对账与开票习惯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主链现状图、字段对照表、上线范围与验收口径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阶段二 · 演示对齐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0.5～1 天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用演示环境按真实订单与真实 BOM 走一遍主链，逐项确认能力边界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功能确认单、演示账号、待定制清单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阶段三 · 数据初始化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3～10 个工作日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导入客户、供应商、物料、BOM、期初库存与员工数据；配置角色权限与审批流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主数据导入包、权限矩阵、初始化确认单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阶段四 · 试点上线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2～4 周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 1 条产线 + 1 个业务组试点：订单→工单→报工→入库→发货→对账跑通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试点复盘报告、操作手册、培训签到与考核记录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阶段五 · 全面推广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2～6 周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按车间/部门逐步推广，补齐品质、仓储、财务与 HR 模块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上线验收单、运维交接、持续优化清单</a:t>
                      </a:r>
                    </a:p>
                  </a:txBody>
                  <a:tcPr marL="64008" marR="64008" marT="18288" marB="18288" anchor="ctr">
                    <a:solidFill>
                      <a:srgbClr val="F8FAF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阶段六 · 运维陪跑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长期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问题响应、版本升级、季度数据复盘与流程再优化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响应时限承诺、升级记录、季度复盘报告</a:t>
                      </a:r>
                    </a:p>
                  </a:txBody>
                  <a:tcPr marL="64008" marR="64008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45720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F6FED"/>
                </a:solidFill>
                <a:latin typeface="微软雅黑"/>
                <a:ea typeface="微软雅黑"/>
                <a:cs typeface="微软雅黑"/>
              </a:rPr>
              <a:t>常见问题与演示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答不上来的，我们直接开系统给您看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898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演示环境菜单与《功能清单》一一对应，可现场点验每一项能力边界。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5349240" cy="3840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4937760" cy="3566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Q：和传统 ERP 有什么区别？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A：传统 ERP 往往重、实施周期长。本系统聚焦电子厂「销售→BOM→MRP→MES→QMS→财务」主链，当日可演示核心闭环，试点 2～4 周见效。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/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Q：支持 SMT、组装、测试吗？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A：支持。生产工单、领料、扫码报工、委外、返工报废与成品入库覆盖典型电子制造流程，可按车间扩展工序与工位。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/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Q：有没有 IQC、批次追溯？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A：有。来料检验、过程检、成品检与 NCR/客诉 8D 联动，批次号贯穿采购入库、生产报工与销售发货，支持正反向穿透。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2011680"/>
            <a:ext cx="5349240" cy="3840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8232" y="2194560"/>
            <a:ext cx="4937760" cy="3566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Q：能对接我们现有的财务系统吗？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A：支持规划对接金蝶云星辰/云星空与用友 U8N/YonSuite/NCC。原则是制造侧主写业务事实、财务侧主写账簿与凭证，一事一主写、幂等单号对账、关账期锁定推送。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/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Q：支持哪些部署方式？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A：支持云演示、本地私有化与专有云部署。数据可放客户内网，支持备份与导出。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/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Q：演示账号是什么？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A：管理员 admin / admin123；另有 sales、engineer、production、qc、warehouse、purchase、finance 等 11 个角色账号，密码 123456。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57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6519672"/>
            <a:ext cx="8229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算数·电子制造ERP · 算数科技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7120" y="6519672"/>
            <a:ext cx="457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2F6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77724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3B3FF"/>
                </a:solidFill>
                <a:latin typeface="微软雅黑"/>
                <a:ea typeface="微软雅黑"/>
                <a:cs typeface="微软雅黑"/>
              </a:rPr>
              <a:t>资料下载中心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三份物料免费下载，无需注册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3383280" cy="2148840"/>
          </a:xfrm>
          <a:prstGeom prst="roundRect">
            <a:avLst>
              <a:gd name="adj" fmla="val 6000"/>
            </a:avLst>
          </a:prstGeom>
          <a:solidFill>
            <a:srgbClr val="0F2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2514600"/>
            <a:ext cx="868680" cy="548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624328"/>
            <a:ext cx="868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0A1628"/>
                </a:solidFill>
                <a:latin typeface="微软雅黑"/>
                <a:ea typeface="微软雅黑"/>
                <a:cs typeface="微软雅黑"/>
              </a:rPr>
              <a:t>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200400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功能清单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611880"/>
            <a:ext cx="28346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6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13 模块 / 103 功能页 / 角色权限矩阵 / 单据流 / 交付路径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286000"/>
            <a:ext cx="3383280" cy="2148840"/>
          </a:xfrm>
          <a:prstGeom prst="roundRect">
            <a:avLst>
              <a:gd name="adj" fmla="val 6000"/>
            </a:avLst>
          </a:prstGeom>
          <a:solidFill>
            <a:srgbClr val="0F2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709160" y="2514600"/>
            <a:ext cx="868680" cy="548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60" y="2624328"/>
            <a:ext cx="868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0A1628"/>
                </a:solidFill>
                <a:latin typeface="微软雅黑"/>
                <a:ea typeface="微软雅黑"/>
                <a:cs typeface="微软雅黑"/>
              </a:rPr>
              <a:t>PPTX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200400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功能介绍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3611880"/>
            <a:ext cx="28346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6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21 页产品介绍，可直接用于内部立项或客户宣讲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286000"/>
            <a:ext cx="3383280" cy="2148840"/>
          </a:xfrm>
          <a:prstGeom prst="roundRect">
            <a:avLst>
              <a:gd name="adj" fmla="val 6000"/>
            </a:avLst>
          </a:prstGeom>
          <a:solidFill>
            <a:srgbClr val="0F2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21040" y="2514600"/>
            <a:ext cx="868680" cy="548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624328"/>
            <a:ext cx="868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0A1628"/>
                </a:solidFill>
                <a:latin typeface="微软雅黑"/>
                <a:ea typeface="微软雅黑"/>
                <a:cs typeface="微软雅黑"/>
              </a:rPr>
              <a:t>DOCX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3200400"/>
            <a:ext cx="2834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宣传手册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611880"/>
            <a:ext cx="28346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6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可打印 A4 宣传册，含模块详解、对比表与实施路径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800600"/>
            <a:ext cx="10515600" cy="1234440"/>
          </a:xfrm>
          <a:prstGeom prst="roundRect">
            <a:avLst>
              <a:gd name="adj" fmla="val 7000"/>
            </a:avLst>
          </a:prstGeom>
          <a:solidFill>
            <a:srgbClr val="14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" y="4983480"/>
            <a:ext cx="9966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63B3FF"/>
                </a:solidFill>
                <a:latin typeface="微软雅黑"/>
                <a:ea typeface="微软雅黑"/>
                <a:cs typeface="微软雅黑"/>
              </a:rPr>
              <a:t>在线体验　https://p.zerocod.cn/erp-dianani/frontend/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5349240"/>
            <a:ext cx="99669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商务咨询　18016313342（微信同号）　|　官网 https://p.zerocod.cn/erp-dianani/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8BDD6"/>
                </a:solidFill>
                <a:latin typeface="微软雅黑"/>
                <a:ea typeface="微软雅黑"/>
                <a:cs typeface="微软雅黑"/>
              </a:rPr>
              <a:t>管理员 admin / admin123　　其他角色密码 123456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630936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4A6480"/>
                </a:solidFill>
                <a:latin typeface="微软雅黑"/>
                <a:ea typeface="微软雅黑"/>
                <a:cs typeface="微软雅黑"/>
              </a:rPr>
              <a:t>算数科技　|　算数·电子制造ERP（PCBA / EMS 一体化管理系统）　|　2026-10-06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