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4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863840" y="-1280160"/>
            <a:ext cx="6035040" cy="6035040"/>
          </a:xfrm>
          <a:prstGeom prst="ellipse">
            <a:avLst/>
          </a:prstGeom>
          <a:solidFill>
            <a:srgbClr val="0A2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09760" y="3108960"/>
            <a:ext cx="4206240" cy="4206240"/>
          </a:xfrm>
          <a:prstGeom prst="ellipse">
            <a:avLst/>
          </a:prstGeom>
          <a:solidFill>
            <a:srgbClr val="0F2F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71600"/>
            <a:ext cx="877824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22D3EE"/>
                </a:solidFill>
                <a:latin typeface="Microsoft YaHei"/>
                <a:ea typeface="Microsoft YaHei"/>
                <a:cs typeface="Microsoft YaHei"/>
              </a:rPr>
              <a:t>滚塑（旋塑）行业标准品 ERP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47088"/>
            <a:ext cx="950976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算数·滚塑 ERP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200400"/>
            <a:ext cx="89611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400" b="0">
                <a:solidFill>
                  <a:srgbClr val="B8CDE8"/>
                </a:solidFill>
                <a:latin typeface="Microsoft YaHei"/>
                <a:ea typeface="Microsoft YaHei"/>
                <a:cs typeface="Microsoft YaHei"/>
              </a:rPr>
              <a:t>模具与工装 · 排产与派工 · 物料辅料 · 炉次报工 · 后工序外协 · 品质管理 · 计件绩效</a:t>
            </a:r>
          </a:p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400" b="0">
                <a:solidFill>
                  <a:srgbClr val="B8CDE8"/>
                </a:solidFill>
                <a:latin typeface="Microsoft YaHei"/>
                <a:ea typeface="Microsoft YaHei"/>
                <a:cs typeface="Microsoft YaHei"/>
              </a:rPr>
              <a:t>交期中心贯穿全程 · 逆向流程与审批全程留痕 · 生产大屏数字可下钻到源单据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4315968"/>
            <a:ext cx="2103120" cy="914400"/>
          </a:xfrm>
          <a:prstGeom prst="roundRect">
            <a:avLst/>
          </a:prstGeom>
          <a:solidFill>
            <a:srgbClr val="0F2F52"/>
          </a:solidFill>
          <a:ln w="15240">
            <a:solidFill>
              <a:srgbClr val="2E6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4443984"/>
            <a:ext cx="1828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100" b="1">
                <a:solidFill>
                  <a:srgbClr val="22D3EE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4828032"/>
            <a:ext cx="18288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0">
                <a:solidFill>
                  <a:srgbClr val="9FB8D6"/>
                </a:solidFill>
                <a:latin typeface="Microsoft YaHei"/>
                <a:ea typeface="Microsoft YaHei"/>
                <a:cs typeface="Microsoft YaHei"/>
              </a:rPr>
              <a:t>大模块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46120" y="4315968"/>
            <a:ext cx="2103120" cy="914400"/>
          </a:xfrm>
          <a:prstGeom prst="roundRect">
            <a:avLst/>
          </a:prstGeom>
          <a:solidFill>
            <a:srgbClr val="0F2F52"/>
          </a:solidFill>
          <a:ln w="15240">
            <a:solidFill>
              <a:srgbClr val="2E6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29000" y="4443984"/>
            <a:ext cx="1828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100" b="1">
                <a:solidFill>
                  <a:srgbClr val="22D3EE"/>
                </a:solidFill>
                <a:latin typeface="Microsoft YaHei"/>
                <a:ea typeface="Microsoft YaHei"/>
                <a:cs typeface="Microsoft YaHei"/>
              </a:rPr>
              <a:t>140+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9000" y="4828032"/>
            <a:ext cx="18288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0">
                <a:solidFill>
                  <a:srgbClr val="9FB8D6"/>
                </a:solidFill>
                <a:latin typeface="Microsoft YaHei"/>
                <a:ea typeface="Microsoft YaHei"/>
                <a:cs typeface="Microsoft YaHei"/>
              </a:rPr>
              <a:t>功能页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577840" y="4315968"/>
            <a:ext cx="2103120" cy="914400"/>
          </a:xfrm>
          <a:prstGeom prst="roundRect">
            <a:avLst/>
          </a:prstGeom>
          <a:solidFill>
            <a:srgbClr val="0F2F52"/>
          </a:solidFill>
          <a:ln w="15240">
            <a:solidFill>
              <a:srgbClr val="2E6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60720" y="4443984"/>
            <a:ext cx="1828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100" b="1">
                <a:solidFill>
                  <a:srgbClr val="22D3EE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0720" y="4828032"/>
            <a:ext cx="18288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0">
                <a:solidFill>
                  <a:srgbClr val="9FB8D6"/>
                </a:solidFill>
                <a:latin typeface="Microsoft YaHei"/>
                <a:ea typeface="Microsoft YaHei"/>
                <a:cs typeface="Microsoft YaHei"/>
              </a:rPr>
              <a:t>预置岗位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09559" y="4315968"/>
            <a:ext cx="2103120" cy="914400"/>
          </a:xfrm>
          <a:prstGeom prst="roundRect">
            <a:avLst/>
          </a:prstGeom>
          <a:solidFill>
            <a:srgbClr val="0F2F52"/>
          </a:solidFill>
          <a:ln w="15240">
            <a:solidFill>
              <a:srgbClr val="2E6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2439" y="4443984"/>
            <a:ext cx="1828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100" b="1">
                <a:solidFill>
                  <a:srgbClr val="22D3EE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439" y="4828032"/>
            <a:ext cx="18288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0">
                <a:solidFill>
                  <a:srgbClr val="9FB8D6"/>
                </a:solidFill>
                <a:latin typeface="Microsoft YaHei"/>
                <a:ea typeface="Microsoft YaHei"/>
                <a:cs typeface="Microsoft YaHei"/>
              </a:rPr>
              <a:t>块数据大屏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632704"/>
            <a:ext cx="10424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150" b="0">
                <a:solidFill>
                  <a:srgbClr val="7F9CBE"/>
                </a:solidFill>
                <a:latin typeface="Microsoft YaHei"/>
                <a:ea typeface="Microsoft YaHei"/>
                <a:cs typeface="Microsoft YaHei"/>
              </a:rPr>
              <a:t>上海思扬信息科技有限公司（算数科技 MIC）   ·   18016313342   ·   cooper@micount.cn</a:t>
            </a:r>
          </a:p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150" b="0">
                <a:solidFill>
                  <a:srgbClr val="7F9CBE"/>
                </a:solidFill>
                <a:latin typeface="Microsoft YaHei"/>
                <a:ea typeface="Microsoft YaHei"/>
                <a:cs typeface="Microsoft YaHei"/>
              </a:rPr>
              <a:t>资料版本 V1.0   ·   2026-10-16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汇报目录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滚塑工厂的行业模型、功能全景与落地路径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120640" cy="87782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975104"/>
            <a:ext cx="822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0240" y="1956816"/>
            <a:ext cx="38404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行业挑战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40" y="2304288"/>
            <a:ext cx="38404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通用 ERP 管不好滚塑车间的六个原因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828800"/>
            <a:ext cx="5120640" cy="87782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47104" y="1975104"/>
            <a:ext cx="822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6640" y="1956816"/>
            <a:ext cx="38404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06640" y="2304288"/>
            <a:ext cx="38404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滚塑行业标准品，按清单上线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2889504"/>
            <a:ext cx="5120640" cy="87782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0704" y="3035808"/>
            <a:ext cx="822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40" y="3017520"/>
            <a:ext cx="38404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业务主线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40" y="3364992"/>
            <a:ext cx="38404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从接单到交付的八个环节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2889504"/>
            <a:ext cx="5120640" cy="87782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47104" y="3035808"/>
            <a:ext cx="822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0" y="3017520"/>
            <a:ext cx="38404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功能全景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06640" y="3364992"/>
            <a:ext cx="38404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12 大模块 · 140+ 功能页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3950208"/>
            <a:ext cx="5120640" cy="87782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60704" y="4096512"/>
            <a:ext cx="822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20240" y="4078224"/>
            <a:ext cx="38404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核心亮点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20240" y="4425696"/>
            <a:ext cx="38404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交期中心 / 逆向流程 / 大屏下钻 / 手机现场端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950208"/>
            <a:ext cx="5120640" cy="87782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47104" y="4096512"/>
            <a:ext cx="822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0" y="4078224"/>
            <a:ext cx="38404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06640" y="4425696"/>
            <a:ext cx="38404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六类产品族的差异化支撑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22960" y="5010912"/>
            <a:ext cx="5120640" cy="87782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60704" y="5157216"/>
            <a:ext cx="822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20240" y="5138927"/>
            <a:ext cx="38404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实施路径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20240" y="5486400"/>
            <a:ext cx="38404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五个波次，按清单验收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0912"/>
            <a:ext cx="5120640" cy="87782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47104" y="5157216"/>
            <a:ext cx="822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06640" y="5138927"/>
            <a:ext cx="38404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商务信息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06640" y="5486400"/>
            <a:ext cx="38404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合作方式与联系方式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01 · 行业挑战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滚塑车间的六个典型痛点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这些问题在通用 ERP 里没有模型可落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783080"/>
            <a:ext cx="5120640" cy="124358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1783080"/>
            <a:ext cx="54864" cy="1243584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78992" y="1965960"/>
            <a:ext cx="4663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模具是最大资产，却当成物料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" y="2404872"/>
            <a:ext cx="46634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  <a:spcAft>
                <a:spcPts val="400"/>
              </a:spcAft>
            </a:pPr>
            <a:r>
              <a:rPr sz="11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模具寿命、装机位置、保养与维修、摊销没地方记，模次靠人脑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783080"/>
            <a:ext cx="5120640" cy="124358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1783080"/>
            <a:ext cx="54864" cy="1243584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65392" y="1965960"/>
            <a:ext cx="4663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一炉一批次，通用 ERP 没有炉次概念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5392" y="2404872"/>
            <a:ext cx="46634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  <a:spcAft>
                <a:spcPts val="400"/>
              </a:spcAft>
            </a:pPr>
            <a:r>
              <a:rPr sz="11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加热/冷却时长、转速、腔数、报废分类无处登记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246120"/>
            <a:ext cx="5120640" cy="124358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3246120"/>
            <a:ext cx="54864" cy="1243584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8992" y="3429000"/>
            <a:ext cx="4663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热工相容与换模时长决定排产质量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8992" y="3867911"/>
            <a:ext cx="46634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  <a:spcAft>
                <a:spcPts val="400"/>
              </a:spcAft>
            </a:pPr>
            <a:r>
              <a:rPr sz="11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哪些产品能同炉、换模要停多久，全靠老师傅经验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246120"/>
            <a:ext cx="5120640" cy="124358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09360" y="3246120"/>
            <a:ext cx="54864" cy="1243584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65392" y="3429000"/>
            <a:ext cx="4663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后工序链长，进度黑箱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65392" y="3867911"/>
            <a:ext cx="46634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  <a:spcAft>
                <a:spcPts val="400"/>
              </a:spcAft>
            </a:pPr>
            <a:r>
              <a:rPr sz="11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削边、密封测试、CNC、装配发泡、焊补各自为政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4709160"/>
            <a:ext cx="5120640" cy="124358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22960" y="4709160"/>
            <a:ext cx="54864" cy="1243584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78992" y="4892040"/>
            <a:ext cx="4663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品质问题定位不到源头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8992" y="5330952"/>
            <a:ext cx="46634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  <a:spcAft>
                <a:spcPts val="400"/>
              </a:spcAft>
            </a:pPr>
            <a:r>
              <a:rPr sz="11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气泡、变形、壁厚不均找不到炉次、模具与班组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709160"/>
            <a:ext cx="5120640" cy="124358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309360" y="4709160"/>
            <a:ext cx="54864" cy="1243584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65392" y="4892040"/>
            <a:ext cx="4663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计件工资算不清、算不住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65392" y="5330952"/>
            <a:ext cx="46634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  <a:spcAft>
                <a:spcPts val="400"/>
              </a:spcAft>
            </a:pPr>
            <a:r>
              <a:rPr sz="11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单价、难度系数、完成率与次品率扣减、客退扣款各算一套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02 · 产品定位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把滚塑行业规则预置成标准品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上线从「重新建模」变成「按清单核对」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783080"/>
            <a:ext cx="106070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算数·滚塑 ERP 以「七条主线 + 交期中心 + 逆向审批 + 生产大屏」组织产品，把模具、热工、炉次、后工序、品质与计件等行业模型做成开箱可用的能力，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860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实施阶段主要工作是核对规则与主数据，而不是从零讨论业务模型。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962656"/>
            <a:ext cx="3291840" cy="15727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2962656"/>
            <a:ext cx="3291840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4128" y="3145536"/>
            <a:ext cx="288950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模具与工装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4128" y="3621024"/>
            <a:ext cx="2889504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台账 + 寿命预警 + 装机看板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换模事件与换模时间矩阵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保养维修闭环与摊销报废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61688" y="2962656"/>
            <a:ext cx="3291840" cy="15727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61688" y="2962656"/>
            <a:ext cx="3291840" cy="54864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62856" y="3145536"/>
            <a:ext cx="288950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排产与派工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2856" y="3621024"/>
            <a:ext cx="2889504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热工曲线组与相容矩阵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按臂排程、一炉多腔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插单影响模拟与冲突重排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00416" y="2962656"/>
            <a:ext cx="3291840" cy="15727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900416" y="2962656"/>
            <a:ext cx="3291840" cy="54864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01584" y="3145536"/>
            <a:ext cx="288950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生产执行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1584" y="3621024"/>
            <a:ext cx="2889504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扫码收料收模 + 炉次报工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双确认、跨日与白晚班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报废分类与停机异常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4745736"/>
            <a:ext cx="3291840" cy="15727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2960" y="4745736"/>
            <a:ext cx="3291840" cy="54864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24128" y="4928616"/>
            <a:ext cx="288950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后工序与外协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4128" y="5404104"/>
            <a:ext cx="2889504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削边 / 密封测试 / CNC / 装配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工序交接与工时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外协发料回收与加工费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61688" y="4745736"/>
            <a:ext cx="3291840" cy="15727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61688" y="4745736"/>
            <a:ext cx="3291840" cy="54864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62856" y="4928616"/>
            <a:ext cx="288950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品质管理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62856" y="5404104"/>
            <a:ext cx="2889504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检验方案与检验记录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缺陷字典与责任归属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客退扣减与 8D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900416" y="4745736"/>
            <a:ext cx="3291840" cy="15727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900416" y="4745736"/>
            <a:ext cx="3291840" cy="54864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01584" y="4928616"/>
            <a:ext cx="288950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计件绩效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01584" y="5404104"/>
            <a:ext cx="2889504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计件规则与公式引擎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难度系数与扣减项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工资批次与个人明细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03 · 业务主线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从接单到交付，八个环节一条主线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关键节点自动校验与留痕，任一单据可前后追溯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20240"/>
            <a:ext cx="2615184" cy="1874519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920240"/>
            <a:ext cx="2615184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2103120"/>
            <a:ext cx="91440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9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2578608"/>
            <a:ext cx="2212848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接单与订单评审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218688"/>
            <a:ext cx="2212848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按产能与模具可用性给出交期建议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4720" y="1920240"/>
            <a:ext cx="2615184" cy="1874519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74720" y="1920240"/>
            <a:ext cx="2615184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75887" y="2103120"/>
            <a:ext cx="91440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9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5887" y="2578608"/>
            <a:ext cx="2212848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计划前校验与工单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7" y="3218688"/>
            <a:ext cx="2212848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模具/路线/BOM/热工齐备性校验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91072" y="1920240"/>
            <a:ext cx="2615184" cy="1874519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2" y="1920240"/>
            <a:ext cx="2615184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2103120"/>
            <a:ext cx="91440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9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578608"/>
            <a:ext cx="2212848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排产与按臂派工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3218688"/>
            <a:ext cx="2212848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热工相容 + 换模时长 + 冲突识别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07424" y="1920240"/>
            <a:ext cx="2615184" cy="1874519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07424" y="1920240"/>
            <a:ext cx="2615184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08592" y="2103120"/>
            <a:ext cx="91440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9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08592" y="2578608"/>
            <a:ext cx="2212848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物料与工装派发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08592" y="3218688"/>
            <a:ext cx="2212848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派料时效、粉料批次、拒收记录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8368" y="4069080"/>
            <a:ext cx="2615184" cy="1874519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" y="4069080"/>
            <a:ext cx="2615184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9536" y="4251960"/>
            <a:ext cx="91440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9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9536" y="4727448"/>
            <a:ext cx="2212848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生产执行与炉次报工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9536" y="5367528"/>
            <a:ext cx="2212848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一炉一批次、双确认、报废分类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474720" y="4069080"/>
            <a:ext cx="2615184" cy="1874519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474720" y="4069080"/>
            <a:ext cx="2615184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75887" y="4251960"/>
            <a:ext cx="91440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9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75887" y="4727448"/>
            <a:ext cx="2212848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后工序与外协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75887" y="5367528"/>
            <a:ext cx="2212848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工序报工、交接确认、外协结算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91072" y="4069080"/>
            <a:ext cx="2615184" cy="1874519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291072" y="4069080"/>
            <a:ext cx="2615184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92240" y="4251960"/>
            <a:ext cx="91440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9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92240" y="4727448"/>
            <a:ext cx="2212848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品质检验与追溯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92240" y="5367528"/>
            <a:ext cx="2212848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缺陷字典、判定返修、批次追溯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107424" y="4069080"/>
            <a:ext cx="2615184" cy="1874519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107424" y="4069080"/>
            <a:ext cx="2615184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308592" y="4251960"/>
            <a:ext cx="91440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9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308592" y="4727448"/>
            <a:ext cx="2212848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入库发货与计件结算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308592" y="5367528"/>
            <a:ext cx="2212848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分批发货对账、工资批次核算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04 · 功能全景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12 大模块 · 153 个功能点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完整功能点、可用角色与关键业务规则见《功能清单》Excel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28800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9536" y="1975104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主数据与人事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2487168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15 个功能点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828800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75887" y="1975104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M04 模具与工装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5887" y="2487168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23 个功能点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91072" y="1828800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1975104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M10 排产与派工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487168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16 个功能点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07424" y="1828800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08592" y="1975104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M11 物料与工装派发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08592" y="2487168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10 个功能点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3127248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9536" y="3273552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M12 生产执行与报工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" y="3785615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13 个功能点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74720" y="3127248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75887" y="3273552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M13 后工序与外协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75887" y="3785615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14 个功能点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91072" y="3127248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M14 品质管理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785615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16 个功能点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07424" y="3127248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308592" y="3273552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M17 计件绩效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08592" y="3785615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12 个功能点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8368" y="4425696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4572000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交期中心（DM）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" y="5084064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5 个功能点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474720" y="4425696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75887" y="4572000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逆向与审批（RT）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75887" y="5084064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5 个功能点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91072" y="4425696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92240" y="4572000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系统管理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92240" y="5084064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10 个功能点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107424" y="4425696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08592" y="4572000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数据大屏（SCR）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308592" y="5084064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3 个功能点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58368" y="5724144"/>
            <a:ext cx="2615184" cy="1133856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9536" y="5870448"/>
            <a:ext cx="21945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手机 H5 现场端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9536" y="6382512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11 个功能点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M04 · 模块详解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模具与工装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行业规则已预置，实施只需核对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875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模具台账：编号、类型、腔数、产品对应、库位与状态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432304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875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070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模具状态看板与寿命预警（按额定模次分级提醒/警告/停用）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035808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875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装机看板：各机台各臂位当前装机模具与已运行模次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639312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875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换模事件记录与换模时间矩阵，回算停机与排产偏差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828800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4739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934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模次流水自动累计（腔数 × 炉次），不可手工改写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432304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739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934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保养计划与履历、维修单、库位出入库与盘点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035808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4739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934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试模记录、模具报废审批、模具摊销（按模次/产量）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639312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4739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934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治具检具台账、配套产品、派发维修与检定到期预警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M10 · 模块详解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排产与派工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行业规则已预置，实施只需核对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875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生产工单与排产看板：待排、已排、在制、延期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432304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875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070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热工曲线组与热工相容矩阵，筛出可同炉产品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035808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875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产品热工归类，排产自动带出加热/冷却时长与转速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639312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875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按臂排程：以机台臂位为最小单位，支持一炉多腔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828800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4739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934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换模时间矩阵预估停机，插单影响模拟与整臂重排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432304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739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934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排产冲突自动识别（机台/臂位/模具/人员/热工）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035808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4739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934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计划前校验：模具、路线、BOM、热工、人员齐备性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639312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4739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934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派工单、机组人员、计划调拨、日计划单与打印记录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M11 · 模块详解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物料与工装派发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行业规则已预置，实施只需核对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875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派发看板：待派、已派、超时未派与机台拒收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432304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875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070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物料派发记录：粉料、辅料、嵌件与包材，登记批次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035808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875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粉料批次与回料比例，支持追溯到供应商批次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639312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875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派料时效统计，超时进入延时率考核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828800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4739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934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机台拒收记录与退回，拒收计入物料员考核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432304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739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934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余料退回与污染报废，形成回料入库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035808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4739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934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辅料派发与派发变动通知（须确认接收）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639312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4739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934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完成率与延时率：按机组与物料员两个维度出数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M12 · 模块详解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生产执行与报工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行业规则已预置，实施只需核对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875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报工看板：当班炉次、完成炉数、报废数与达成率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432304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875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070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扫码收料收模，未扫码接收不可开始报工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035808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875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炉次报工：起止时间、产品、模具、腔数、良品与报废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639312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875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完成炉数核算与核算日志（可回算）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828800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4739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934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报废分类：缺料/气泡/变形/壁厚不均/色差等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432304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739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934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品质退返修闭环，未闭环不进入成品库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035808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4739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934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报废上溯与调拨，归属调整须留痕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639312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4739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934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报工双确认、白晚班与跨日、生产日报、工艺参数、停机异常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M13 · 模块详解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后工序与外协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行业规则已预置，实施只需核对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875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后工序看板：在制、待检、已完与积压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432304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875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070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工序报工：拉货、削边修整、密封性测试、CNC、装配发泡焊补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035808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875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密封性测试记录压力与时长，不合格强制转返修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639312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875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工序工时对比标准工时，用于效率与报价复盘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828800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4739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934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工序交接确认，未经确认不进入下道工序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432304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739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934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缺陷归属调整（成型 / 后工序 / 物料）须审批留痕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035808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4739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934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外协发料与回收，差异须说明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639312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4739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934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外协加工费结算与在制品 WIP 快照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M14 · 模块详解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品质管理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行业规则已预置，实施只需核对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875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品质看板：一次合格率、报废率、返修率、客退率与趋势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432304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875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070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检验方案：检验项、标准值、公差、抽样与判定规则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035808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875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检验记录与壁厚重量外观实测值，超公差即判不合格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639312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875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缺陷字典（可由客户扩充）与缺陷记录，驱动责任扣减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828800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4739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934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报废判定与返修复检，复检合格方可放行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432304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739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934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客退受理 → 责任归属 → 扣减金额，联动计件工资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035808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4739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934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来料检验 IQC，不合格来料禁止投料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639312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4739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934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质量多维统计、批次全链追溯、8D、试模件判定、质量预警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M17 · 模块详解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计件绩效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行业规则已预置，实施只需核对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875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计件看板：计件产量、计件金额、扣减与人均产值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432304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875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070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计件规则与适用范围、生效期与版本管理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035808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875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计件单价与阶梯价，变更不影响历史已核算批次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639312"/>
            <a:ext cx="5120640" cy="512064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875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计件公式引擎：产量 × 难度系数 − 扣减项，可试算回溯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828800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473952" y="2048256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93408" y="1929384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难度系数按规格、壁厚与模具结构维护并留痕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432304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73952" y="2651760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93408" y="2532888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产能事实按人按日归集（来源于经确认的报工）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035808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473952" y="3255264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93408" y="3136392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完成率扣减、次品率扣减、客退扣款三项扣减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639312"/>
            <a:ext cx="5120640" cy="51206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473952" y="3858768"/>
            <a:ext cx="91440" cy="91440"/>
          </a:xfrm>
          <a:prstGeom prst="ellipse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93408" y="3739896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50" b="0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工资核算批次（锁定后不可改）、个人绩效明细单、辅助岗位计酬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05 · 核心亮点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交期中心：距交货期还有几天，一眼看清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滚塑订单催得急、后工序链长、一炉出错全批受影响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2560320" cy="10972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2560320" cy="64008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42416" y="2011680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DC2626"/>
                </a:solidFill>
                <a:latin typeface="Microsoft YaHei"/>
                <a:ea typeface="Microsoft YaHei"/>
                <a:cs typeface="Microsoft YaHei"/>
              </a:rPr>
              <a:t>逾期 Overdue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" y="2395728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已过承诺交货日未交付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30168" y="1828800"/>
            <a:ext cx="2560320" cy="10972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630168" y="1828800"/>
            <a:ext cx="2560320" cy="6400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49624" y="2011680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风险 At Risk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9624" y="2395728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剩余天数 &lt; 后工序+质检工期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37376" y="1828800"/>
            <a:ext cx="2560320" cy="10972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F6F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37376" y="1828800"/>
            <a:ext cx="2560320" cy="6400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56832" y="2011680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关注 Watch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6832" y="2395728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剩余天数接近阈值，提前排产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44584" y="1828800"/>
            <a:ext cx="2560320" cy="10972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244584" y="1828800"/>
            <a:ext cx="2560320" cy="640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64040" y="2011680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16A34A"/>
                </a:solidFill>
                <a:latin typeface="Microsoft YaHei"/>
                <a:ea typeface="Microsoft YaHei"/>
                <a:cs typeface="Microsoft YaHei"/>
              </a:rPr>
              <a:t>正常 On Track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4040" y="2395728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交付节奏健康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3200400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配套能力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3639312"/>
            <a:ext cx="3291840" cy="1188720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2416" y="3803904"/>
            <a:ext cx="28346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交期看板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2416" y="4187952"/>
            <a:ext cx="28346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逾期/风险/关注/正常四色展示，实时倒计时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61688" y="3639312"/>
            <a:ext cx="3291840" cy="1188720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81144" y="3803904"/>
            <a:ext cx="28346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交期明细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81144" y="4187952"/>
            <a:ext cx="28346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按客户、产品、工单、机台、负责人多维查询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900416" y="3639312"/>
            <a:ext cx="3291840" cy="1188720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19872" y="3803904"/>
            <a:ext cx="28346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交期预警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19872" y="4187952"/>
            <a:ext cx="28346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风险与逾期自动推送，超时逐级升级到主管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22960" y="5010912"/>
            <a:ext cx="3291840" cy="1188720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42416" y="5175504"/>
            <a:ext cx="28346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交期甘特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42416" y="5559552"/>
            <a:ext cx="28346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机台产能占用、工序排程与交期节点同屏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61688" y="5010912"/>
            <a:ext cx="3291840" cy="1188720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81144" y="5175504"/>
            <a:ext cx="28346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变更留痕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81144" y="5559552"/>
            <a:ext cx="28346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交期调整前后值、原因、审批人与时间全留档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900416" y="5010912"/>
            <a:ext cx="3291840" cy="1188720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119872" y="5175504"/>
            <a:ext cx="28346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数据下钻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19872" y="5559552"/>
            <a:ext cx="2834640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大屏与看板数字点击即回到工单与炉次源单据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05 · 核心亮点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逆向流程与审批：能撤、能改、能冲正、全程留痕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现有系统常见短板是「只能往前走」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120640" cy="19202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5120640" cy="54864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011680"/>
            <a:ext cx="4718303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单据撤销与驳回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2487168"/>
            <a:ext cx="4718303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工单、报工、派料、后工序报工、检验记录按状态可撤销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已进入下一环节走逆向申请，避免直接删改数据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驳回须填写原因并通知发起人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828800"/>
            <a:ext cx="5120640" cy="19202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1828800"/>
            <a:ext cx="5120640" cy="54864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10528" y="2011680"/>
            <a:ext cx="4718303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冲销与红冲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0528" y="2487168"/>
            <a:ext cx="4718303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错误入库、错误发货、错误计件事实采用冲销处理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生成反向流水并标记原单，可对比查看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冲正后不计入统计，报表口径自动剔除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023360"/>
            <a:ext cx="5120640" cy="19202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4023360"/>
            <a:ext cx="5120640" cy="54864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24128" y="4206240"/>
            <a:ext cx="4718303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审批引擎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4128" y="4681728"/>
            <a:ext cx="4718303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按业务类型配置审批层级、审批人与超时规则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待我审批集中处理，超时置顶提醒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审批意见与附件随单据留档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023360"/>
            <a:ext cx="5120640" cy="19202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09360" y="4023360"/>
            <a:ext cx="5120640" cy="54864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0528" y="4206240"/>
            <a:ext cx="4718303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留痕台账与追溯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0528" y="4681728"/>
            <a:ext cx="4718303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每次逆向动作记录：谁、何时、为什么、改了什么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可见影响的下游单据与统计口径变化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支持按业务单号反查完整链路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05 · 核心亮点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数据大屏与手机现场端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数字即入口，一线即操作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3291840" cy="38404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3291840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011680"/>
            <a:ext cx="288950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车间大屏（mes）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2487168"/>
            <a:ext cx="2889504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当班产量与达成率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炉次进度与机台状态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报废与异常实时展示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数字点击下钻到工单与炉次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3128" y="1828800"/>
            <a:ext cx="3291840" cy="38404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53128" y="1828800"/>
            <a:ext cx="3291840" cy="54864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54296" y="2011680"/>
            <a:ext cx="288950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运营大屏（ops）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54296" y="2487168"/>
            <a:ext cx="2889504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交期四色分布与准时率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一次合格率与报废率趋势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产能、成本与人均产值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下钻到交期明细与源单据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83296" y="1828800"/>
            <a:ext cx="3291840" cy="38404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1828800"/>
            <a:ext cx="3291840" cy="54864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84464" y="2011680"/>
            <a:ext cx="288950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手机 H5 现场端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4464" y="2487168"/>
            <a:ext cx="2889504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扫码报工 · 报工审核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质检入库 · 现场检验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一键领料 · 委外外协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批次追溯 · 我的待办</a:t>
            </a:r>
          </a:p>
          <a:p>
            <a:pPr algn="l">
              <a:lnSpc>
                <a:spcPct val="150000"/>
              </a:lnSpc>
              <a:spcAft>
                <a:spcPts val="3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· 与 PC 端同源同数据同权限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06 · 行业场景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一套系统覆盖六类滚塑产品族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按产品族与客户分级预置工艺路线、热工参数与检验方案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28800"/>
            <a:ext cx="3493008" cy="1965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28800"/>
            <a:ext cx="3493008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7824" y="2011680"/>
            <a:ext cx="3054096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皮划艇与水上装备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" y="2395728"/>
            <a:ext cx="305409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典型客户：文旅集团、水上乐园、游艇与户外装备厂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2761488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业务特征：旺季滚动备货、同模多腔批量成型、一艇一码售后追溯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3255264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支撑重点：交期倒计时 + 批量一致性抽检 + 售出即挂售后与客退链路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61688" y="1828800"/>
            <a:ext cx="3493008" cy="1965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61688" y="1828800"/>
            <a:ext cx="3493008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81144" y="2011680"/>
            <a:ext cx="3054096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保温箱与冷链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81144" y="2395728"/>
            <a:ext cx="305409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典型客户：冷链物流设备、生鲜配送装备、医用冷藏箱厂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81144" y="2761488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业务特征：成套件（箱体+盖+扣件+内衬）、保温性能一致性、6-9 月旺季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1144" y="3255264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支撑重点：成套 BOM 齐套检查 + 壁厚重量与保温时长检验项 + 产能测算滚动备库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828800"/>
            <a:ext cx="3493008" cy="1965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65008" y="1828800"/>
            <a:ext cx="3493008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84464" y="2011680"/>
            <a:ext cx="3054096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市政环卫容器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84464" y="2395728"/>
            <a:ext cx="305409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典型客户：市政环卫采购、环卫设备制造厂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84464" y="2761488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业务特征：招标类项目、交期承诺硬、批量大、分批发货对账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84464" y="3255264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支撑重点：招标交期承诺管理 + 分批发货对账 + 含盖含轮齐套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977639"/>
            <a:ext cx="3493008" cy="1965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" y="3977639"/>
            <a:ext cx="3493008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77824" y="4160520"/>
            <a:ext cx="3054096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储罐水箱与化工容器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7824" y="4544568"/>
            <a:ext cx="305409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典型客户：化工储运、农业水产、市政给排水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7824" y="4910327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业务特征：大口径厚壁、法兰开孔、试水试压、单件价值高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7824" y="5404104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支撑重点：工艺路线自动带出热工曲线 + 试水试压与壁厚检测项 + 单件克重成本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61688" y="3977639"/>
            <a:ext cx="3493008" cy="1965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61688" y="3977639"/>
            <a:ext cx="3493008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81144" y="4160520"/>
            <a:ext cx="3054096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汽车与农机配件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81144" y="4544568"/>
            <a:ext cx="305409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典型客户：汽车零部件、农机壳体、油箱与箱体厂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81144" y="4910327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业务特征：多品种小批量、换模频繁、换模停机与排产冲突损耗最大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81144" y="5404104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支撑重点：换模时间矩阵预估停机 + 插单影响模拟 + 排产冲突整臂重排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65008" y="3977639"/>
            <a:ext cx="3493008" cy="1965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65008" y="3977639"/>
            <a:ext cx="3493008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84464" y="4160520"/>
            <a:ext cx="3054096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游乐与文体设施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84464" y="4544568"/>
            <a:ext cx="305409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典型客户：游乐设备、水上乐园、文体场馆设施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84464" y="4910327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业务特征：滑梯、浮球、防撞桶等异形件、模具保养与寿命管理关键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84464" y="5404104"/>
            <a:ext cx="30540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支撑重点：模具寿命分级预警 + 保养计划派单 + 试模件判定后转量产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07 · 角色与权限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14 个岗位开箱可用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权限模型：角色 → 菜单 → 数据范围（全厂 / 本车间 / 本机组）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74519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0756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系统管理员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49424" y="1874519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340864" y="20756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老板 / 总经理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40480" y="1874519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20756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计划 PMC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31536" y="1874519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522975" y="20756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工程 / 技术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022592" y="1874519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14031" y="20756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车间管理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13648" y="1874519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05088" y="20756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机台班组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204704" y="1874519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296144" y="20756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物料与工装员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8368" y="2788920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29900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品质品检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249424" y="2788920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340864" y="29900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仓储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40480" y="2788920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931920" y="29900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后工序与包装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31536" y="2788920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522975" y="29900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设备与能源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022592" y="2788920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14031" y="29900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财务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613648" y="2788920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705088" y="29900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销售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204704" y="2788920"/>
            <a:ext cx="1463040" cy="749808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296144" y="2990088"/>
            <a:ext cx="128016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5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采购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" y="3931920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数据范围与演示账号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22960" y="4343400"/>
            <a:ext cx="5120640" cy="5486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05840" y="4462272"/>
            <a:ext cx="1737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admin / admin123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34640" y="4462272"/>
            <a:ext cx="3017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系统管理员：全部菜单与配置，全厂数据范围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3400"/>
            <a:ext cx="5120640" cy="5486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92240" y="4462272"/>
            <a:ext cx="1737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boss / 123456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21040" y="4462272"/>
            <a:ext cx="3017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老板：经营视角与审批，交期、品质、成本看板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22960" y="5001768"/>
            <a:ext cx="5120640" cy="5486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05840" y="5120640"/>
            <a:ext cx="1737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pmc / 123456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34640" y="5120640"/>
            <a:ext cx="3017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计划：工单、排产、派工、插单与冲突处理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309360" y="5001768"/>
            <a:ext cx="5120640" cy="5486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92240" y="5120640"/>
            <a:ext cx="1737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team / 123456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21040" y="5120640"/>
            <a:ext cx="3017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机台班组：本机组报工与签收，仅本机组数据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22960" y="5660136"/>
            <a:ext cx="5120640" cy="5486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05840" y="5779007"/>
            <a:ext cx="1737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quality / 123456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834640" y="5779007"/>
            <a:ext cx="3017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品质：检验、缺陷、返修、客退与 8D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309360" y="5660136"/>
            <a:ext cx="5120640" cy="5486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492240" y="5779007"/>
            <a:ext cx="1737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finance / 123456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21040" y="5779007"/>
            <a:ext cx="3017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财务：成本、工资与外协结算查看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6384" y="420624"/>
            <a:ext cx="108813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07 · 实施路径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" y="713232"/>
            <a:ext cx="10881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5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五个波次上线，每波都有验收清单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207008"/>
            <a:ext cx="10881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先跑通，再深入；先现场，再管理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874519"/>
            <a:ext cx="3493008" cy="19933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9808" y="1874519"/>
            <a:ext cx="3493008" cy="6400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9264" y="2039112"/>
            <a:ext cx="30175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第一波次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264" y="2386584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主数据与模具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9264" y="2825496"/>
            <a:ext cx="30175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范围：物料/产品/客户/机台臂位、模具台账与产品对应、库位与治具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9264" y="3447287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6A34A"/>
                </a:solidFill>
                <a:latin typeface="Microsoft YaHei"/>
                <a:ea typeface="Microsoft YaHei"/>
                <a:cs typeface="Microsoft YaHei"/>
              </a:rPr>
              <a:t>验收：主数据核对完成、模具台账可查、模具状态看板可用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53128" y="1874519"/>
            <a:ext cx="3493008" cy="19933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453128" y="1874519"/>
            <a:ext cx="3493008" cy="6400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72584" y="2039112"/>
            <a:ext cx="30175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第二波次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2584" y="2386584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排产与生产执行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72584" y="2825496"/>
            <a:ext cx="30175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范围：工单、热工曲线与相容矩阵、按臂排产、派工、扫描收料收模、炉次报工与双确认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72584" y="3447287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6A34A"/>
                </a:solidFill>
                <a:latin typeface="Microsoft YaHei"/>
                <a:ea typeface="Microsoft YaHei"/>
                <a:cs typeface="Microsoft YaHei"/>
              </a:rPr>
              <a:t>验收：计划可下达、报工可审核、产量与达成率出数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56448" y="1874519"/>
            <a:ext cx="3493008" cy="19933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56448" y="1874519"/>
            <a:ext cx="3493008" cy="6400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75904" y="2039112"/>
            <a:ext cx="30175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第三波次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75904" y="2386584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物料派发与后工序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75904" y="2825496"/>
            <a:ext cx="30175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范围：粉料批次与余料、辅料派发、派料时效、后工序报工、工序交接、外协发料回收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75904" y="3447287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6A34A"/>
                </a:solidFill>
                <a:latin typeface="Microsoft YaHei"/>
                <a:ea typeface="Microsoft YaHei"/>
                <a:cs typeface="Microsoft YaHei"/>
              </a:rPr>
              <a:t>验收：派料可追溯、后工序进度可见、外协差异可查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9808" y="4069079"/>
            <a:ext cx="3493008" cy="19933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9808" y="4069079"/>
            <a:ext cx="3493008" cy="6400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9264" y="4233671"/>
            <a:ext cx="30175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第四波次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9264" y="4581144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品质与外协结算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9264" y="5020055"/>
            <a:ext cx="30175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范围：检验方案与记录、缺陷字典、报废判定、返修复检、客退与责任扣减、8D、外协加工费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9264" y="5641847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6A34A"/>
                </a:solidFill>
                <a:latin typeface="Microsoft YaHei"/>
                <a:ea typeface="Microsoft YaHei"/>
                <a:cs typeface="Microsoft YaHei"/>
              </a:rPr>
              <a:t>验收：一次合格率与报废率出数、客退可追溯与扣减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453128" y="4069079"/>
            <a:ext cx="3493008" cy="19933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453128" y="4069079"/>
            <a:ext cx="3493008" cy="6400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672584" y="4233671"/>
            <a:ext cx="30175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150" b="1">
                <a:solidFill>
                  <a:srgbClr val="1F6FEB"/>
                </a:solidFill>
                <a:latin typeface="Microsoft YaHei"/>
                <a:ea typeface="Microsoft YaHei"/>
                <a:cs typeface="Microsoft YaHei"/>
              </a:rPr>
              <a:t>第五波次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72584" y="4581144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0F2246"/>
                </a:solidFill>
                <a:latin typeface="Microsoft YaHei"/>
                <a:ea typeface="Microsoft YaHei"/>
                <a:cs typeface="Microsoft YaHei"/>
              </a:rPr>
              <a:t>计件绩效与交期看板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72584" y="5020055"/>
            <a:ext cx="30175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000" b="0">
                <a:solidFill>
                  <a:srgbClr val="5A6B84"/>
                </a:solidFill>
                <a:latin typeface="Microsoft YaHei"/>
                <a:ea typeface="Microsoft YaHei"/>
                <a:cs typeface="Microsoft YaHei"/>
              </a:rPr>
              <a:t>范围：计件规则与公式、难度系数、扣减规则、工资批次、交期中心、三大屏、手机 H5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72584" y="5641847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6A34A"/>
                </a:solidFill>
                <a:latin typeface="Microsoft YaHei"/>
                <a:ea typeface="Microsoft YaHei"/>
                <a:cs typeface="Microsoft YaHei"/>
              </a:rPr>
              <a:t>验收：工资可核算、交期可预警、大屏可下钻、现场可用手机作业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4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058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22D3EE"/>
                </a:solidFill>
                <a:latin typeface="Microsoft YaHei"/>
                <a:ea typeface="Microsoft YaHei"/>
                <a:cs typeface="Microsoft YaHei"/>
              </a:rPr>
              <a:t>08 · 商务信息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463040"/>
            <a:ext cx="10332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先看资料，再看系统，最后谈范围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377440"/>
            <a:ext cx="103327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60000"/>
              </a:lnSpc>
              <a:spcAft>
                <a:spcPts val="400"/>
              </a:spcAft>
            </a:pPr>
            <a:r>
              <a:rPr sz="1300" b="0">
                <a:solidFill>
                  <a:srgbClr val="B8CDE8"/>
                </a:solidFill>
                <a:latin typeface="Microsoft YaHei"/>
                <a:ea typeface="Microsoft YaHei"/>
                <a:cs typeface="Microsoft YaHei"/>
              </a:rPr>
              <a:t>官网下载中心提供功能清单 Excel、产品介绍 PPT 与宣传手册 Word；</a:t>
            </a:r>
          </a:p>
          <a:p>
            <a:pPr algn="l">
              <a:lnSpc>
                <a:spcPct val="160000"/>
              </a:lnSpc>
              <a:spcAft>
                <a:spcPts val="400"/>
              </a:spcAft>
            </a:pPr>
            <a:r>
              <a:rPr sz="1300" b="0">
                <a:solidFill>
                  <a:srgbClr val="B8CDE8"/>
                </a:solidFill>
                <a:latin typeface="Microsoft YaHei"/>
                <a:ea typeface="Microsoft YaHei"/>
                <a:cs typeface="Microsoft YaHei"/>
              </a:rPr>
              <a:t>演示环境已灌入滚塑行业真实业务数据，含交期逾期与风险场景可直接演示。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566160"/>
            <a:ext cx="3200400" cy="1691640"/>
          </a:xfrm>
          <a:prstGeom prst="roundRect">
            <a:avLst/>
          </a:prstGeom>
          <a:solidFill>
            <a:srgbClr val="0F2F52"/>
          </a:solidFill>
          <a:ln w="15240">
            <a:solidFill>
              <a:srgbClr val="2E6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52144" y="3767328"/>
            <a:ext cx="2743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22D3EE"/>
                </a:solidFill>
                <a:latin typeface="Microsoft YaHei"/>
                <a:ea typeface="Microsoft YaHei"/>
                <a:cs typeface="Microsoft YaHei"/>
              </a:rPr>
              <a:t>资料下载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144" y="4224528"/>
            <a:ext cx="2743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050" b="0">
                <a:solidFill>
                  <a:srgbClr val="9FB8D6"/>
                </a:solidFill>
                <a:latin typeface="Microsoft YaHei"/>
                <a:ea typeface="Microsoft YaHei"/>
                <a:cs typeface="Microsoft YaHei"/>
              </a:rPr>
              <a:t>功能清单 / 介绍 PPT / 宣传手册</a:t>
            </a:r>
          </a:p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050" b="0">
                <a:solidFill>
                  <a:srgbClr val="9FB8D6"/>
                </a:solidFill>
                <a:latin typeface="Microsoft YaHei"/>
                <a:ea typeface="Microsoft YaHei"/>
                <a:cs typeface="Microsoft YaHei"/>
              </a:rPr>
              <a:t>https://p.zerocod.cn/erp-gunsu/intro/download.html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3566160"/>
            <a:ext cx="3200400" cy="1691640"/>
          </a:xfrm>
          <a:prstGeom prst="roundRect">
            <a:avLst/>
          </a:prstGeom>
          <a:solidFill>
            <a:srgbClr val="0F2F52"/>
          </a:solidFill>
          <a:ln w="15240">
            <a:solidFill>
              <a:srgbClr val="2E6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18304" y="3767328"/>
            <a:ext cx="2743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22D3EE"/>
                </a:solidFill>
                <a:latin typeface="Microsoft YaHei"/>
                <a:ea typeface="Microsoft YaHei"/>
                <a:cs typeface="Microsoft YaHei"/>
              </a:rPr>
              <a:t>在线演示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8304" y="4224528"/>
            <a:ext cx="2743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050" b="0">
                <a:solidFill>
                  <a:srgbClr val="9FB8D6"/>
                </a:solidFill>
                <a:latin typeface="Microsoft YaHei"/>
                <a:ea typeface="Microsoft YaHei"/>
                <a:cs typeface="Microsoft YaHei"/>
              </a:rPr>
              <a:t>分角色演示账号，开箱可试</a:t>
            </a:r>
          </a:p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050" b="0">
                <a:solidFill>
                  <a:srgbClr val="9FB8D6"/>
                </a:solidFill>
                <a:latin typeface="Microsoft YaHei"/>
                <a:ea typeface="Microsoft YaHei"/>
                <a:cs typeface="Microsoft YaHei"/>
              </a:rPr>
              <a:t>https://p.zerocod.cn/erp-gunsu/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3566160"/>
            <a:ext cx="3200400" cy="1691640"/>
          </a:xfrm>
          <a:prstGeom prst="roundRect">
            <a:avLst/>
          </a:prstGeom>
          <a:solidFill>
            <a:srgbClr val="0F2F52"/>
          </a:solidFill>
          <a:ln w="15240">
            <a:solidFill>
              <a:srgbClr val="2E6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84464" y="3767328"/>
            <a:ext cx="2743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400" b="1">
                <a:solidFill>
                  <a:srgbClr val="22D3EE"/>
                </a:solidFill>
                <a:latin typeface="Microsoft YaHei"/>
                <a:ea typeface="Microsoft YaHei"/>
                <a:cs typeface="Microsoft YaHei"/>
              </a:rPr>
              <a:t>联系我们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4464" y="4224528"/>
            <a:ext cx="2743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050" b="0">
                <a:solidFill>
                  <a:srgbClr val="9FB8D6"/>
                </a:solidFill>
                <a:latin typeface="Microsoft YaHei"/>
                <a:ea typeface="Microsoft YaHei"/>
                <a:cs typeface="Microsoft YaHei"/>
              </a:rPr>
              <a:t>电话 / 微信 18016313342（微信同号）</a:t>
            </a:r>
          </a:p>
          <a:p>
            <a:pPr algn="l">
              <a:lnSpc>
                <a:spcPct val="150000"/>
              </a:lnSpc>
              <a:spcAft>
                <a:spcPts val="400"/>
              </a:spcAft>
            </a:pPr>
            <a:r>
              <a:rPr sz="1050" b="0">
                <a:solidFill>
                  <a:srgbClr val="9FB8D6"/>
                </a:solidFill>
                <a:latin typeface="Microsoft YaHei"/>
                <a:ea typeface="Microsoft YaHei"/>
                <a:cs typeface="Microsoft YaHei"/>
              </a:rPr>
              <a:t>cooper@micount.cn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577840"/>
            <a:ext cx="10332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  <a:spcAft>
                <a:spcPts val="400"/>
              </a:spcAft>
            </a:pPr>
            <a:r>
              <a:rPr sz="1150" b="0">
                <a:solidFill>
                  <a:srgbClr val="7F9CBE"/>
                </a:solidFill>
                <a:latin typeface="Microsoft YaHei"/>
                <a:ea typeface="Microsoft YaHei"/>
                <a:cs typeface="Microsoft YaHei"/>
              </a:rPr>
              <a:t>上海思扬信息科技有限公司（算数科技 MIC）</a:t>
            </a:r>
          </a:p>
          <a:p>
            <a:pPr algn="l">
              <a:lnSpc>
                <a:spcPct val="155000"/>
              </a:lnSpc>
              <a:spcAft>
                <a:spcPts val="400"/>
              </a:spcAft>
            </a:pPr>
            <a:r>
              <a:rPr sz="1150" b="0">
                <a:solidFill>
                  <a:srgbClr val="7F9CBE"/>
                </a:solidFill>
                <a:latin typeface="Microsoft YaHei"/>
                <a:ea typeface="Microsoft YaHei"/>
                <a:cs typeface="Microsoft YaHei"/>
              </a:rPr>
              <a:t>算数·滚塑 ERP · V1.0 · 2026-10-16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