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818120" y="0"/>
            <a:ext cx="7315" cy="6858000"/>
          </a:xfrm>
          <a:prstGeom prst="rect">
            <a:avLst/>
          </a:prstGeom>
          <a:solidFill>
            <a:srgbClr val="2A44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914400"/>
            <a:ext cx="6583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1" i="0">
                <a:solidFill>
                  <a:srgbClr val="E8B460"/>
                </a:solidFill>
                <a:latin typeface="微软雅黑"/>
                <a:ea typeface="微软雅黑"/>
              </a:rPr>
              <a:t>SUANSHU · JINGMI ERP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243584"/>
            <a:ext cx="67665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算数-精密制造ERP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2084831"/>
            <a:ext cx="713232" cy="45720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2340864"/>
            <a:ext cx="658368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600" b="0" i="0">
                <a:solidFill>
                  <a:srgbClr val="C2D3E0"/>
                </a:solidFill>
                <a:latin typeface="微软雅黑"/>
                <a:ea typeface="微软雅黑"/>
              </a:rPr>
              <a:t>产品介绍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761488"/>
            <a:ext cx="6492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400"/>
              </a:spcAft>
            </a:pPr>
            <a:r>
              <a:rPr sz="1250" b="0">
                <a:solidFill>
                  <a:srgbClr val="8FA6B8"/>
                </a:solidFill>
                <a:latin typeface="微软雅黑"/>
                <a:ea typeface="微软雅黑"/>
              </a:rPr>
              <a:t>一张订单跑通接单、采购、生产、质检、发货与对账</a:t>
            </a:r>
          </a:p>
          <a:p>
            <a:pPr algn="l">
              <a:lnSpc>
                <a:spcPct val="150000"/>
              </a:lnSpc>
              <a:spcAft>
                <a:spcPts val="400"/>
              </a:spcAft>
            </a:pPr>
            <a:r>
              <a:rPr sz="1250" b="0">
                <a:solidFill>
                  <a:srgbClr val="8FA6B8"/>
                </a:solidFill>
                <a:latin typeface="微软雅黑"/>
                <a:ea typeface="微软雅黑"/>
              </a:rPr>
              <a:t>面向五金工贸与精密机加的一体化制造 ERP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3977639"/>
            <a:ext cx="850646" cy="256032"/>
          </a:xfrm>
          <a:prstGeom prst="roundRect">
            <a:avLst>
              <a:gd name="adj" fmla="val 50000"/>
            </a:avLst>
          </a:prstGeom>
          <a:solidFill>
            <a:srgbClr val="1B33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800" b="1">
                <a:solidFill>
                  <a:srgbClr val="BFD0DD"/>
                </a:solidFill>
                <a:latin typeface="微软雅黑"/>
                <a:ea typeface="微软雅黑"/>
              </a:rPr>
              <a:t>销售到回款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19326" y="3977639"/>
            <a:ext cx="850646" cy="256032"/>
          </a:xfrm>
          <a:prstGeom prst="roundRect">
            <a:avLst>
              <a:gd name="adj" fmla="val 50000"/>
            </a:avLst>
          </a:prstGeom>
          <a:solidFill>
            <a:srgbClr val="1B33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800" b="1">
                <a:solidFill>
                  <a:srgbClr val="BFD0DD"/>
                </a:solidFill>
                <a:latin typeface="微软雅黑"/>
                <a:ea typeface="微软雅黑"/>
              </a:rPr>
              <a:t>采购到付款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661412" y="3977639"/>
            <a:ext cx="850646" cy="256032"/>
          </a:xfrm>
          <a:prstGeom prst="roundRect">
            <a:avLst>
              <a:gd name="adj" fmla="val 50000"/>
            </a:avLst>
          </a:prstGeom>
          <a:solidFill>
            <a:srgbClr val="1B33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800" b="1">
                <a:solidFill>
                  <a:srgbClr val="BFD0DD"/>
                </a:solidFill>
                <a:latin typeface="微软雅黑"/>
                <a:ea typeface="微软雅黑"/>
              </a:rPr>
              <a:t>工单到成本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03498" y="3977639"/>
            <a:ext cx="850646" cy="256032"/>
          </a:xfrm>
          <a:prstGeom prst="roundRect">
            <a:avLst>
              <a:gd name="adj" fmla="val 50000"/>
            </a:avLst>
          </a:prstGeom>
          <a:solidFill>
            <a:srgbClr val="1B33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800" b="1">
                <a:solidFill>
                  <a:srgbClr val="BFD0DD"/>
                </a:solidFill>
                <a:latin typeface="微软雅黑"/>
                <a:ea typeface="微软雅黑"/>
              </a:rPr>
              <a:t>客诉到追溯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5806440"/>
            <a:ext cx="6400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 i="0">
                <a:solidFill>
                  <a:srgbClr val="9AADBB"/>
                </a:solidFill>
                <a:latin typeface="微软雅黑"/>
                <a:ea typeface="微软雅黑"/>
              </a:rPr>
              <a:t>V2026.10   |   上海思扬信息科技有限公司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6053328"/>
            <a:ext cx="6400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 i="0">
                <a:solidFill>
                  <a:srgbClr val="9AADBB"/>
                </a:solidFill>
                <a:latin typeface="微软雅黑"/>
                <a:ea typeface="微软雅黑"/>
              </a:rPr>
              <a:t>演示环境 p.zerocod.cn/erp-jingmi/frontend/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1417320"/>
            <a:ext cx="13716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64040" y="1563624"/>
            <a:ext cx="2011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 i="0">
                <a:solidFill>
                  <a:srgbClr val="8FA6B8"/>
                </a:solidFill>
                <a:latin typeface="微软雅黑"/>
                <a:ea typeface="微软雅黑"/>
              </a:rPr>
              <a:t>业务域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75320" y="2532888"/>
            <a:ext cx="13716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115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64040" y="2679192"/>
            <a:ext cx="2011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 i="0">
                <a:solidFill>
                  <a:srgbClr val="8FA6B8"/>
                </a:solidFill>
                <a:latin typeface="微软雅黑"/>
                <a:ea typeface="微软雅黑"/>
              </a:rPr>
              <a:t>功能点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75320" y="3648456"/>
            <a:ext cx="13716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64040" y="3794760"/>
            <a:ext cx="2011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 i="0">
                <a:solidFill>
                  <a:srgbClr val="8FA6B8"/>
                </a:solidFill>
                <a:latin typeface="微软雅黑"/>
                <a:ea typeface="微软雅黑"/>
              </a:rPr>
              <a:t>行业包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75320" y="4764024"/>
            <a:ext cx="13716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64040" y="4910328"/>
            <a:ext cx="2011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 i="0">
                <a:solidFill>
                  <a:srgbClr val="8FA6B8"/>
                </a:solidFill>
                <a:latin typeface="微软雅黑"/>
                <a:ea typeface="微软雅黑"/>
              </a:rPr>
              <a:t>经营大屏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75320" y="5989320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750" b="0" i="0">
                <a:solidFill>
                  <a:srgbClr val="6B8499"/>
                </a:solidFill>
                <a:latin typeface="微软雅黑"/>
                <a:ea typeface="微软雅黑"/>
              </a:rPr>
              <a:t>所有数字可在演示环境复现</a:t>
            </a:r>
          </a:p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750" b="0" i="0">
                <a:solidFill>
                  <a:srgbClr val="6B8499"/>
                </a:solidFill>
                <a:latin typeface="微软雅黑"/>
                <a:ea typeface="微软雅黑"/>
              </a:rPr>
              <a:t>截图取自已上线系统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57200"/>
            <a:ext cx="106372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1" i="0">
                <a:solidFill>
                  <a:srgbClr val="D99B3C"/>
                </a:solidFill>
                <a:latin typeface="微软雅黑"/>
                <a:ea typeface="微软雅黑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13232"/>
            <a:ext cx="1063721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1" i="0">
                <a:solidFill>
                  <a:srgbClr val="0E1F2E"/>
                </a:solidFill>
                <a:latin typeface="微软雅黑"/>
                <a:ea typeface="微软雅黑"/>
              </a:rPr>
              <a:t>今天讲六件事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25295"/>
            <a:ext cx="106372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0" i="0">
                <a:solidFill>
                  <a:srgbClr val="6B8093"/>
                </a:solidFill>
                <a:latin typeface="微软雅黑"/>
                <a:ea typeface="微软雅黑"/>
              </a:rPr>
              <a:t>从「你现在卡在哪」讲到「怎么落地」。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1536192"/>
            <a:ext cx="475488" cy="41148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883664"/>
            <a:ext cx="502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 i="0">
                <a:solidFill>
                  <a:srgbClr val="D99B3C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44168" y="1865376"/>
            <a:ext cx="4206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 i="0">
                <a:solidFill>
                  <a:srgbClr val="0E1F2E"/>
                </a:solidFill>
                <a:latin typeface="微软雅黑"/>
                <a:ea typeface="微软雅黑"/>
              </a:rPr>
              <a:t>行业与困境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4168" y="2212848"/>
            <a:ext cx="42062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 i="0">
                <a:solidFill>
                  <a:srgbClr val="6B8093"/>
                </a:solidFill>
                <a:latin typeface="微软雅黑"/>
                <a:ea typeface="微软雅黑"/>
              </a:rPr>
              <a:t>三类客户，三种疼法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2724912"/>
            <a:ext cx="4846320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17920" y="1883664"/>
            <a:ext cx="502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 i="0">
                <a:solidFill>
                  <a:srgbClr val="D99B3C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84848" y="1865376"/>
            <a:ext cx="4206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 i="0">
                <a:solidFill>
                  <a:srgbClr val="0E1F2E"/>
                </a:solidFill>
                <a:latin typeface="微软雅黑"/>
                <a:ea typeface="微软雅黑"/>
              </a:rPr>
              <a:t>产品全景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84848" y="2212848"/>
            <a:ext cx="42062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 i="0">
                <a:solidFill>
                  <a:srgbClr val="6B8093"/>
                </a:solidFill>
                <a:latin typeface="微软雅黑"/>
                <a:ea typeface="微软雅黑"/>
              </a:rPr>
              <a:t>一条主线，十二个业务域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17920" y="2724912"/>
            <a:ext cx="4846320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3182112"/>
            <a:ext cx="502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 i="0">
                <a:solidFill>
                  <a:srgbClr val="D99B3C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44168" y="3163824"/>
            <a:ext cx="4206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 i="0">
                <a:solidFill>
                  <a:srgbClr val="0E1F2E"/>
                </a:solidFill>
                <a:latin typeface="微软雅黑"/>
                <a:ea typeface="微软雅黑"/>
              </a:rPr>
              <a:t>关键场景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44168" y="3511296"/>
            <a:ext cx="42062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 i="0">
                <a:solidFill>
                  <a:srgbClr val="6B8093"/>
                </a:solidFill>
                <a:latin typeface="微软雅黑"/>
                <a:ea typeface="微软雅黑"/>
              </a:rPr>
              <a:t>七个场景，逐屏演示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" y="4023360"/>
            <a:ext cx="4846320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217920" y="3182112"/>
            <a:ext cx="502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 i="0">
                <a:solidFill>
                  <a:srgbClr val="D99B3C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84848" y="3163824"/>
            <a:ext cx="4206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 i="0">
                <a:solidFill>
                  <a:srgbClr val="0E1F2E"/>
                </a:solidFill>
                <a:latin typeface="微软雅黑"/>
                <a:ea typeface="微软雅黑"/>
              </a:rPr>
              <a:t>行业包与权限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84848" y="3511296"/>
            <a:ext cx="42062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 i="0">
                <a:solidFill>
                  <a:srgbClr val="6B8093"/>
                </a:solidFill>
                <a:latin typeface="微软雅黑"/>
                <a:ea typeface="微软雅黑"/>
              </a:rPr>
              <a:t>按业态开能力，按角色开菜单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17920" y="4023360"/>
            <a:ext cx="4846320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77240" y="4480560"/>
            <a:ext cx="502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 i="0">
                <a:solidFill>
                  <a:srgbClr val="D99B3C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44168" y="4462272"/>
            <a:ext cx="4206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 i="0">
                <a:solidFill>
                  <a:srgbClr val="0E1F2E"/>
                </a:solidFill>
                <a:latin typeface="微软雅黑"/>
                <a:ea typeface="微软雅黑"/>
              </a:rPr>
              <a:t>实施与交付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44168" y="4809744"/>
            <a:ext cx="42062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 i="0">
                <a:solidFill>
                  <a:srgbClr val="6B8093"/>
                </a:solidFill>
                <a:latin typeface="微软雅黑"/>
                <a:ea typeface="微软雅黑"/>
              </a:rPr>
              <a:t>四个阶段，边界先说清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77240" y="5321808"/>
            <a:ext cx="4846320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217920" y="4480560"/>
            <a:ext cx="502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 i="0">
                <a:solidFill>
                  <a:srgbClr val="D99B3C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84848" y="4462272"/>
            <a:ext cx="4206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 i="0">
                <a:solidFill>
                  <a:srgbClr val="0E1F2E"/>
                </a:solidFill>
                <a:latin typeface="微软雅黑"/>
                <a:ea typeface="微软雅黑"/>
              </a:rPr>
              <a:t>常见问题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84848" y="4809744"/>
            <a:ext cx="42062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 i="0">
                <a:solidFill>
                  <a:srgbClr val="6B8093"/>
                </a:solidFill>
                <a:latin typeface="微软雅黑"/>
                <a:ea typeface="微软雅黑"/>
              </a:rPr>
              <a:t>客户最关心的六个答案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217920" y="5321808"/>
            <a:ext cx="4846320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77240" y="6400800"/>
            <a:ext cx="59436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0" i="0">
                <a:solidFill>
                  <a:srgbClr val="6B8093"/>
                </a:solidFill>
                <a:latin typeface="微软雅黑"/>
                <a:ea typeface="微软雅黑"/>
              </a:rPr>
              <a:t>算数-精密制造ERP   ·   上海思扬信息科技有限公司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881360" y="6400800"/>
            <a:ext cx="53035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800" b="1" i="0">
                <a:solidFill>
                  <a:srgbClr val="6B8093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77240" y="6345936"/>
            <a:ext cx="10637215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57200"/>
            <a:ext cx="106372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1" i="0">
                <a:solidFill>
                  <a:srgbClr val="D99B3C"/>
                </a:solidFill>
                <a:latin typeface="微软雅黑"/>
                <a:ea typeface="微软雅黑"/>
              </a:rPr>
              <a:t>AT A GLANCE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13232"/>
            <a:ext cx="1063721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1" i="0">
                <a:solidFill>
                  <a:srgbClr val="0E1F2E"/>
                </a:solidFill>
                <a:latin typeface="微软雅黑"/>
                <a:ea typeface="微软雅黑"/>
              </a:rPr>
              <a:t>一页看懂：这是什么、给谁用、怎么上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25295"/>
            <a:ext cx="106372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0" i="0">
                <a:solidFill>
                  <a:srgbClr val="6B8093"/>
                </a:solidFill>
                <a:latin typeface="微软雅黑"/>
                <a:ea typeface="微软雅黑"/>
              </a:rPr>
              <a:t>不是又一个进销存，而是把「单据、工序、人、钱」按一张订单串起来。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1536192"/>
            <a:ext cx="475488" cy="41148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1773936"/>
            <a:ext cx="18288" cy="786384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1737360"/>
            <a:ext cx="2384983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800" b="1" i="0">
                <a:solidFill>
                  <a:srgbClr val="0E1F2E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176272"/>
            <a:ext cx="238498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 i="0">
                <a:solidFill>
                  <a:srgbClr val="D99B3C"/>
                </a:solidFill>
                <a:latin typeface="微软雅黑"/>
                <a:ea typeface="微软雅黑"/>
              </a:rPr>
              <a:t>业务域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395728"/>
            <a:ext cx="238498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00" b="0" i="0">
                <a:solidFill>
                  <a:srgbClr val="6B8093"/>
                </a:solidFill>
                <a:latin typeface="微软雅黑"/>
                <a:ea typeface="微软雅黑"/>
              </a:rPr>
              <a:t>从主数据到经营大屏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36543" y="1773936"/>
            <a:ext cx="18288" cy="786384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19423" y="1737360"/>
            <a:ext cx="2384983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800" b="1" i="0">
                <a:solidFill>
                  <a:srgbClr val="0E1F2E"/>
                </a:solidFill>
                <a:latin typeface="微软雅黑"/>
                <a:ea typeface="微软雅黑"/>
              </a:rPr>
              <a:t>115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19423" y="2176272"/>
            <a:ext cx="238498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 i="0">
                <a:solidFill>
                  <a:srgbClr val="D99B3C"/>
                </a:solidFill>
                <a:latin typeface="微软雅黑"/>
                <a:ea typeface="微软雅黑"/>
              </a:rPr>
              <a:t>功能点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19423" y="2395728"/>
            <a:ext cx="238498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00" b="0" i="0">
                <a:solidFill>
                  <a:srgbClr val="6B8093"/>
                </a:solidFill>
                <a:latin typeface="微软雅黑"/>
                <a:ea typeface="微软雅黑"/>
              </a:rPr>
              <a:t>按菜单逐条可验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95847" y="1773936"/>
            <a:ext cx="18288" cy="786384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78727" y="1737360"/>
            <a:ext cx="2384983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800" b="1" i="0">
                <a:solidFill>
                  <a:srgbClr val="0E1F2E"/>
                </a:solidFill>
                <a:latin typeface="微软雅黑"/>
                <a:ea typeface="微软雅黑"/>
              </a:rPr>
              <a:t>36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78727" y="2176272"/>
            <a:ext cx="238498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 i="0">
                <a:solidFill>
                  <a:srgbClr val="D99B3C"/>
                </a:solidFill>
                <a:latin typeface="微软雅黑"/>
                <a:ea typeface="微软雅黑"/>
              </a:rPr>
              <a:t>核心能力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78727" y="2395728"/>
            <a:ext cx="238498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00" b="0" i="0">
                <a:solidFill>
                  <a:srgbClr val="6B8093"/>
                </a:solidFill>
                <a:latin typeface="微软雅黑"/>
                <a:ea typeface="微软雅黑"/>
              </a:rPr>
              <a:t>开箱即用，验收必过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755151" y="1773936"/>
            <a:ext cx="18288" cy="786384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938031" y="1737360"/>
            <a:ext cx="2384983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800" b="1" i="0">
                <a:solidFill>
                  <a:srgbClr val="0E1F2E"/>
                </a:solidFill>
                <a:latin typeface="微软雅黑"/>
                <a:ea typeface="微软雅黑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8031" y="2176272"/>
            <a:ext cx="238498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 i="0">
                <a:solidFill>
                  <a:srgbClr val="D99B3C"/>
                </a:solidFill>
                <a:latin typeface="微软雅黑"/>
                <a:ea typeface="微软雅黑"/>
              </a:rPr>
              <a:t>行业包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8031" y="2395728"/>
            <a:ext cx="238498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00" b="0" i="0">
                <a:solidFill>
                  <a:srgbClr val="6B8093"/>
                </a:solidFill>
                <a:latin typeface="微软雅黑"/>
                <a:ea typeface="微软雅黑"/>
              </a:rPr>
              <a:t>共用底座上叠加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77240" y="2834639"/>
            <a:ext cx="3393338" cy="2651760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77240" y="2834639"/>
            <a:ext cx="3393338" cy="41148"/>
          </a:xfrm>
          <a:prstGeom prst="rect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33271" y="3072383"/>
            <a:ext cx="293613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50" b="1" i="0">
                <a:solidFill>
                  <a:srgbClr val="0E1F2E"/>
                </a:solidFill>
                <a:latin typeface="微软雅黑"/>
                <a:ea typeface="微软雅黑"/>
              </a:rPr>
              <a:t>给谁用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3271" y="3456432"/>
            <a:ext cx="2936138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930" b="0">
                <a:solidFill>
                  <a:srgbClr val="1E2C38"/>
                </a:solidFill>
                <a:latin typeface="微软雅黑"/>
                <a:ea typeface="微软雅黑"/>
              </a:rPr>
              <a:t>· 五金贸易 / 轻组装：以销定采、组套出货、内外贸单证</a:t>
            </a:r>
          </a:p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930" b="0">
                <a:solidFill>
                  <a:srgbClr val="1E2C38"/>
                </a:solidFill>
                <a:latin typeface="微软雅黑"/>
                <a:ea typeface="微软雅黑"/>
              </a:rPr>
              <a:t>· 精密机加 / 铸造件：五仓形态、扫码报工、质检定仓</a:t>
            </a:r>
          </a:p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930" b="0">
                <a:solidFill>
                  <a:srgbClr val="1E2C38"/>
                </a:solidFill>
                <a:latin typeface="微软雅黑"/>
                <a:ea typeface="微软雅黑"/>
              </a:rPr>
              <a:t>· 工贸一体：自有车间 + 外协 + 成套交付与出厂检验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99178" y="2834639"/>
            <a:ext cx="3393338" cy="2651760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99178" y="2834639"/>
            <a:ext cx="3393338" cy="41148"/>
          </a:xfrm>
          <a:prstGeom prst="rect">
            <a:avLst/>
          </a:prstGeom>
          <a:solidFill>
            <a:srgbClr val="2E6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655210" y="3072383"/>
            <a:ext cx="293613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50" b="1" i="0">
                <a:solidFill>
                  <a:srgbClr val="0E1F2E"/>
                </a:solidFill>
                <a:latin typeface="微软雅黑"/>
                <a:ea typeface="微软雅黑"/>
              </a:rPr>
              <a:t>解决什么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55210" y="3456432"/>
            <a:ext cx="2936138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930" b="0">
                <a:solidFill>
                  <a:srgbClr val="1E2C38"/>
                </a:solidFill>
                <a:latin typeface="微软雅黑"/>
                <a:ea typeface="微软雅黑"/>
              </a:rPr>
              <a:t>· 订单进度、报工工资、库存账实、批次追溯</a:t>
            </a:r>
          </a:p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930" b="0">
                <a:solidFill>
                  <a:srgbClr val="1E2C38"/>
                </a:solidFill>
                <a:latin typeface="微软雅黑"/>
                <a:ea typeface="微软雅黑"/>
              </a:rPr>
              <a:t>· 这四件事不再靠 Excel 和电话，而是同一套单据</a:t>
            </a:r>
          </a:p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930" b="0">
                <a:solidFill>
                  <a:srgbClr val="1E2C38"/>
                </a:solidFill>
                <a:latin typeface="微软雅黑"/>
                <a:ea typeface="微软雅黑"/>
              </a:rPr>
              <a:t>· 管理层要的数，从大屏下钻到单张单据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021116" y="2834639"/>
            <a:ext cx="3393338" cy="2651760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21116" y="2834639"/>
            <a:ext cx="3393338" cy="41148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277148" y="3072383"/>
            <a:ext cx="293613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50" b="1" i="0">
                <a:solidFill>
                  <a:srgbClr val="0E1F2E"/>
                </a:solidFill>
                <a:latin typeface="微软雅黑"/>
                <a:ea typeface="微软雅黑"/>
              </a:rPr>
              <a:t>怎么上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77148" y="3456432"/>
            <a:ext cx="2936138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930" b="0">
                <a:solidFill>
                  <a:srgbClr val="1E2C38"/>
                </a:solidFill>
                <a:latin typeface="微软雅黑"/>
                <a:ea typeface="微软雅黑"/>
              </a:rPr>
              <a:t>· 四阶段：底座 → 生产质量 → 成本分析 → 扩展对接</a:t>
            </a:r>
          </a:p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930" b="0">
                <a:solidFill>
                  <a:srgbClr val="1E2C38"/>
                </a:solidFill>
                <a:latin typeface="微软雅黑"/>
                <a:ea typeface="微软雅黑"/>
              </a:rPr>
              <a:t>· 每阶段有验收清单，先跑通主线再加模块</a:t>
            </a:r>
          </a:p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930" b="0">
                <a:solidFill>
                  <a:srgbClr val="1E2C38"/>
                </a:solidFill>
                <a:latin typeface="微软雅黑"/>
                <a:ea typeface="微软雅黑"/>
              </a:rPr>
              <a:t>· 支持私有化部署，数据留在客户服务器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77240" y="5632704"/>
            <a:ext cx="21945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1" i="0">
                <a:solidFill>
                  <a:srgbClr val="6B8093"/>
                </a:solidFill>
                <a:latin typeface="微软雅黑"/>
                <a:ea typeface="微软雅黑"/>
              </a:rPr>
              <a:t>四端同一套数据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2926080" y="5614416"/>
            <a:ext cx="1591133" cy="23774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800" b="1">
                <a:solidFill>
                  <a:srgbClr val="1E2C38"/>
                </a:solidFill>
                <a:latin typeface="微软雅黑"/>
                <a:ea typeface="微软雅黑"/>
              </a:rPr>
              <a:t>Web 端 · 计划、审批、对账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926080" y="5614416"/>
            <a:ext cx="1591133" cy="237744"/>
          </a:xfrm>
          <a:prstGeom prst="roundRect">
            <a:avLst>
              <a:gd name="adj" fmla="val 50000"/>
            </a:avLst>
          </a:prstGeom>
          <a:noFill/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4608653" y="5614416"/>
            <a:ext cx="1638808" cy="23774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800" b="1">
                <a:solidFill>
                  <a:srgbClr val="1E2C38"/>
                </a:solidFill>
                <a:latin typeface="微软雅黑"/>
                <a:ea typeface="微软雅黑"/>
              </a:rPr>
              <a:t>手机端 · 扫码报工、拜访签到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608653" y="5614416"/>
            <a:ext cx="1638808" cy="237744"/>
          </a:xfrm>
          <a:prstGeom prst="roundRect">
            <a:avLst>
              <a:gd name="adj" fmla="val 50000"/>
            </a:avLst>
          </a:prstGeom>
          <a:noFill/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6338901" y="5614416"/>
            <a:ext cx="1324483" cy="23774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800" b="1">
                <a:solidFill>
                  <a:srgbClr val="1E2C38"/>
                </a:solidFill>
                <a:latin typeface="微软雅黑"/>
                <a:ea typeface="微软雅黑"/>
              </a:rPr>
              <a:t>车间大屏 · 进度与异常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38901" y="5614416"/>
            <a:ext cx="1324483" cy="237744"/>
          </a:xfrm>
          <a:prstGeom prst="roundRect">
            <a:avLst>
              <a:gd name="adj" fmla="val 50000"/>
            </a:avLst>
          </a:prstGeom>
          <a:noFill/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7754824" y="5614416"/>
            <a:ext cx="1324483" cy="23774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800" b="1">
                <a:solidFill>
                  <a:srgbClr val="1E2C38"/>
                </a:solidFill>
                <a:latin typeface="微软雅黑"/>
                <a:ea typeface="微软雅黑"/>
              </a:rPr>
              <a:t>管理大屏 · 经营与资金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754824" y="5614416"/>
            <a:ext cx="1324483" cy="237744"/>
          </a:xfrm>
          <a:prstGeom prst="roundRect">
            <a:avLst>
              <a:gd name="adj" fmla="val 50000"/>
            </a:avLst>
          </a:prstGeom>
          <a:noFill/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77240" y="6400800"/>
            <a:ext cx="59436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0" i="0">
                <a:solidFill>
                  <a:srgbClr val="6B8093"/>
                </a:solidFill>
                <a:latin typeface="微软雅黑"/>
                <a:ea typeface="微软雅黑"/>
              </a:rPr>
              <a:t>算数-精密制造ERP   ·   上海思扬信息科技有限公司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881360" y="6400800"/>
            <a:ext cx="53035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800" b="1" i="0">
                <a:solidFill>
                  <a:srgbClr val="6B8093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77240" y="6345936"/>
            <a:ext cx="10637215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57200"/>
            <a:ext cx="106372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1" i="0">
                <a:solidFill>
                  <a:srgbClr val="D99B3C"/>
                </a:solidFill>
                <a:latin typeface="微软雅黑"/>
                <a:ea typeface="微软雅黑"/>
              </a:rPr>
              <a:t>WHY NOW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13232"/>
            <a:ext cx="1063721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1" i="0">
                <a:solidFill>
                  <a:srgbClr val="0E1F2E"/>
                </a:solidFill>
                <a:latin typeface="微软雅黑"/>
                <a:ea typeface="微软雅黑"/>
              </a:rPr>
              <a:t>三类客户，三种疼法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25295"/>
            <a:ext cx="106372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0" i="0">
                <a:solidFill>
                  <a:srgbClr val="6B8093"/>
                </a:solidFill>
                <a:latin typeface="微软雅黑"/>
                <a:ea typeface="微软雅黑"/>
              </a:rPr>
              <a:t>不是缺软件，是缺一条能把单据、工序和人串起来的主线。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1536192"/>
            <a:ext cx="475488" cy="41148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77240" y="1773936"/>
            <a:ext cx="3411626" cy="3200400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773936"/>
            <a:ext cx="3411626" cy="45720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51560" y="2029967"/>
            <a:ext cx="286298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0E1F2E"/>
                </a:solidFill>
                <a:latin typeface="微软雅黑"/>
                <a:ea typeface="微软雅黑"/>
              </a:rPr>
              <a:t>五金贸易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2432304"/>
            <a:ext cx="2862986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960" b="0">
                <a:solidFill>
                  <a:srgbClr val="6B8093"/>
                </a:solidFill>
                <a:latin typeface="微软雅黑"/>
                <a:ea typeface="微软雅黑"/>
              </a:rPr>
              <a:t>“客户发一张规格表就要报价，料号还没建，报价拖到第二天。”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51560" y="3401568"/>
            <a:ext cx="2862986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547872"/>
            <a:ext cx="2862986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500"/>
              </a:spcAft>
            </a:pPr>
            <a:r>
              <a:rPr sz="940" b="0">
                <a:solidFill>
                  <a:srgbClr val="1E2C38"/>
                </a:solidFill>
                <a:latin typeface="微软雅黑"/>
                <a:ea typeface="微软雅黑"/>
              </a:rPr>
              <a:t>· 报价靠手工核价，慢一拍就丢单</a:t>
            </a:r>
          </a:p>
          <a:p>
            <a:pPr algn="l">
              <a:lnSpc>
                <a:spcPct val="150000"/>
              </a:lnSpc>
              <a:spcAft>
                <a:spcPts val="500"/>
              </a:spcAft>
            </a:pPr>
            <a:r>
              <a:rPr sz="940" b="0">
                <a:solidFill>
                  <a:srgbClr val="1E2C38"/>
                </a:solidFill>
                <a:latin typeface="微软雅黑"/>
                <a:ea typeface="微软雅黑"/>
              </a:rPr>
              <a:t>· 以销定采，采购价和订单毛利算不清</a:t>
            </a:r>
          </a:p>
          <a:p>
            <a:pPr algn="l">
              <a:lnSpc>
                <a:spcPct val="150000"/>
              </a:lnSpc>
              <a:spcAft>
                <a:spcPts val="500"/>
              </a:spcAft>
            </a:pPr>
            <a:r>
              <a:rPr sz="940" b="0">
                <a:solidFill>
                  <a:srgbClr val="1E2C38"/>
                </a:solidFill>
                <a:latin typeface="微软雅黑"/>
                <a:ea typeface="微软雅黑"/>
              </a:rPr>
              <a:t>· 分批出运与对账，月底对到半夜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90034" y="1773936"/>
            <a:ext cx="3411626" cy="3200400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90034" y="1773936"/>
            <a:ext cx="3411626" cy="45720"/>
          </a:xfrm>
          <a:prstGeom prst="rect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64354" y="2029967"/>
            <a:ext cx="286298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0E1F2E"/>
                </a:solidFill>
                <a:latin typeface="微软雅黑"/>
                <a:ea typeface="微软雅黑"/>
              </a:rPr>
              <a:t>精密机加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4354" y="2432304"/>
            <a:ext cx="2862986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960" b="0">
                <a:solidFill>
                  <a:srgbClr val="6B8093"/>
                </a:solidFill>
                <a:latin typeface="微软雅黑"/>
                <a:ea typeface="微软雅黑"/>
              </a:rPr>
              <a:t>“月底算工资，纸单和报工数量对不上，料废工废分不清。”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664354" y="3401568"/>
            <a:ext cx="2862986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664354" y="3547872"/>
            <a:ext cx="2862986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500"/>
              </a:spcAft>
            </a:pPr>
            <a:r>
              <a:rPr sz="940" b="0">
                <a:solidFill>
                  <a:srgbClr val="1E2C38"/>
                </a:solidFill>
                <a:latin typeface="微软雅黑"/>
                <a:ea typeface="微软雅黑"/>
              </a:rPr>
              <a:t>· 报工靠纸单，当日产量看不见</a:t>
            </a:r>
          </a:p>
          <a:p>
            <a:pPr algn="l">
              <a:lnSpc>
                <a:spcPct val="150000"/>
              </a:lnSpc>
              <a:spcAft>
                <a:spcPts val="500"/>
              </a:spcAft>
            </a:pPr>
            <a:r>
              <a:rPr sz="940" b="0">
                <a:solidFill>
                  <a:srgbClr val="1E2C38"/>
                </a:solidFill>
                <a:latin typeface="微软雅黑"/>
                <a:ea typeface="微软雅黑"/>
              </a:rPr>
              <a:t>· 毛坯、半成品、外协件混放，账实对不上</a:t>
            </a:r>
          </a:p>
          <a:p>
            <a:pPr algn="l">
              <a:lnSpc>
                <a:spcPct val="150000"/>
              </a:lnSpc>
              <a:spcAft>
                <a:spcPts val="500"/>
              </a:spcAft>
            </a:pPr>
            <a:r>
              <a:rPr sz="940" b="0">
                <a:solidFill>
                  <a:srgbClr val="1E2C38"/>
                </a:solidFill>
                <a:latin typeface="微软雅黑"/>
                <a:ea typeface="微软雅黑"/>
              </a:rPr>
              <a:t>· 客户投诉只能全批召回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02828" y="1773936"/>
            <a:ext cx="3411626" cy="3200400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002828" y="1773936"/>
            <a:ext cx="3411626" cy="45720"/>
          </a:xfrm>
          <a:prstGeom prst="rect">
            <a:avLst/>
          </a:prstGeom>
          <a:solidFill>
            <a:srgbClr val="2E6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77148" y="2029967"/>
            <a:ext cx="286298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0E1F2E"/>
                </a:solidFill>
                <a:latin typeface="微软雅黑"/>
                <a:ea typeface="微软雅黑"/>
              </a:rPr>
              <a:t>工贸一体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77148" y="2432304"/>
            <a:ext cx="2862986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960" b="0">
                <a:solidFill>
                  <a:srgbClr val="6B8093"/>
                </a:solidFill>
                <a:latin typeface="微软雅黑"/>
                <a:ea typeface="微软雅黑"/>
              </a:rPr>
              <a:t>“订单、外协、检验、发货在四套表里，问进度要打三个电话。”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277148" y="3401568"/>
            <a:ext cx="2862986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77148" y="3547872"/>
            <a:ext cx="2862986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500"/>
              </a:spcAft>
            </a:pPr>
            <a:r>
              <a:rPr sz="940" b="0">
                <a:solidFill>
                  <a:srgbClr val="1E2C38"/>
                </a:solidFill>
                <a:latin typeface="微软雅黑"/>
                <a:ea typeface="微软雅黑"/>
              </a:rPr>
              <a:t>· 交期靠人盯，卡在哪道工序说不清</a:t>
            </a:r>
          </a:p>
          <a:p>
            <a:pPr algn="l">
              <a:lnSpc>
                <a:spcPct val="150000"/>
              </a:lnSpc>
              <a:spcAft>
                <a:spcPts val="500"/>
              </a:spcAft>
            </a:pPr>
            <a:r>
              <a:rPr sz="940" b="0">
                <a:solidFill>
                  <a:srgbClr val="1E2C38"/>
                </a:solidFill>
                <a:latin typeface="微软雅黑"/>
                <a:ea typeface="微软雅黑"/>
              </a:rPr>
              <a:t>· 外协超耗与回料对不上</a:t>
            </a:r>
          </a:p>
          <a:p>
            <a:pPr algn="l">
              <a:lnSpc>
                <a:spcPct val="150000"/>
              </a:lnSpc>
              <a:spcAft>
                <a:spcPts val="500"/>
              </a:spcAft>
            </a:pPr>
            <a:r>
              <a:rPr sz="940" b="0">
                <a:solidFill>
                  <a:srgbClr val="1E2C38"/>
                </a:solidFill>
                <a:latin typeface="微软雅黑"/>
                <a:ea typeface="微软雅黑"/>
              </a:rPr>
              <a:t>· 成本要到季度末才算出来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7240" y="5175504"/>
            <a:ext cx="10637215" cy="658368"/>
          </a:xfrm>
          <a:prstGeom prst="roundRect">
            <a:avLst>
              <a:gd name="adj" fmla="val 5000"/>
            </a:avLst>
          </a:prstGeom>
          <a:solidFill>
            <a:srgbClr val="0E1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88136" y="5376672"/>
            <a:ext cx="999713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共性：一张订单的信息被拆在 Excel、微信、纸单和三个系统里，谁都拼不出全貌。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7240" y="6400800"/>
            <a:ext cx="59436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0" i="0">
                <a:solidFill>
                  <a:srgbClr val="6B8093"/>
                </a:solidFill>
                <a:latin typeface="微软雅黑"/>
                <a:ea typeface="微软雅黑"/>
              </a:rPr>
              <a:t>算数-精密制造ERP   ·   上海思扬信息科技有限公司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881360" y="6400800"/>
            <a:ext cx="53035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800" b="1" i="0">
                <a:solidFill>
                  <a:srgbClr val="6B8093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77240" y="6345936"/>
            <a:ext cx="10637215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57200"/>
            <a:ext cx="106372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1" i="0">
                <a:solidFill>
                  <a:srgbClr val="D99B3C"/>
                </a:solidFill>
                <a:latin typeface="微软雅黑"/>
                <a:ea typeface="微软雅黑"/>
              </a:rPr>
              <a:t>ONE THREAD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13232"/>
            <a:ext cx="1063721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1" i="0">
                <a:solidFill>
                  <a:srgbClr val="0E1F2E"/>
                </a:solidFill>
                <a:latin typeface="微软雅黑"/>
                <a:ea typeface="微软雅黑"/>
              </a:rPr>
              <a:t>一张订单，七步跑完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25295"/>
            <a:ext cx="106372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0" i="0">
                <a:solidFill>
                  <a:srgbClr val="6B8093"/>
                </a:solidFill>
                <a:latin typeface="微软雅黑"/>
                <a:ea typeface="微软雅黑"/>
              </a:rPr>
              <a:t>每一步都产生单据，单据之间可穿透；这是「能查得到」的前提。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1536192"/>
            <a:ext cx="475488" cy="41148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Pentagon 6"/>
          <p:cNvSpPr/>
          <p:nvPr/>
        </p:nvSpPr>
        <p:spPr>
          <a:xfrm>
            <a:off x="777240" y="1865376"/>
            <a:ext cx="1425549" cy="1024128"/>
          </a:xfrm>
          <a:prstGeom prst="homePlate">
            <a:avLst>
              <a:gd name="adj" fmla="val 22000"/>
            </a:avLst>
          </a:prstGeom>
          <a:solidFill>
            <a:srgbClr val="0E1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/>
          <a:lstStyle/>
          <a:p>
            <a:pPr algn="ctr"/>
            <a:r>
              <a:rPr sz="1050" b="1">
                <a:solidFill>
                  <a:srgbClr val="FFFFFF"/>
                </a:solidFill>
                <a:latin typeface="微软雅黑"/>
                <a:ea typeface="微软雅黑"/>
              </a:rPr>
              <a:t>接单报价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392" y="2999232"/>
            <a:ext cx="127924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sz="800" b="0">
                <a:solidFill>
                  <a:srgbClr val="6B8093"/>
                </a:solidFill>
                <a:latin typeface="微软雅黑"/>
                <a:ea typeface="微软雅黑"/>
              </a:rPr>
              <a:t>销售报价</a:t>
            </a:r>
          </a:p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sz="800" b="0">
                <a:solidFill>
                  <a:srgbClr val="6B8093"/>
                </a:solidFill>
                <a:latin typeface="微软雅黑"/>
                <a:ea typeface="微软雅黑"/>
              </a:rPr>
              <a:t>销售订单</a:t>
            </a:r>
          </a:p>
        </p:txBody>
      </p:sp>
      <p:sp>
        <p:nvSpPr>
          <p:cNvPr id="9" name="Chevron 8"/>
          <p:cNvSpPr/>
          <p:nvPr/>
        </p:nvSpPr>
        <p:spPr>
          <a:xfrm>
            <a:off x="2312517" y="1865376"/>
            <a:ext cx="1425549" cy="1024128"/>
          </a:xfrm>
          <a:prstGeom prst="chevron">
            <a:avLst>
              <a:gd name="adj" fmla="val 22000"/>
            </a:avLst>
          </a:prstGeom>
          <a:solidFill>
            <a:srgbClr val="1830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/>
          <a:lstStyle/>
          <a:p>
            <a:pPr algn="ctr"/>
            <a:r>
              <a:rPr sz="1050" b="1">
                <a:solidFill>
                  <a:srgbClr val="FFFFFF"/>
                </a:solidFill>
                <a:latin typeface="微软雅黑"/>
                <a:ea typeface="微软雅黑"/>
              </a:rPr>
              <a:t>询价采购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85669" y="2999232"/>
            <a:ext cx="127924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sz="800" b="0">
                <a:solidFill>
                  <a:srgbClr val="6B8093"/>
                </a:solidFill>
                <a:latin typeface="微软雅黑"/>
                <a:ea typeface="微软雅黑"/>
              </a:rPr>
              <a:t>规格询价</a:t>
            </a:r>
          </a:p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sz="800" b="0">
                <a:solidFill>
                  <a:srgbClr val="6B8093"/>
                </a:solidFill>
                <a:latin typeface="微软雅黑"/>
                <a:ea typeface="微软雅黑"/>
              </a:rPr>
              <a:t>采购订单</a:t>
            </a:r>
          </a:p>
        </p:txBody>
      </p:sp>
      <p:sp>
        <p:nvSpPr>
          <p:cNvPr id="11" name="Chevron 10"/>
          <p:cNvSpPr/>
          <p:nvPr/>
        </p:nvSpPr>
        <p:spPr>
          <a:xfrm>
            <a:off x="3847795" y="1865376"/>
            <a:ext cx="1425549" cy="1024128"/>
          </a:xfrm>
          <a:prstGeom prst="chevron">
            <a:avLst>
              <a:gd name="adj" fmla="val 22000"/>
            </a:avLst>
          </a:prstGeom>
          <a:solidFill>
            <a:srgbClr val="0E1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/>
          <a:lstStyle/>
          <a:p>
            <a:pPr algn="ctr"/>
            <a:r>
              <a:rPr sz="1050" b="1">
                <a:solidFill>
                  <a:srgbClr val="FFFFFF"/>
                </a:solidFill>
                <a:latin typeface="微软雅黑"/>
                <a:ea typeface="微软雅黑"/>
              </a:rPr>
              <a:t>工单下达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20947" y="2999232"/>
            <a:ext cx="127924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sz="800" b="0">
                <a:solidFill>
                  <a:srgbClr val="6B8093"/>
                </a:solidFill>
                <a:latin typeface="微软雅黑"/>
                <a:ea typeface="微软雅黑"/>
              </a:rPr>
              <a:t>BOM/MRP</a:t>
            </a:r>
          </a:p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sz="800" b="0">
                <a:solidFill>
                  <a:srgbClr val="6B8093"/>
                </a:solidFill>
                <a:latin typeface="微软雅黑"/>
                <a:ea typeface="微软雅黑"/>
              </a:rPr>
              <a:t>生产工单</a:t>
            </a:r>
          </a:p>
        </p:txBody>
      </p:sp>
      <p:sp>
        <p:nvSpPr>
          <p:cNvPr id="13" name="Chevron 12"/>
          <p:cNvSpPr/>
          <p:nvPr/>
        </p:nvSpPr>
        <p:spPr>
          <a:xfrm>
            <a:off x="5383072" y="1865376"/>
            <a:ext cx="1425549" cy="1024128"/>
          </a:xfrm>
          <a:prstGeom prst="chevron">
            <a:avLst>
              <a:gd name="adj" fmla="val 22000"/>
            </a:avLst>
          </a:prstGeom>
          <a:solidFill>
            <a:srgbClr val="1830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/>
          <a:lstStyle/>
          <a:p>
            <a:pPr algn="ctr"/>
            <a:r>
              <a:rPr sz="1050" b="1">
                <a:solidFill>
                  <a:srgbClr val="FFFFFF"/>
                </a:solidFill>
                <a:latin typeface="微软雅黑"/>
                <a:ea typeface="微软雅黑"/>
              </a:rPr>
              <a:t>扫码报工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56224" y="2999232"/>
            <a:ext cx="127924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sz="800" b="0">
                <a:solidFill>
                  <a:srgbClr val="6B8093"/>
                </a:solidFill>
                <a:latin typeface="微软雅黑"/>
                <a:ea typeface="微软雅黑"/>
              </a:rPr>
              <a:t>派工任务</a:t>
            </a:r>
          </a:p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sz="800" b="0">
                <a:solidFill>
                  <a:srgbClr val="6B8093"/>
                </a:solidFill>
                <a:latin typeface="微软雅黑"/>
                <a:ea typeface="微软雅黑"/>
              </a:rPr>
              <a:t>报工记录</a:t>
            </a:r>
          </a:p>
        </p:txBody>
      </p:sp>
      <p:sp>
        <p:nvSpPr>
          <p:cNvPr id="15" name="Chevron 14"/>
          <p:cNvSpPr/>
          <p:nvPr/>
        </p:nvSpPr>
        <p:spPr>
          <a:xfrm>
            <a:off x="6918350" y="1865376"/>
            <a:ext cx="1425549" cy="1024128"/>
          </a:xfrm>
          <a:prstGeom prst="chevron">
            <a:avLst>
              <a:gd name="adj" fmla="val 22000"/>
            </a:avLst>
          </a:prstGeom>
          <a:solidFill>
            <a:srgbClr val="0E1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/>
          <a:lstStyle/>
          <a:p>
            <a:pPr algn="ctr"/>
            <a:r>
              <a:rPr sz="1050" b="1">
                <a:solidFill>
                  <a:srgbClr val="FFFFFF"/>
                </a:solidFill>
                <a:latin typeface="微软雅黑"/>
                <a:ea typeface="微软雅黑"/>
              </a:rPr>
              <a:t>质检定仓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91502" y="2999232"/>
            <a:ext cx="127924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sz="800" b="0">
                <a:solidFill>
                  <a:srgbClr val="6B8093"/>
                </a:solidFill>
                <a:latin typeface="微软雅黑"/>
                <a:ea typeface="微软雅黑"/>
              </a:rPr>
              <a:t>检验单</a:t>
            </a:r>
          </a:p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sz="800" b="0">
                <a:solidFill>
                  <a:srgbClr val="6B8093"/>
                </a:solidFill>
                <a:latin typeface="微软雅黑"/>
                <a:ea typeface="微软雅黑"/>
              </a:rPr>
              <a:t>入库单</a:t>
            </a:r>
          </a:p>
        </p:txBody>
      </p:sp>
      <p:sp>
        <p:nvSpPr>
          <p:cNvPr id="17" name="Chevron 16"/>
          <p:cNvSpPr/>
          <p:nvPr/>
        </p:nvSpPr>
        <p:spPr>
          <a:xfrm>
            <a:off x="8453628" y="1865376"/>
            <a:ext cx="1425549" cy="1024128"/>
          </a:xfrm>
          <a:prstGeom prst="chevron">
            <a:avLst>
              <a:gd name="adj" fmla="val 22000"/>
            </a:avLst>
          </a:prstGeom>
          <a:solidFill>
            <a:srgbClr val="1830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/>
          <a:lstStyle/>
          <a:p>
            <a:pPr algn="ctr"/>
            <a:r>
              <a:rPr sz="1050" b="1">
                <a:solidFill>
                  <a:srgbClr val="FFFFFF"/>
                </a:solidFill>
                <a:latin typeface="微软雅黑"/>
                <a:ea typeface="微软雅黑"/>
              </a:rPr>
              <a:t>发货出运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26780" y="2999232"/>
            <a:ext cx="127924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sz="800" b="0">
                <a:solidFill>
                  <a:srgbClr val="6B8093"/>
                </a:solidFill>
                <a:latin typeface="微软雅黑"/>
                <a:ea typeface="微软雅黑"/>
              </a:rPr>
              <a:t>发货单</a:t>
            </a:r>
          </a:p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sz="800" b="0">
                <a:solidFill>
                  <a:srgbClr val="6B8093"/>
                </a:solidFill>
                <a:latin typeface="微软雅黑"/>
                <a:ea typeface="微软雅黑"/>
              </a:rPr>
              <a:t>运单</a:t>
            </a:r>
          </a:p>
        </p:txBody>
      </p:sp>
      <p:sp>
        <p:nvSpPr>
          <p:cNvPr id="19" name="Chevron 18"/>
          <p:cNvSpPr/>
          <p:nvPr/>
        </p:nvSpPr>
        <p:spPr>
          <a:xfrm>
            <a:off x="9988905" y="1865376"/>
            <a:ext cx="1425549" cy="1024128"/>
          </a:xfrm>
          <a:prstGeom prst="chevron">
            <a:avLst>
              <a:gd name="adj" fmla="val 22000"/>
            </a:avLst>
          </a:prstGeom>
          <a:solidFill>
            <a:srgbClr val="0E1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/>
          <a:lstStyle/>
          <a:p>
            <a:pPr algn="ctr"/>
            <a:r>
              <a:rPr sz="1050" b="1">
                <a:solidFill>
                  <a:srgbClr val="FFFFFF"/>
                </a:solidFill>
                <a:latin typeface="微软雅黑"/>
                <a:ea typeface="微软雅黑"/>
              </a:rPr>
              <a:t>对账回款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62057" y="2999232"/>
            <a:ext cx="127924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sz="800" b="0">
                <a:solidFill>
                  <a:srgbClr val="6B8093"/>
                </a:solidFill>
                <a:latin typeface="微软雅黑"/>
                <a:ea typeface="微软雅黑"/>
              </a:rPr>
              <a:t>对账单</a:t>
            </a:r>
          </a:p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sz="800" b="0">
                <a:solidFill>
                  <a:srgbClr val="6B8093"/>
                </a:solidFill>
                <a:latin typeface="微软雅黑"/>
                <a:ea typeface="微软雅黑"/>
              </a:rPr>
              <a:t>应收/收款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831335"/>
            <a:ext cx="41148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 i="0">
                <a:solidFill>
                  <a:srgbClr val="6B8093"/>
                </a:solidFill>
                <a:latin typeface="微软雅黑"/>
                <a:ea typeface="微软雅黑"/>
              </a:rPr>
              <a:t>同一条主线支撑四个闭环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77240" y="4142231"/>
            <a:ext cx="2577007" cy="1060704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78408" y="4288536"/>
            <a:ext cx="217467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0E1F2E"/>
                </a:solidFill>
                <a:latin typeface="微软雅黑"/>
                <a:ea typeface="微软雅黑"/>
              </a:rPr>
              <a:t>订单 → 回款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8408" y="4581144"/>
            <a:ext cx="2174671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830" b="0">
                <a:solidFill>
                  <a:srgbClr val="6B8093"/>
                </a:solidFill>
                <a:latin typeface="微软雅黑"/>
                <a:ea typeface="微软雅黑"/>
              </a:rPr>
              <a:t>报价、订单、发货、对账、收款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463975" y="4142231"/>
            <a:ext cx="2577007" cy="1060704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665143" y="4288536"/>
            <a:ext cx="217467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0E1F2E"/>
                </a:solidFill>
                <a:latin typeface="微软雅黑"/>
                <a:ea typeface="微软雅黑"/>
              </a:rPr>
              <a:t>采购 → 付款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65143" y="4581144"/>
            <a:ext cx="2174671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830" b="0">
                <a:solidFill>
                  <a:srgbClr val="6B8093"/>
                </a:solidFill>
                <a:latin typeface="微软雅黑"/>
                <a:ea typeface="微软雅黑"/>
              </a:rPr>
              <a:t>请购、询价、订单、入库、应付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150711" y="4142231"/>
            <a:ext cx="2577007" cy="1060704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351879" y="4288536"/>
            <a:ext cx="217467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0E1F2E"/>
                </a:solidFill>
                <a:latin typeface="微软雅黑"/>
                <a:ea typeface="微软雅黑"/>
              </a:rPr>
              <a:t>工单 → 成本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51879" y="4581144"/>
            <a:ext cx="2174671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830" b="0">
                <a:solidFill>
                  <a:srgbClr val="6B8093"/>
                </a:solidFill>
                <a:latin typeface="微软雅黑"/>
                <a:ea typeface="微软雅黑"/>
              </a:rPr>
              <a:t>工单、报工、工资、制造成本、差异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837447" y="4142231"/>
            <a:ext cx="2577007" cy="1060704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038615" y="4288536"/>
            <a:ext cx="217467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0E1F2E"/>
                </a:solidFill>
                <a:latin typeface="微软雅黑"/>
                <a:ea typeface="微软雅黑"/>
              </a:rPr>
              <a:t>客诉 → 追溯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038615" y="4581144"/>
            <a:ext cx="2174671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830" b="0">
                <a:solidFill>
                  <a:srgbClr val="6B8093"/>
                </a:solidFill>
                <a:latin typeface="微软雅黑"/>
                <a:ea typeface="微软雅黑"/>
              </a:rPr>
              <a:t>客诉、批次、工序、原料、出货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77240" y="5385816"/>
            <a:ext cx="10637215" cy="566928"/>
          </a:xfrm>
          <a:prstGeom prst="roundRect">
            <a:avLst>
              <a:gd name="adj" fmla="val 5000"/>
            </a:avLst>
          </a:prstGeom>
          <a:solidFill>
            <a:srgbClr val="E7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051560" y="5550407"/>
            <a:ext cx="1008857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 i="0">
                <a:solidFill>
                  <a:srgbClr val="146A5C"/>
                </a:solidFill>
                <a:latin typeface="微软雅黑"/>
                <a:ea typeface="微软雅黑"/>
              </a:rPr>
              <a:t>关键差别：通用进销存停在「货进了、出了」；我们管到「哪道工序、谁做的、良品多少、进哪个仓、工资怎么算」。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77240" y="6400800"/>
            <a:ext cx="59436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0" i="0">
                <a:solidFill>
                  <a:srgbClr val="6B8093"/>
                </a:solidFill>
                <a:latin typeface="微软雅黑"/>
                <a:ea typeface="微软雅黑"/>
              </a:rPr>
              <a:t>算数-精密制造ERP   ·   上海思扬信息科技有限公司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881360" y="6400800"/>
            <a:ext cx="53035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800" b="1" i="0">
                <a:solidFill>
                  <a:srgbClr val="6B8093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77240" y="6345936"/>
            <a:ext cx="10637215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57200"/>
            <a:ext cx="106372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1" i="0">
                <a:solidFill>
                  <a:srgbClr val="D99B3C"/>
                </a:solidFill>
                <a:latin typeface="微软雅黑"/>
                <a:ea typeface="微软雅黑"/>
              </a:rPr>
              <a:t>PRODUCT 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13232"/>
            <a:ext cx="1063721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1" i="0">
                <a:solidFill>
                  <a:srgbClr val="0E1F2E"/>
                </a:solidFill>
                <a:latin typeface="微软雅黑"/>
                <a:ea typeface="微软雅黑"/>
              </a:rPr>
              <a:t>十二个业务域，一个数据底座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25295"/>
            <a:ext cx="106372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0" i="0">
                <a:solidFill>
                  <a:srgbClr val="6B8093"/>
                </a:solidFill>
                <a:latin typeface="微软雅黑"/>
                <a:ea typeface="微软雅黑"/>
              </a:rPr>
              <a:t>每个域都有独立页面与完整闭环；按行业包开启，不一次性铺满。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1536192"/>
            <a:ext cx="475488" cy="41148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77240" y="1773936"/>
            <a:ext cx="2563291" cy="1170432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773936"/>
            <a:ext cx="41148" cy="1170432"/>
          </a:xfrm>
          <a:prstGeom prst="rect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96695" y="1938528"/>
            <a:ext cx="21975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0E1F2E"/>
                </a:solidFill>
                <a:latin typeface="微软雅黑"/>
                <a:ea typeface="微软雅黑"/>
              </a:rPr>
              <a:t>主数据与档案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6695" y="2212848"/>
            <a:ext cx="2179243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800" b="0">
                <a:solidFill>
                  <a:srgbClr val="6B8093"/>
                </a:solidFill>
                <a:latin typeface="微软雅黑"/>
                <a:ea typeface="微软雅黑"/>
              </a:rPr>
              <a:t>一套主数据，销售采购仓库共用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6695" y="2615184"/>
            <a:ext cx="2197531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1" i="0">
                <a:solidFill>
                  <a:srgbClr val="D99B3C"/>
                </a:solidFill>
                <a:latin typeface="微软雅黑"/>
                <a:ea typeface="微软雅黑"/>
              </a:rPr>
              <a:t>7 项功能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68547" y="1773936"/>
            <a:ext cx="2563291" cy="1170432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468547" y="1773936"/>
            <a:ext cx="41148" cy="1170432"/>
          </a:xfrm>
          <a:prstGeom prst="rect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88003" y="1938528"/>
            <a:ext cx="21975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0E1F2E"/>
                </a:solidFill>
                <a:latin typeface="微软雅黑"/>
                <a:ea typeface="微软雅黑"/>
              </a:rPr>
              <a:t>客户与 CRM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88003" y="2212848"/>
            <a:ext cx="2179243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800" b="0">
                <a:solidFill>
                  <a:srgbClr val="6B8093"/>
                </a:solidFill>
                <a:latin typeface="微软雅黑"/>
                <a:ea typeface="微软雅黑"/>
              </a:rPr>
              <a:t>线索到回款，售前售后一条线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88003" y="2615184"/>
            <a:ext cx="2197531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1" i="0">
                <a:solidFill>
                  <a:srgbClr val="D99B3C"/>
                </a:solidFill>
                <a:latin typeface="微软雅黑"/>
                <a:ea typeface="微软雅黑"/>
              </a:rPr>
              <a:t>10 项功能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59855" y="1773936"/>
            <a:ext cx="2563291" cy="1170432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159855" y="1773936"/>
            <a:ext cx="41148" cy="1170432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79311" y="1938528"/>
            <a:ext cx="21975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0E1F2E"/>
                </a:solidFill>
                <a:latin typeface="微软雅黑"/>
                <a:ea typeface="微软雅黑"/>
              </a:rPr>
              <a:t>销售管理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79311" y="2212848"/>
            <a:ext cx="2179243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800" b="0">
                <a:solidFill>
                  <a:srgbClr val="6B8093"/>
                </a:solidFill>
                <a:latin typeface="微软雅黑"/>
                <a:ea typeface="微软雅黑"/>
              </a:rPr>
              <a:t>从报价到回款，订单驱动全厂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79311" y="2615184"/>
            <a:ext cx="2197531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1" i="0">
                <a:solidFill>
                  <a:srgbClr val="D99B3C"/>
                </a:solidFill>
                <a:latin typeface="微软雅黑"/>
                <a:ea typeface="微软雅黑"/>
              </a:rPr>
              <a:t>10 项功能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851163" y="1773936"/>
            <a:ext cx="2563291" cy="1170432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851163" y="1773936"/>
            <a:ext cx="41148" cy="1170432"/>
          </a:xfrm>
          <a:prstGeom prst="rect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070619" y="1938528"/>
            <a:ext cx="21975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0E1F2E"/>
                </a:solidFill>
                <a:latin typeface="微软雅黑"/>
                <a:ea typeface="微软雅黑"/>
              </a:rPr>
              <a:t>采购与供应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70619" y="2212848"/>
            <a:ext cx="2179243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800" b="0">
                <a:solidFill>
                  <a:srgbClr val="6B8093"/>
                </a:solidFill>
                <a:latin typeface="微软雅黑"/>
                <a:ea typeface="微软雅黑"/>
              </a:rPr>
              <a:t>询价不建料号，采购跟得住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70619" y="2615184"/>
            <a:ext cx="2197531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1" i="0">
                <a:solidFill>
                  <a:srgbClr val="D99B3C"/>
                </a:solidFill>
                <a:latin typeface="微软雅黑"/>
                <a:ea typeface="微软雅黑"/>
              </a:rPr>
              <a:t>7 项功能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77240" y="3072384"/>
            <a:ext cx="2563291" cy="1170432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77240" y="3072384"/>
            <a:ext cx="41148" cy="1170432"/>
          </a:xfrm>
          <a:prstGeom prst="rect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96695" y="3236976"/>
            <a:ext cx="21975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0E1F2E"/>
                </a:solidFill>
                <a:latin typeface="微软雅黑"/>
                <a:ea typeface="微软雅黑"/>
              </a:rPr>
              <a:t>仓储与库存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96695" y="3511296"/>
            <a:ext cx="2179243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800" b="0">
                <a:solidFill>
                  <a:srgbClr val="6B8093"/>
                </a:solidFill>
                <a:latin typeface="微软雅黑"/>
                <a:ea typeface="微软雅黑"/>
              </a:rPr>
              <a:t>五仓形态分得清，账实对得上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96695" y="3913631"/>
            <a:ext cx="2197531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1" i="0">
                <a:solidFill>
                  <a:srgbClr val="D99B3C"/>
                </a:solidFill>
                <a:latin typeface="微软雅黑"/>
                <a:ea typeface="微软雅黑"/>
              </a:rPr>
              <a:t>10 项功能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468547" y="3072384"/>
            <a:ext cx="2563291" cy="1170432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468547" y="3072384"/>
            <a:ext cx="41148" cy="1170432"/>
          </a:xfrm>
          <a:prstGeom prst="rect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688003" y="3236976"/>
            <a:ext cx="21975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0E1F2E"/>
                </a:solidFill>
                <a:latin typeface="微软雅黑"/>
                <a:ea typeface="微软雅黑"/>
              </a:rPr>
              <a:t>物流与运费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688003" y="3511296"/>
            <a:ext cx="2179243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800" b="0">
                <a:solidFill>
                  <a:srgbClr val="6B8093"/>
                </a:solidFill>
                <a:latin typeface="微软雅黑"/>
                <a:ea typeface="微软雅黑"/>
              </a:rPr>
              <a:t>发货自动叫车，运费进订单成本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88003" y="3913631"/>
            <a:ext cx="2197531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1" i="0">
                <a:solidFill>
                  <a:srgbClr val="D99B3C"/>
                </a:solidFill>
                <a:latin typeface="微软雅黑"/>
                <a:ea typeface="微软雅黑"/>
              </a:rPr>
              <a:t>7 项功能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159855" y="3072384"/>
            <a:ext cx="2563291" cy="1170432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159855" y="3072384"/>
            <a:ext cx="41148" cy="1170432"/>
          </a:xfrm>
          <a:prstGeom prst="rect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379311" y="3236976"/>
            <a:ext cx="21975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0E1F2E"/>
                </a:solidFill>
                <a:latin typeface="微软雅黑"/>
                <a:ea typeface="微软雅黑"/>
              </a:rPr>
              <a:t>工程与工艺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79311" y="3511296"/>
            <a:ext cx="2179243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800" b="0">
                <a:solidFill>
                  <a:srgbClr val="6B8093"/>
                </a:solidFill>
                <a:latin typeface="微软雅黑"/>
                <a:ea typeface="微软雅黑"/>
              </a:rPr>
              <a:t>BOM、工艺、图纸一处改，全厂同步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379311" y="3913631"/>
            <a:ext cx="2197531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1" i="0">
                <a:solidFill>
                  <a:srgbClr val="D99B3C"/>
                </a:solidFill>
                <a:latin typeface="微软雅黑"/>
                <a:ea typeface="微软雅黑"/>
              </a:rPr>
              <a:t>9 项功能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851163" y="3072384"/>
            <a:ext cx="2563291" cy="1170432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8851163" y="3072384"/>
            <a:ext cx="41148" cy="1170432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070619" y="3236976"/>
            <a:ext cx="21975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0E1F2E"/>
                </a:solidFill>
                <a:latin typeface="微软雅黑"/>
                <a:ea typeface="微软雅黑"/>
              </a:rPr>
              <a:t>生产与车间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070619" y="3511296"/>
            <a:ext cx="2179243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800" b="0">
                <a:solidFill>
                  <a:srgbClr val="6B8093"/>
                </a:solidFill>
                <a:latin typeface="微软雅黑"/>
                <a:ea typeface="微软雅黑"/>
              </a:rPr>
              <a:t>无领料报工，进度与工资同步出来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070619" y="3913631"/>
            <a:ext cx="2197531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1" i="0">
                <a:solidFill>
                  <a:srgbClr val="D99B3C"/>
                </a:solidFill>
                <a:latin typeface="微软雅黑"/>
                <a:ea typeface="微软雅黑"/>
              </a:rPr>
              <a:t>17 项功能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77240" y="4370831"/>
            <a:ext cx="2563291" cy="1170432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777240" y="4370831"/>
            <a:ext cx="41148" cy="1170432"/>
          </a:xfrm>
          <a:prstGeom prst="rect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996695" y="4535423"/>
            <a:ext cx="21975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0E1F2E"/>
                </a:solidFill>
                <a:latin typeface="微软雅黑"/>
                <a:ea typeface="微软雅黑"/>
              </a:rPr>
              <a:t>质量与追溯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96695" y="4809744"/>
            <a:ext cx="2179243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800" b="0">
                <a:solidFill>
                  <a:srgbClr val="6B8093"/>
                </a:solidFill>
                <a:latin typeface="微软雅黑"/>
                <a:ea typeface="微软雅黑"/>
              </a:rPr>
              <a:t>批次能反查，客诉能闭环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96695" y="5212079"/>
            <a:ext cx="2197531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1" i="0">
                <a:solidFill>
                  <a:srgbClr val="D99B3C"/>
                </a:solidFill>
                <a:latin typeface="微软雅黑"/>
                <a:ea typeface="微软雅黑"/>
              </a:rPr>
              <a:t>10 项功能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3468547" y="4370831"/>
            <a:ext cx="2563291" cy="1170432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3468547" y="4370831"/>
            <a:ext cx="41148" cy="1170432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3688003" y="4535423"/>
            <a:ext cx="21975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0E1F2E"/>
                </a:solidFill>
                <a:latin typeface="微软雅黑"/>
                <a:ea typeface="微软雅黑"/>
              </a:rPr>
              <a:t>财务与成本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688003" y="4809744"/>
            <a:ext cx="2179243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800" b="0">
                <a:solidFill>
                  <a:srgbClr val="6B8093"/>
                </a:solidFill>
                <a:latin typeface="微软雅黑"/>
                <a:ea typeface="微软雅黑"/>
              </a:rPr>
              <a:t>应收应付自动汇总，成本算得清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688003" y="5212079"/>
            <a:ext cx="2197531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1" i="0">
                <a:solidFill>
                  <a:srgbClr val="D99B3C"/>
                </a:solidFill>
                <a:latin typeface="微软雅黑"/>
                <a:ea typeface="微软雅黑"/>
              </a:rPr>
              <a:t>11 项功能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6159855" y="4370831"/>
            <a:ext cx="2563291" cy="1170432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6159855" y="4370831"/>
            <a:ext cx="41148" cy="1170432"/>
          </a:xfrm>
          <a:prstGeom prst="rect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79311" y="4535423"/>
            <a:ext cx="21975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0E1F2E"/>
                </a:solidFill>
                <a:latin typeface="微软雅黑"/>
                <a:ea typeface="微软雅黑"/>
              </a:rPr>
              <a:t>经营分析与大屏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379311" y="4809744"/>
            <a:ext cx="2179243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800" b="0">
                <a:solidFill>
                  <a:srgbClr val="6B8093"/>
                </a:solidFill>
                <a:latin typeface="微软雅黑"/>
                <a:ea typeface="微软雅黑"/>
              </a:rPr>
              <a:t>老板要的数，一屏就能下钻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379311" y="5212079"/>
            <a:ext cx="2197531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1" i="0">
                <a:solidFill>
                  <a:srgbClr val="D99B3C"/>
                </a:solidFill>
                <a:latin typeface="微软雅黑"/>
                <a:ea typeface="微软雅黑"/>
              </a:rPr>
              <a:t>6 项功能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8851163" y="4370831"/>
            <a:ext cx="2563291" cy="1170432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8851163" y="4370831"/>
            <a:ext cx="41148" cy="1170432"/>
          </a:xfrm>
          <a:prstGeom prst="rect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9070619" y="4535423"/>
            <a:ext cx="21975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0E1F2E"/>
                </a:solidFill>
                <a:latin typeface="微软雅黑"/>
                <a:ea typeface="微软雅黑"/>
              </a:rPr>
              <a:t>协同与系统管理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070619" y="4809744"/>
            <a:ext cx="2179243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800" b="0">
                <a:solidFill>
                  <a:srgbClr val="6B8093"/>
                </a:solidFill>
                <a:latin typeface="微软雅黑"/>
                <a:ea typeface="微软雅黑"/>
              </a:rPr>
              <a:t>审批、权限、打印，按角色开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9070619" y="5212079"/>
            <a:ext cx="2197531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1" i="0">
                <a:solidFill>
                  <a:srgbClr val="D99B3C"/>
                </a:solidFill>
                <a:latin typeface="微软雅黑"/>
                <a:ea typeface="微软雅黑"/>
              </a:rPr>
              <a:t>11 项功能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77240" y="6400800"/>
            <a:ext cx="59436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0" i="0">
                <a:solidFill>
                  <a:srgbClr val="6B8093"/>
                </a:solidFill>
                <a:latin typeface="微软雅黑"/>
                <a:ea typeface="微软雅黑"/>
              </a:rPr>
              <a:t>算数-精密制造ERP   ·   上海思扬信息科技有限公司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881360" y="6400800"/>
            <a:ext cx="53035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800" b="1" i="0">
                <a:solidFill>
                  <a:srgbClr val="6B8093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69" name="Rectangle 68"/>
          <p:cNvSpPr/>
          <p:nvPr/>
        </p:nvSpPr>
        <p:spPr>
          <a:xfrm>
            <a:off x="777240" y="6345936"/>
            <a:ext cx="10637215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54864" cy="6858000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34440" y="2148840"/>
            <a:ext cx="18288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6400" b="1" i="0">
                <a:solidFill>
                  <a:srgbClr val="223D52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63240" y="2331720"/>
            <a:ext cx="78638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关键场景，逐屏看</a:t>
            </a:r>
          </a:p>
        </p:txBody>
      </p:sp>
      <p:sp>
        <p:nvSpPr>
          <p:cNvPr id="6" name="Rectangle 5"/>
          <p:cNvSpPr/>
          <p:nvPr/>
        </p:nvSpPr>
        <p:spPr>
          <a:xfrm>
            <a:off x="3090672" y="3054096"/>
            <a:ext cx="566928" cy="45720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063240" y="3273552"/>
            <a:ext cx="7680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0" i="0">
                <a:solidFill>
                  <a:srgbClr val="8FA6B8"/>
                </a:solidFill>
                <a:latin typeface="微软雅黑"/>
                <a:ea typeface="微软雅黑"/>
              </a:rPr>
              <a:t>销售、采购、仓储、生产、质量、财务、物流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6400800"/>
            <a:ext cx="59436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0" i="0">
                <a:solidFill>
                  <a:srgbClr val="9AADBB"/>
                </a:solidFill>
                <a:latin typeface="微软雅黑"/>
                <a:ea typeface="微软雅黑"/>
              </a:rPr>
              <a:t>算数-精密制造ERP   ·   上海思扬信息科技有限公司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00800"/>
            <a:ext cx="53035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800" b="1" i="0">
                <a:solidFill>
                  <a:srgbClr val="9AADBB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57200"/>
            <a:ext cx="106372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1" i="0">
                <a:solidFill>
                  <a:srgbClr val="D99B3C"/>
                </a:solidFill>
                <a:latin typeface="微软雅黑"/>
                <a:ea typeface="微软雅黑"/>
              </a:rPr>
              <a:t>SCENE 01 · SALES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13232"/>
            <a:ext cx="1063721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1" i="0">
                <a:solidFill>
                  <a:srgbClr val="0E1F2E"/>
                </a:solidFill>
                <a:latin typeface="微软雅黑"/>
                <a:ea typeface="微软雅黑"/>
              </a:rPr>
              <a:t>销售：报价不卡料号，订单一单到底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25295"/>
            <a:ext cx="106372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0" i="0">
                <a:solidFill>
                  <a:srgbClr val="6B8093"/>
                </a:solidFill>
                <a:latin typeface="微软雅黑"/>
                <a:ea typeface="微软雅黑"/>
              </a:rPr>
              <a:t>客户给规格就能报，订单确认后自动拆工单、生成应收。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1536192"/>
            <a:ext cx="475488" cy="41148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836615" y="1792224"/>
            <a:ext cx="5577840" cy="219456"/>
          </a:xfrm>
          <a:prstGeom prst="roundRect">
            <a:avLst>
              <a:gd name="adj" fmla="val 40000"/>
            </a:avLst>
          </a:prstGeom>
          <a:solidFill>
            <a:srgbClr val="E9EF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946343" y="1869948"/>
            <a:ext cx="64008" cy="64008"/>
          </a:xfrm>
          <a:prstGeom prst="ellipse">
            <a:avLst/>
          </a:prstGeom>
          <a:solidFill>
            <a:srgbClr val="D98B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065215" y="1869948"/>
            <a:ext cx="64008" cy="64008"/>
          </a:xfrm>
          <a:prstGeom prst="ellipse">
            <a:avLst/>
          </a:prstGeom>
          <a:solidFill>
            <a:srgbClr val="D9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184087" y="1869948"/>
            <a:ext cx="64008" cy="64008"/>
          </a:xfrm>
          <a:prstGeom prst="ellipse">
            <a:avLst/>
          </a:prstGeom>
          <a:solidFill>
            <a:srgbClr val="8FC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8679" y="1833372"/>
            <a:ext cx="4937759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20" b="0" i="0">
                <a:solidFill>
                  <a:srgbClr val="6B8093"/>
                </a:solidFill>
                <a:latin typeface="微软雅黑"/>
                <a:ea typeface="微软雅黑"/>
              </a:rPr>
              <a:t>销售订单 · 毛利预警与批量确认</a:t>
            </a:r>
          </a:p>
        </p:txBody>
      </p:sp>
      <p:pic>
        <p:nvPicPr>
          <p:cNvPr id="12" name="Picture 11" descr="sale-ord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6615" y="2011680"/>
            <a:ext cx="5577840" cy="34861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836615" y="2011680"/>
            <a:ext cx="5577840" cy="3486150"/>
          </a:xfrm>
          <a:prstGeom prst="rect">
            <a:avLst/>
          </a:prstGeom>
          <a:noFill/>
          <a:ln w="9525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1792224"/>
            <a:ext cx="4675327" cy="37490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900"/>
              </a:spcAft>
            </a:pPr>
            <a:r>
              <a:rPr sz="1040" b="0">
                <a:solidFill>
                  <a:srgbClr val="1E2C38"/>
                </a:solidFill>
                <a:latin typeface="微软雅黑"/>
                <a:ea typeface="微软雅黑"/>
              </a:rPr>
              <a:t>· 规格询价与报价：只填规格型号即可报价，选中供方后一键转采购</a:t>
            </a:r>
          </a:p>
          <a:p>
            <a:pPr algn="l">
              <a:lnSpc>
                <a:spcPct val="145000"/>
              </a:lnSpc>
              <a:spcAft>
                <a:spcPts val="900"/>
              </a:spcAft>
            </a:pPr>
            <a:r>
              <a:rPr sz="1040" b="0">
                <a:solidFill>
                  <a:srgbClr val="1E2C38"/>
                </a:solidFill>
                <a:latin typeface="微软雅黑"/>
                <a:ea typeface="微软雅黑"/>
              </a:rPr>
              <a:t>· 订单变更留痕：改价、改量、改交期都有记录，低于底价触发审批</a:t>
            </a:r>
          </a:p>
          <a:p>
            <a:pPr algn="l">
              <a:lnSpc>
                <a:spcPct val="145000"/>
              </a:lnSpc>
              <a:spcAft>
                <a:spcPts val="900"/>
              </a:spcAft>
            </a:pPr>
            <a:r>
              <a:rPr sz="1040" b="0">
                <a:solidFill>
                  <a:srgbClr val="1E2C38"/>
                </a:solidFill>
                <a:latin typeface="微软雅黑"/>
                <a:ea typeface="微软雅黑"/>
              </a:rPr>
              <a:t>· 毛利预警：按实际成本重估订单毛利，亏损单在确认前就提示</a:t>
            </a:r>
          </a:p>
          <a:p>
            <a:pPr algn="l">
              <a:lnSpc>
                <a:spcPct val="145000"/>
              </a:lnSpc>
              <a:spcAft>
                <a:spcPts val="900"/>
              </a:spcAft>
            </a:pPr>
            <a:r>
              <a:rPr sz="1040" b="0">
                <a:solidFill>
                  <a:srgbClr val="1E2C38"/>
                </a:solidFill>
                <a:latin typeface="微软雅黑"/>
                <a:ea typeface="微软雅黑"/>
              </a:rPr>
              <a:t>· 发货即应收：发货单确认后自动生成应收，对账单可由系统汇总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5616702"/>
            <a:ext cx="10637215" cy="530352"/>
          </a:xfrm>
          <a:prstGeom prst="roundRect">
            <a:avLst>
              <a:gd name="adj" fmla="val 5000"/>
            </a:avLst>
          </a:prstGeom>
          <a:solidFill>
            <a:srgbClr val="FBF3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14983" y="5753862"/>
            <a:ext cx="1018001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40" b="0" i="0">
                <a:solidFill>
                  <a:srgbClr val="8A5E18"/>
                </a:solidFill>
                <a:latin typeface="微软雅黑"/>
                <a:ea typeface="微软雅黑"/>
              </a:rPr>
              <a:t>演示可见：订单列表顶部直接提示「按生产中实际成本重估，预计吞噬利润」，点开即看明细。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6400800"/>
            <a:ext cx="59436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0" i="0">
                <a:solidFill>
                  <a:srgbClr val="6B8093"/>
                </a:solidFill>
                <a:latin typeface="微软雅黑"/>
                <a:ea typeface="微软雅黑"/>
              </a:rPr>
              <a:t>算数-精密制造ERP   ·   上海思扬信息科技有限公司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81360" y="6400800"/>
            <a:ext cx="53035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800" b="1" i="0">
                <a:solidFill>
                  <a:srgbClr val="6B8093"/>
                </a:solidFill>
                <a:latin typeface="微软雅黑"/>
                <a:ea typeface="微软雅黑"/>
              </a:rPr>
              <a:t>08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7240" y="6345936"/>
            <a:ext cx="10637215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57200"/>
            <a:ext cx="106372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1" i="0">
                <a:solidFill>
                  <a:srgbClr val="D99B3C"/>
                </a:solidFill>
                <a:latin typeface="微软雅黑"/>
                <a:ea typeface="微软雅黑"/>
              </a:rPr>
              <a:t>SCENE 02 · PURCHASE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13232"/>
            <a:ext cx="1063721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1" i="0">
                <a:solidFill>
                  <a:srgbClr val="0E1F2E"/>
                </a:solidFill>
                <a:latin typeface="微软雅黑"/>
                <a:ea typeface="微软雅黑"/>
              </a:rPr>
              <a:t>采购：询价不建料号，到货跟得住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25295"/>
            <a:ext cx="106372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0" i="0">
                <a:solidFill>
                  <a:srgbClr val="6B8093"/>
                </a:solidFill>
                <a:latin typeface="微软雅黑"/>
                <a:ea typeface="微软雅黑"/>
              </a:rPr>
              <a:t>规格询价 → 比价选商 → 采购订单 → 收货入库 → 应付，一条线走完。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1536192"/>
            <a:ext cx="475488" cy="41148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77240" y="1792224"/>
            <a:ext cx="5577840" cy="219456"/>
          </a:xfrm>
          <a:prstGeom prst="roundRect">
            <a:avLst>
              <a:gd name="adj" fmla="val 40000"/>
            </a:avLst>
          </a:prstGeom>
          <a:solidFill>
            <a:srgbClr val="E9EF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86968" y="1869948"/>
            <a:ext cx="64008" cy="64008"/>
          </a:xfrm>
          <a:prstGeom prst="ellipse">
            <a:avLst/>
          </a:prstGeom>
          <a:solidFill>
            <a:srgbClr val="D98B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05840" y="1869948"/>
            <a:ext cx="64008" cy="64008"/>
          </a:xfrm>
          <a:prstGeom prst="ellipse">
            <a:avLst/>
          </a:prstGeom>
          <a:solidFill>
            <a:srgbClr val="D9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24712" y="1869948"/>
            <a:ext cx="64008" cy="64008"/>
          </a:xfrm>
          <a:prstGeom prst="ellipse">
            <a:avLst/>
          </a:prstGeom>
          <a:solidFill>
            <a:srgbClr val="8FC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289304" y="1833372"/>
            <a:ext cx="4937759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20" b="0" i="0">
                <a:solidFill>
                  <a:srgbClr val="6B8093"/>
                </a:solidFill>
                <a:latin typeface="微软雅黑"/>
                <a:ea typeface="微软雅黑"/>
              </a:rPr>
              <a:t>采购订单 · 到货与入库进度</a:t>
            </a:r>
          </a:p>
        </p:txBody>
      </p:sp>
      <p:pic>
        <p:nvPicPr>
          <p:cNvPr id="12" name="Picture 11" descr="purchase-ord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2011680"/>
            <a:ext cx="5577840" cy="34861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77240" y="2011680"/>
            <a:ext cx="5577840" cy="3486150"/>
          </a:xfrm>
          <a:prstGeom prst="rect">
            <a:avLst/>
          </a:prstGeom>
          <a:noFill/>
          <a:ln w="9525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739127" y="1792224"/>
            <a:ext cx="4675327" cy="37490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900"/>
              </a:spcAft>
            </a:pPr>
            <a:r>
              <a:rPr sz="1040" b="0">
                <a:solidFill>
                  <a:srgbClr val="1E2C38"/>
                </a:solidFill>
                <a:latin typeface="微软雅黑"/>
                <a:ea typeface="微软雅黑"/>
              </a:rPr>
              <a:t>· 规格询价：只填规格型号与数量即可向多家询价，不强制先建物料主数据</a:t>
            </a:r>
          </a:p>
          <a:p>
            <a:pPr algn="l">
              <a:lnSpc>
                <a:spcPct val="145000"/>
              </a:lnSpc>
              <a:spcAft>
                <a:spcPts val="900"/>
              </a:spcAft>
            </a:pPr>
            <a:r>
              <a:rPr sz="1040" b="0">
                <a:solidFill>
                  <a:srgbClr val="1E2C38"/>
                </a:solidFill>
                <a:latin typeface="微软雅黑"/>
                <a:ea typeface="微软雅黑"/>
              </a:rPr>
              <a:t>· 一键转采购：选中的报价直接生成采购订单，价格与交期带过去</a:t>
            </a:r>
          </a:p>
          <a:p>
            <a:pPr algn="l">
              <a:lnSpc>
                <a:spcPct val="145000"/>
              </a:lnSpc>
              <a:spcAft>
                <a:spcPts val="900"/>
              </a:spcAft>
            </a:pPr>
            <a:r>
              <a:rPr sz="1040" b="0">
                <a:solidFill>
                  <a:srgbClr val="1E2C38"/>
                </a:solidFill>
                <a:latin typeface="微软雅黑"/>
                <a:ea typeface="微软雅黑"/>
              </a:rPr>
              <a:t>· 收货入库联动：入库单过账后库存增加、应付同步生成，不用二次录入</a:t>
            </a:r>
          </a:p>
          <a:p>
            <a:pPr algn="l">
              <a:lnSpc>
                <a:spcPct val="145000"/>
              </a:lnSpc>
              <a:spcAft>
                <a:spcPts val="900"/>
              </a:spcAft>
            </a:pPr>
            <a:r>
              <a:rPr sz="1040" b="0">
                <a:solidFill>
                  <a:srgbClr val="1E2C38"/>
                </a:solidFill>
                <a:latin typeface="微软雅黑"/>
                <a:ea typeface="微软雅黑"/>
              </a:rPr>
              <a:t>· 供应商准交率：按实际到货日自动计算，采购谈判有依据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5616702"/>
            <a:ext cx="10637215" cy="530352"/>
          </a:xfrm>
          <a:prstGeom prst="roundRect">
            <a:avLst>
              <a:gd name="adj" fmla="val 5000"/>
            </a:avLst>
          </a:prstGeom>
          <a:solidFill>
            <a:srgbClr val="FBF3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14983" y="5753862"/>
            <a:ext cx="1018001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40" b="0" i="0">
                <a:solidFill>
                  <a:srgbClr val="8A5E18"/>
                </a:solidFill>
                <a:latin typeface="微软雅黑"/>
                <a:ea typeface="微软雅黑"/>
              </a:rPr>
              <a:t>五金客户的真实卡点不是「不会下单」，而是「客户只给规格、料号还没建」，询价必须能先跑。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6400800"/>
            <a:ext cx="59436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0" i="0">
                <a:solidFill>
                  <a:srgbClr val="6B8093"/>
                </a:solidFill>
                <a:latin typeface="微软雅黑"/>
                <a:ea typeface="微软雅黑"/>
              </a:rPr>
              <a:t>算数-精密制造ERP   ·   上海思扬信息科技有限公司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81360" y="6400800"/>
            <a:ext cx="53035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800" b="1" i="0">
                <a:solidFill>
                  <a:srgbClr val="6B8093"/>
                </a:solidFill>
                <a:latin typeface="微软雅黑"/>
                <a:ea typeface="微软雅黑"/>
              </a:rPr>
              <a:t>09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7240" y="6345936"/>
            <a:ext cx="10637215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57200"/>
            <a:ext cx="106372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1" i="0">
                <a:solidFill>
                  <a:srgbClr val="D99B3C"/>
                </a:solidFill>
                <a:latin typeface="微软雅黑"/>
                <a:ea typeface="微软雅黑"/>
              </a:rPr>
              <a:t>SCENE 03 · WAREHOUSE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13232"/>
            <a:ext cx="1063721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1" i="0">
                <a:solidFill>
                  <a:srgbClr val="0E1F2E"/>
                </a:solidFill>
                <a:latin typeface="微软雅黑"/>
                <a:ea typeface="微软雅黑"/>
              </a:rPr>
              <a:t>仓储：五类形态分得清，账实对得上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25295"/>
            <a:ext cx="106372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0" i="0">
                <a:solidFill>
                  <a:srgbClr val="6B8093"/>
                </a:solidFill>
                <a:latin typeface="微软雅黑"/>
                <a:ea typeface="微软雅黑"/>
              </a:rPr>
              <a:t>毛坯、粗加工、精加工、外协、辅料各自独立台账；采购默认进毛坯，外协发料只能选自外协库。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1536192"/>
            <a:ext cx="475488" cy="41148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77240" y="1792224"/>
            <a:ext cx="1828800" cy="676656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23544" y="1883664"/>
            <a:ext cx="1554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 i="0">
                <a:solidFill>
                  <a:srgbClr val="0E1F2E"/>
                </a:solidFill>
                <a:latin typeface="微软雅黑"/>
                <a:ea typeface="微软雅黑"/>
              </a:rPr>
              <a:t>毛坯库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544" y="2139696"/>
            <a:ext cx="15544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40" b="0" i="0">
                <a:solidFill>
                  <a:srgbClr val="6B8093"/>
                </a:solidFill>
                <a:latin typeface="微软雅黑"/>
                <a:ea typeface="微软雅黑"/>
              </a:rPr>
              <a:t>采购到货默认入此</a:t>
            </a:r>
          </a:p>
        </p:txBody>
      </p:sp>
      <p:sp>
        <p:nvSpPr>
          <p:cNvPr id="10" name="Rectangle 9"/>
          <p:cNvSpPr/>
          <p:nvPr/>
        </p:nvSpPr>
        <p:spPr>
          <a:xfrm>
            <a:off x="1673352" y="2468880"/>
            <a:ext cx="36576" cy="109728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77240" y="2578608"/>
            <a:ext cx="1828800" cy="676656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23544" y="2670048"/>
            <a:ext cx="1554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 i="0">
                <a:solidFill>
                  <a:srgbClr val="0E1F2E"/>
                </a:solidFill>
                <a:latin typeface="微软雅黑"/>
                <a:ea typeface="微软雅黑"/>
              </a:rPr>
              <a:t>粗加工库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3544" y="2926079"/>
            <a:ext cx="15544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40" b="0" i="0">
                <a:solidFill>
                  <a:srgbClr val="6B8093"/>
                </a:solidFill>
                <a:latin typeface="微软雅黑"/>
                <a:ea typeface="微软雅黑"/>
              </a:rPr>
              <a:t>半成品在制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673352" y="3255263"/>
            <a:ext cx="36576" cy="109728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777240" y="3364991"/>
            <a:ext cx="1828800" cy="676656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23544" y="3456432"/>
            <a:ext cx="1554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 i="0">
                <a:solidFill>
                  <a:srgbClr val="0E1F2E"/>
                </a:solidFill>
                <a:latin typeface="微软雅黑"/>
                <a:ea typeface="微软雅黑"/>
              </a:rPr>
              <a:t>精加工库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544" y="3712463"/>
            <a:ext cx="15544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40" b="0" i="0">
                <a:solidFill>
                  <a:srgbClr val="6B8093"/>
                </a:solidFill>
                <a:latin typeface="微软雅黑"/>
                <a:ea typeface="微软雅黑"/>
              </a:rPr>
              <a:t>待检/待入成品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673352" y="4041648"/>
            <a:ext cx="36576" cy="109728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777240" y="4151376"/>
            <a:ext cx="1828800" cy="676656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23544" y="4242816"/>
            <a:ext cx="1554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 i="0">
                <a:solidFill>
                  <a:srgbClr val="0E1F2E"/>
                </a:solidFill>
                <a:latin typeface="微软雅黑"/>
                <a:ea typeface="微软雅黑"/>
              </a:rPr>
              <a:t>外协加工库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3544" y="4498848"/>
            <a:ext cx="15544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40" b="0" i="0">
                <a:solidFill>
                  <a:srgbClr val="6B8093"/>
                </a:solidFill>
                <a:latin typeface="微软雅黑"/>
                <a:ea typeface="微软雅黑"/>
              </a:rPr>
              <a:t>发外与回料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673352" y="4828032"/>
            <a:ext cx="36576" cy="109728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777240" y="4937760"/>
            <a:ext cx="1828800" cy="676656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23544" y="5029200"/>
            <a:ext cx="1554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 i="0">
                <a:solidFill>
                  <a:srgbClr val="0E1F2E"/>
                </a:solidFill>
                <a:latin typeface="微软雅黑"/>
                <a:ea typeface="微软雅黑"/>
              </a:rPr>
              <a:t>辅料库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3544" y="5285232"/>
            <a:ext cx="15544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40" b="0" i="0">
                <a:solidFill>
                  <a:srgbClr val="6B8093"/>
                </a:solidFill>
                <a:latin typeface="微软雅黑"/>
                <a:ea typeface="微软雅黑"/>
              </a:rPr>
              <a:t>包材与低值易耗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880360" y="1792224"/>
            <a:ext cx="4160520" cy="219456"/>
          </a:xfrm>
          <a:prstGeom prst="roundRect">
            <a:avLst>
              <a:gd name="adj" fmla="val 40000"/>
            </a:avLst>
          </a:prstGeom>
          <a:solidFill>
            <a:srgbClr val="E9EF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2990088" y="1869948"/>
            <a:ext cx="64008" cy="64008"/>
          </a:xfrm>
          <a:prstGeom prst="ellipse">
            <a:avLst/>
          </a:prstGeom>
          <a:solidFill>
            <a:srgbClr val="D98B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3108960" y="1869948"/>
            <a:ext cx="64008" cy="64008"/>
          </a:xfrm>
          <a:prstGeom prst="ellipse">
            <a:avLst/>
          </a:prstGeom>
          <a:solidFill>
            <a:srgbClr val="D9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3227832" y="1869948"/>
            <a:ext cx="64008" cy="64008"/>
          </a:xfrm>
          <a:prstGeom prst="ellipse">
            <a:avLst/>
          </a:prstGeom>
          <a:solidFill>
            <a:srgbClr val="8FC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392424" y="1833372"/>
            <a:ext cx="3520439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20" b="0" i="0">
                <a:solidFill>
                  <a:srgbClr val="6B8093"/>
                </a:solidFill>
                <a:latin typeface="微软雅黑"/>
                <a:ea typeface="微软雅黑"/>
              </a:rPr>
              <a:t>库存台账 · 批次/锁定/可用/余料</a:t>
            </a:r>
          </a:p>
        </p:txBody>
      </p:sp>
      <p:pic>
        <p:nvPicPr>
          <p:cNvPr id="31" name="Picture 30" descr="wms-sto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360" y="2011680"/>
            <a:ext cx="4160520" cy="2600325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2880360" y="2011680"/>
            <a:ext cx="4160520" cy="2600325"/>
          </a:xfrm>
          <a:prstGeom prst="rect">
            <a:avLst/>
          </a:prstGeom>
          <a:noFill/>
          <a:ln w="9525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333488" y="1810512"/>
            <a:ext cx="4080967" cy="4023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980" b="0">
                <a:solidFill>
                  <a:srgbClr val="1E2C38"/>
                </a:solidFill>
                <a:latin typeface="微软雅黑"/>
                <a:ea typeface="微软雅黑"/>
              </a:rPr>
              <a:t>· 质检定仓：入库进哪个仓由质检员判定，生产端无权限改写</a:t>
            </a:r>
          </a:p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980" b="0">
                <a:solidFill>
                  <a:srgbClr val="1E2C38"/>
                </a:solidFill>
                <a:latin typeface="微软雅黑"/>
                <a:ea typeface="微软雅黑"/>
              </a:rPr>
              <a:t>· 扫码出入库：PDA 或手机扫码，单据与批次同时落账</a:t>
            </a:r>
          </a:p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980" b="0">
                <a:solidFill>
                  <a:srgbClr val="1E2C38"/>
                </a:solidFill>
                <a:latin typeface="微软雅黑"/>
                <a:ea typeface="微软雅黑"/>
              </a:rPr>
              <a:t>· 盘点与调拨：差异生成调整单，调拨两头都有流水</a:t>
            </a:r>
          </a:p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980" b="0">
                <a:solidFill>
                  <a:srgbClr val="1E2C38"/>
                </a:solidFill>
                <a:latin typeface="微软雅黑"/>
                <a:ea typeface="微软雅黑"/>
              </a:rPr>
              <a:t>· 库龄与呆滞：按批次算库龄，≥90 天自动进呆滞清单</a:t>
            </a:r>
          </a:p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980" b="0">
                <a:solidFill>
                  <a:srgbClr val="1E2C38"/>
                </a:solidFill>
                <a:latin typeface="微软雅黑"/>
                <a:ea typeface="微软雅黑"/>
              </a:rPr>
              <a:t>· 库存预占：订单确认即锁可用量，避免超卖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7240" y="6400800"/>
            <a:ext cx="59436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0" i="0">
                <a:solidFill>
                  <a:srgbClr val="6B8093"/>
                </a:solidFill>
                <a:latin typeface="微软雅黑"/>
                <a:ea typeface="微软雅黑"/>
              </a:rPr>
              <a:t>算数-精密制造ERP   ·   上海思扬信息科技有限公司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881360" y="6400800"/>
            <a:ext cx="53035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800" b="1" i="0">
                <a:solidFill>
                  <a:srgbClr val="6B8093"/>
                </a:solidFill>
                <a:latin typeface="微软雅黑"/>
                <a:ea typeface="微软雅黑"/>
              </a:rPr>
              <a:t>10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77240" y="6345936"/>
            <a:ext cx="10637215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57200"/>
            <a:ext cx="106372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1" i="0">
                <a:solidFill>
                  <a:srgbClr val="D99B3C"/>
                </a:solidFill>
                <a:latin typeface="微软雅黑"/>
                <a:ea typeface="微软雅黑"/>
              </a:rPr>
              <a:t>SCENE 04 · PRODUCTION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13232"/>
            <a:ext cx="1063721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1" i="0">
                <a:solidFill>
                  <a:srgbClr val="0E1F2E"/>
                </a:solidFill>
                <a:latin typeface="微软雅黑"/>
                <a:ea typeface="微软雅黑"/>
              </a:rPr>
              <a:t>生产：不领料也能报工，工资当天见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25295"/>
            <a:ext cx="106372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0" i="0">
                <a:solidFill>
                  <a:srgbClr val="6B8093"/>
                </a:solidFill>
                <a:latin typeface="微软雅黑"/>
                <a:ea typeface="微软雅黑"/>
              </a:rPr>
              <a:t>工单下达 → 派工 → 扫码报工 → 质检定仓；料废不扣薪、工废按规则扣。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1536192"/>
            <a:ext cx="475488" cy="41148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77240" y="1792224"/>
            <a:ext cx="5532120" cy="219456"/>
          </a:xfrm>
          <a:prstGeom prst="roundRect">
            <a:avLst>
              <a:gd name="adj" fmla="val 40000"/>
            </a:avLst>
          </a:prstGeom>
          <a:solidFill>
            <a:srgbClr val="E9EF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86968" y="1869948"/>
            <a:ext cx="64008" cy="64008"/>
          </a:xfrm>
          <a:prstGeom prst="ellipse">
            <a:avLst/>
          </a:prstGeom>
          <a:solidFill>
            <a:srgbClr val="D98B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05840" y="1869948"/>
            <a:ext cx="64008" cy="64008"/>
          </a:xfrm>
          <a:prstGeom prst="ellipse">
            <a:avLst/>
          </a:prstGeom>
          <a:solidFill>
            <a:srgbClr val="D9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24712" y="1869948"/>
            <a:ext cx="64008" cy="64008"/>
          </a:xfrm>
          <a:prstGeom prst="ellipse">
            <a:avLst/>
          </a:prstGeom>
          <a:solidFill>
            <a:srgbClr val="8FC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289304" y="1833372"/>
            <a:ext cx="48920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20" b="0" i="0">
                <a:solidFill>
                  <a:srgbClr val="6B8093"/>
                </a:solidFill>
                <a:latin typeface="微软雅黑"/>
                <a:ea typeface="微软雅黑"/>
              </a:rPr>
              <a:t>生产工单 · 进度与派工状态</a:t>
            </a:r>
          </a:p>
        </p:txBody>
      </p:sp>
      <p:pic>
        <p:nvPicPr>
          <p:cNvPr id="12" name="Picture 11" descr="mes-workord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2011680"/>
            <a:ext cx="5532120" cy="345757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77240" y="2011680"/>
            <a:ext cx="5532120" cy="3457575"/>
          </a:xfrm>
          <a:prstGeom prst="rect">
            <a:avLst/>
          </a:prstGeom>
          <a:noFill/>
          <a:ln w="9525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14" name="Picture 13" descr="mobile-repo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4807" y="1792224"/>
            <a:ext cx="1078992" cy="2258355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6464807" y="1792224"/>
            <a:ext cx="1078992" cy="2258355"/>
          </a:xfrm>
          <a:prstGeom prst="rect">
            <a:avLst/>
          </a:prstGeom>
          <a:noFill/>
          <a:ln w="9525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9944" y="4992624"/>
            <a:ext cx="11887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720" b="0" i="0">
                <a:solidFill>
                  <a:srgbClr val="6B8093"/>
                </a:solidFill>
                <a:latin typeface="微软雅黑"/>
                <a:ea typeface="微软雅黑"/>
              </a:rPr>
              <a:t>手机扫码</a:t>
            </a:r>
          </a:p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720" b="0" i="0">
                <a:solidFill>
                  <a:srgbClr val="6B8093"/>
                </a:solidFill>
                <a:latin typeface="微软雅黑"/>
                <a:ea typeface="微软雅黑"/>
              </a:rPr>
              <a:t>报工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44968" y="1792224"/>
            <a:ext cx="3669487" cy="3840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800"/>
              </a:spcAft>
            </a:pPr>
            <a:r>
              <a:rPr sz="919" b="0">
                <a:solidFill>
                  <a:srgbClr val="1E2C38"/>
                </a:solidFill>
                <a:latin typeface="微软雅黑"/>
                <a:ea typeface="微软雅黑"/>
              </a:rPr>
              <a:t>· 无领料生产：投料按「库房直耗 + BOM 回算」，不逐单开领料单</a:t>
            </a:r>
          </a:p>
          <a:p>
            <a:pPr algn="l">
              <a:lnSpc>
                <a:spcPct val="145000"/>
              </a:lnSpc>
              <a:spcAft>
                <a:spcPts val="800"/>
              </a:spcAft>
            </a:pPr>
            <a:r>
              <a:rPr sz="919" b="0">
                <a:solidFill>
                  <a:srgbClr val="1E2C38"/>
                </a:solidFill>
                <a:latin typeface="微软雅黑"/>
                <a:ea typeface="微软雅黑"/>
              </a:rPr>
              <a:t>· 扫码报工：工序码 + 工单号 + 工序，良品/料废/工废分别入账</a:t>
            </a:r>
          </a:p>
          <a:p>
            <a:pPr algn="l">
              <a:lnSpc>
                <a:spcPct val="145000"/>
              </a:lnSpc>
              <a:spcAft>
                <a:spcPts val="800"/>
              </a:spcAft>
            </a:pPr>
            <a:r>
              <a:rPr sz="919" b="0">
                <a:solidFill>
                  <a:srgbClr val="1E2C38"/>
                </a:solidFill>
                <a:latin typeface="微软雅黑"/>
                <a:ea typeface="微软雅黑"/>
              </a:rPr>
              <a:t>· 计件工资：单价挂工序，日报自动汇总，可追到每条报工</a:t>
            </a:r>
          </a:p>
          <a:p>
            <a:pPr algn="l">
              <a:lnSpc>
                <a:spcPct val="145000"/>
              </a:lnSpc>
              <a:spcAft>
                <a:spcPts val="800"/>
              </a:spcAft>
            </a:pPr>
            <a:r>
              <a:rPr sz="919" b="0">
                <a:solidFill>
                  <a:srgbClr val="1E2C38"/>
                </a:solidFill>
                <a:latin typeface="微软雅黑"/>
                <a:ea typeface="微软雅黑"/>
              </a:rPr>
              <a:t>· 委外管理：发料限外协库，回料与超耗单独核算</a:t>
            </a:r>
          </a:p>
          <a:p>
            <a:pPr algn="l">
              <a:lnSpc>
                <a:spcPct val="145000"/>
              </a:lnSpc>
              <a:spcAft>
                <a:spcPts val="800"/>
              </a:spcAft>
            </a:pPr>
            <a:r>
              <a:rPr sz="919" b="0">
                <a:solidFill>
                  <a:srgbClr val="1E2C38"/>
                </a:solidFill>
                <a:latin typeface="微软雅黑"/>
                <a:ea typeface="微软雅黑"/>
              </a:rPr>
              <a:t>· 车间看板：工单进度、异常、设备状态同屏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6400800"/>
            <a:ext cx="59436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0" i="0">
                <a:solidFill>
                  <a:srgbClr val="6B8093"/>
                </a:solidFill>
                <a:latin typeface="微软雅黑"/>
                <a:ea typeface="微软雅黑"/>
              </a:rPr>
              <a:t>算数-精密制造ERP   ·   上海思扬信息科技有限公司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81360" y="6400800"/>
            <a:ext cx="53035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800" b="1" i="0">
                <a:solidFill>
                  <a:srgbClr val="6B8093"/>
                </a:solidFill>
                <a:latin typeface="微软雅黑"/>
                <a:ea typeface="微软雅黑"/>
              </a:rPr>
              <a:t>11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77240" y="6345936"/>
            <a:ext cx="10637215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57200"/>
            <a:ext cx="106372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1" i="0">
                <a:solidFill>
                  <a:srgbClr val="D99B3C"/>
                </a:solidFill>
                <a:latin typeface="微软雅黑"/>
                <a:ea typeface="微软雅黑"/>
              </a:rPr>
              <a:t>SCENE 05 · QUALITY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13232"/>
            <a:ext cx="1063721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1" i="0">
                <a:solidFill>
                  <a:srgbClr val="0E1F2E"/>
                </a:solidFill>
                <a:latin typeface="微软雅黑"/>
                <a:ea typeface="微软雅黑"/>
              </a:rPr>
              <a:t>质量：批次能反查，客诉能闭环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25295"/>
            <a:ext cx="106372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0" i="0">
                <a:solidFill>
                  <a:srgbClr val="6B8093"/>
                </a:solidFill>
                <a:latin typeface="微软雅黑"/>
                <a:ea typeface="微软雅黑"/>
              </a:rPr>
              <a:t>从原料炉号到出货单，正向反向都能查；不合格走 MRB，不会「先入库再说」。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1536192"/>
            <a:ext cx="475488" cy="41148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77240" y="1792224"/>
            <a:ext cx="6217920" cy="219456"/>
          </a:xfrm>
          <a:prstGeom prst="roundRect">
            <a:avLst>
              <a:gd name="adj" fmla="val 40000"/>
            </a:avLst>
          </a:prstGeom>
          <a:solidFill>
            <a:srgbClr val="E9EF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86968" y="1869948"/>
            <a:ext cx="64008" cy="64008"/>
          </a:xfrm>
          <a:prstGeom prst="ellipse">
            <a:avLst/>
          </a:prstGeom>
          <a:solidFill>
            <a:srgbClr val="D98B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05840" y="1869948"/>
            <a:ext cx="64008" cy="64008"/>
          </a:xfrm>
          <a:prstGeom prst="ellipse">
            <a:avLst/>
          </a:prstGeom>
          <a:solidFill>
            <a:srgbClr val="D9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24712" y="1869948"/>
            <a:ext cx="64008" cy="64008"/>
          </a:xfrm>
          <a:prstGeom prst="ellipse">
            <a:avLst/>
          </a:prstGeom>
          <a:solidFill>
            <a:srgbClr val="8FC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289304" y="1833372"/>
            <a:ext cx="55778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20" b="0" i="0">
                <a:solidFill>
                  <a:srgbClr val="6B8093"/>
                </a:solidFill>
                <a:latin typeface="微软雅黑"/>
                <a:ea typeface="微软雅黑"/>
              </a:rPr>
              <a:t>批次追溯 · 物料链路 + 检验/测试</a:t>
            </a:r>
          </a:p>
        </p:txBody>
      </p:sp>
      <p:pic>
        <p:nvPicPr>
          <p:cNvPr id="12" name="Picture 11" descr="qms-tra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2011680"/>
            <a:ext cx="6217920" cy="38862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77240" y="2011680"/>
            <a:ext cx="6217920" cy="3886200"/>
          </a:xfrm>
          <a:prstGeom prst="rect">
            <a:avLst/>
          </a:prstGeom>
          <a:noFill/>
          <a:ln w="9525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7708392" y="1810512"/>
            <a:ext cx="2297759" cy="274320"/>
          </a:xfrm>
          <a:prstGeom prst="roundRect">
            <a:avLst>
              <a:gd name="adj" fmla="val 30000"/>
            </a:avLst>
          </a:prstGeom>
          <a:solidFill>
            <a:srgbClr val="0E1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08392" y="1856231"/>
            <a:ext cx="229775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760" b="1" i="0">
                <a:solidFill>
                  <a:srgbClr val="FFFFFF"/>
                </a:solidFill>
                <a:latin typeface="微软雅黑"/>
                <a:ea typeface="微软雅黑"/>
              </a:rPr>
              <a:t>IQC 来料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08392" y="2176272"/>
            <a:ext cx="2297759" cy="274320"/>
          </a:xfrm>
          <a:prstGeom prst="roundRect">
            <a:avLst>
              <a:gd name="adj" fmla="val 30000"/>
            </a:avLst>
          </a:prstGeom>
          <a:solidFill>
            <a:srgbClr val="1830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08392" y="2221991"/>
            <a:ext cx="229775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760" b="1" i="0">
                <a:solidFill>
                  <a:srgbClr val="FFFFFF"/>
                </a:solidFill>
                <a:latin typeface="微软雅黑"/>
                <a:ea typeface="微软雅黑"/>
              </a:rPr>
              <a:t>IPQC 过程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08392" y="2542032"/>
            <a:ext cx="2297759" cy="274320"/>
          </a:xfrm>
          <a:prstGeom prst="roundRect">
            <a:avLst>
              <a:gd name="adj" fmla="val 30000"/>
            </a:avLst>
          </a:prstGeom>
          <a:solidFill>
            <a:srgbClr val="0E1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08392" y="2587751"/>
            <a:ext cx="229775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760" b="1" i="0">
                <a:solidFill>
                  <a:srgbClr val="FFFFFF"/>
                </a:solidFill>
                <a:latin typeface="微软雅黑"/>
                <a:ea typeface="微软雅黑"/>
              </a:rPr>
              <a:t>FQC 完工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08392" y="2907791"/>
            <a:ext cx="2297759" cy="274320"/>
          </a:xfrm>
          <a:prstGeom prst="roundRect">
            <a:avLst>
              <a:gd name="adj" fmla="val 30000"/>
            </a:avLst>
          </a:prstGeom>
          <a:solidFill>
            <a:srgbClr val="1830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08392" y="2953511"/>
            <a:ext cx="229775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760" b="1" i="0">
                <a:solidFill>
                  <a:srgbClr val="FFFFFF"/>
                </a:solidFill>
                <a:latin typeface="微软雅黑"/>
                <a:ea typeface="微软雅黑"/>
              </a:rPr>
              <a:t>OQC 出货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708392" y="3273551"/>
            <a:ext cx="2297759" cy="274320"/>
          </a:xfrm>
          <a:prstGeom prst="roundRect">
            <a:avLst>
              <a:gd name="adj" fmla="val 30000"/>
            </a:avLst>
          </a:prstGeom>
          <a:solidFill>
            <a:srgbClr val="0E1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708392" y="3319271"/>
            <a:ext cx="229775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760" b="1" i="0">
                <a:solidFill>
                  <a:srgbClr val="FFFFFF"/>
                </a:solidFill>
                <a:latin typeface="微软雅黑"/>
                <a:ea typeface="微软雅黑"/>
              </a:rPr>
              <a:t>FAT 出厂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08392" y="3767327"/>
            <a:ext cx="3706063" cy="1920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860" b="0">
                <a:solidFill>
                  <a:srgbClr val="1E2C38"/>
                </a:solidFill>
                <a:latin typeface="微软雅黑"/>
                <a:ea typeface="微软雅黑"/>
              </a:rPr>
              <a:t>· 一批一码：成品批号可反查原料批次、工序、报工、检验与出货</a:t>
            </a:r>
          </a:p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860" b="0">
                <a:solidFill>
                  <a:srgbClr val="1E2C38"/>
                </a:solidFill>
                <a:latin typeface="微软雅黑"/>
                <a:ea typeface="微软雅黑"/>
              </a:rPr>
              <a:t>· 冻结批次：库存、发货、领用三处同时拦截</a:t>
            </a:r>
          </a:p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860" b="0">
                <a:solidFill>
                  <a:srgbClr val="1E2C38"/>
                </a:solidFill>
                <a:latin typeface="微软雅黑"/>
                <a:ea typeface="微软雅黑"/>
              </a:rPr>
              <a:t>· 客诉闭环：售后单挂批次，责任与处置可追溯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40" y="6400800"/>
            <a:ext cx="59436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0" i="0">
                <a:solidFill>
                  <a:srgbClr val="6B8093"/>
                </a:solidFill>
                <a:latin typeface="微软雅黑"/>
                <a:ea typeface="微软雅黑"/>
              </a:rPr>
              <a:t>算数-精密制造ERP   ·   上海思扬信息科技有限公司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881360" y="6400800"/>
            <a:ext cx="53035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800" b="1" i="0">
                <a:solidFill>
                  <a:srgbClr val="6B8093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77240" y="6345936"/>
            <a:ext cx="10637215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57200"/>
            <a:ext cx="106372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1" i="0">
                <a:solidFill>
                  <a:srgbClr val="D99B3C"/>
                </a:solidFill>
                <a:latin typeface="微软雅黑"/>
                <a:ea typeface="微软雅黑"/>
              </a:rPr>
              <a:t>SCENE 06 · FINANCE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13232"/>
            <a:ext cx="1063721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1" i="0">
                <a:solidFill>
                  <a:srgbClr val="0E1F2E"/>
                </a:solidFill>
                <a:latin typeface="微软雅黑"/>
                <a:ea typeface="微软雅黑"/>
              </a:rPr>
              <a:t>财务：应收应付自动汇总，成本算得清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25295"/>
            <a:ext cx="106372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0" i="0">
                <a:solidFill>
                  <a:srgbClr val="6B8093"/>
                </a:solidFill>
                <a:latin typeface="微软雅黑"/>
                <a:ea typeface="微软雅黑"/>
              </a:rPr>
              <a:t>业务单据直接生成应收应付；制造与批次成本可算到单件。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1536192"/>
            <a:ext cx="475488" cy="41148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77240" y="1792224"/>
            <a:ext cx="5577840" cy="219456"/>
          </a:xfrm>
          <a:prstGeom prst="roundRect">
            <a:avLst>
              <a:gd name="adj" fmla="val 40000"/>
            </a:avLst>
          </a:prstGeom>
          <a:solidFill>
            <a:srgbClr val="E9EF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86968" y="1869948"/>
            <a:ext cx="64008" cy="64008"/>
          </a:xfrm>
          <a:prstGeom prst="ellipse">
            <a:avLst/>
          </a:prstGeom>
          <a:solidFill>
            <a:srgbClr val="D98B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05840" y="1869948"/>
            <a:ext cx="64008" cy="64008"/>
          </a:xfrm>
          <a:prstGeom prst="ellipse">
            <a:avLst/>
          </a:prstGeom>
          <a:solidFill>
            <a:srgbClr val="D9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24712" y="1869948"/>
            <a:ext cx="64008" cy="64008"/>
          </a:xfrm>
          <a:prstGeom prst="ellipse">
            <a:avLst/>
          </a:prstGeom>
          <a:solidFill>
            <a:srgbClr val="8FC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289304" y="1833372"/>
            <a:ext cx="4937759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20" b="0" i="0">
                <a:solidFill>
                  <a:srgbClr val="6B8093"/>
                </a:solidFill>
                <a:latin typeface="微软雅黑"/>
                <a:ea typeface="微软雅黑"/>
              </a:rPr>
              <a:t>应收汇总 · 按发货单含税汇总</a:t>
            </a:r>
          </a:p>
        </p:txBody>
      </p:sp>
      <p:pic>
        <p:nvPicPr>
          <p:cNvPr id="12" name="Picture 11" descr="finance-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2011680"/>
            <a:ext cx="5577840" cy="34861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77240" y="2011680"/>
            <a:ext cx="5577840" cy="3486150"/>
          </a:xfrm>
          <a:prstGeom prst="rect">
            <a:avLst/>
          </a:prstGeom>
          <a:noFill/>
          <a:ln w="9525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739127" y="1792224"/>
            <a:ext cx="4675327" cy="37490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900"/>
              </a:spcAft>
            </a:pPr>
            <a:r>
              <a:rPr sz="1040" b="0">
                <a:solidFill>
                  <a:srgbClr val="1E2C38"/>
                </a:solidFill>
                <a:latin typeface="微软雅黑"/>
                <a:ea typeface="微软雅黑"/>
              </a:rPr>
              <a:t>· 应收应付：发货、入库自动汇总，账龄与逾期直观</a:t>
            </a:r>
          </a:p>
          <a:p>
            <a:pPr algn="l">
              <a:lnSpc>
                <a:spcPct val="145000"/>
              </a:lnSpc>
              <a:spcAft>
                <a:spcPts val="900"/>
              </a:spcAft>
            </a:pPr>
            <a:r>
              <a:rPr sz="1040" b="0">
                <a:solidFill>
                  <a:srgbClr val="1E2C38"/>
                </a:solidFill>
                <a:latin typeface="微软雅黑"/>
                <a:ea typeface="微软雅黑"/>
              </a:rPr>
              <a:t>· 三单匹配：订单、入库、发票三方比对，差异单列</a:t>
            </a:r>
          </a:p>
          <a:p>
            <a:pPr algn="l">
              <a:lnSpc>
                <a:spcPct val="145000"/>
              </a:lnSpc>
              <a:spcAft>
                <a:spcPts val="900"/>
              </a:spcAft>
            </a:pPr>
            <a:r>
              <a:rPr sz="1040" b="0">
                <a:solidFill>
                  <a:srgbClr val="1E2C38"/>
                </a:solidFill>
                <a:latin typeface="微软雅黑"/>
                <a:ea typeface="微软雅黑"/>
              </a:rPr>
              <a:t>· 制造与批次成本：材料 + 人工 + 制造费用，算出单件成本与差异</a:t>
            </a:r>
          </a:p>
          <a:p>
            <a:pPr algn="l">
              <a:lnSpc>
                <a:spcPct val="145000"/>
              </a:lnSpc>
              <a:spcAft>
                <a:spcPts val="900"/>
              </a:spcAft>
            </a:pPr>
            <a:r>
              <a:rPr sz="1040" b="0">
                <a:solidFill>
                  <a:srgbClr val="1E2C38"/>
                </a:solidFill>
                <a:latin typeface="微软雅黑"/>
                <a:ea typeface="微软雅黑"/>
              </a:rPr>
              <a:t>· 期间关账：关账后本期单据锁定，报表口径不再变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5616702"/>
            <a:ext cx="10637215" cy="530352"/>
          </a:xfrm>
          <a:prstGeom prst="roundRect">
            <a:avLst>
              <a:gd name="adj" fmla="val 5000"/>
            </a:avLst>
          </a:prstGeom>
          <a:solidFill>
            <a:srgbClr val="FBF3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14983" y="5753862"/>
            <a:ext cx="1018001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40" b="0" i="0">
                <a:solidFill>
                  <a:srgbClr val="8A5E18"/>
                </a:solidFill>
                <a:latin typeface="微软雅黑"/>
                <a:ea typeface="微软雅黑"/>
              </a:rPr>
              <a:t>财务不必等业务补表：应收来自发货单，应付来自入库单，对账差异能追到具体单据。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6400800"/>
            <a:ext cx="59436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0" i="0">
                <a:solidFill>
                  <a:srgbClr val="6B8093"/>
                </a:solidFill>
                <a:latin typeface="微软雅黑"/>
                <a:ea typeface="微软雅黑"/>
              </a:rPr>
              <a:t>算数-精密制造ERP   ·   上海思扬信息科技有限公司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81360" y="6400800"/>
            <a:ext cx="53035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800" b="1" i="0">
                <a:solidFill>
                  <a:srgbClr val="6B8093"/>
                </a:solidFill>
                <a:latin typeface="微软雅黑"/>
                <a:ea typeface="微软雅黑"/>
              </a:rPr>
              <a:t>13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7240" y="6345936"/>
            <a:ext cx="10637215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384048"/>
            <a:ext cx="5486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1" i="0">
                <a:solidFill>
                  <a:srgbClr val="E8B460"/>
                </a:solidFill>
                <a:latin typeface="微软雅黑"/>
                <a:ea typeface="微软雅黑"/>
              </a:rPr>
              <a:t>SCENE 07 · INSIGHT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1792"/>
            <a:ext cx="73152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微软雅黑"/>
                <a:ea typeface="微软雅黑"/>
              </a:rPr>
              <a:t>经营分析：指标可下钻到单据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5360" y="676656"/>
            <a:ext cx="2834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850" b="0" i="0">
                <a:solidFill>
                  <a:srgbClr val="8FA6B8"/>
                </a:solidFill>
                <a:latin typeface="微软雅黑"/>
                <a:ea typeface="微软雅黑"/>
              </a:rPr>
              <a:t>三块大屏 · 同一数据源</a:t>
            </a:r>
          </a:p>
        </p:txBody>
      </p:sp>
      <p:pic>
        <p:nvPicPr>
          <p:cNvPr id="6" name="Picture 5" descr="screen-op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768" y="1170432"/>
            <a:ext cx="8119872" cy="507492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572768" y="1170432"/>
            <a:ext cx="8119872" cy="5074920"/>
          </a:xfrm>
          <a:prstGeom prst="rect">
            <a:avLst/>
          </a:prstGeom>
          <a:noFill/>
          <a:ln w="9525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6382512"/>
            <a:ext cx="106372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00" b="0" i="0">
                <a:solidFill>
                  <a:srgbClr val="7E97AB"/>
                </a:solidFill>
                <a:latin typeface="微软雅黑"/>
                <a:ea typeface="微软雅黑"/>
              </a:rPr>
              <a:t>经营决策 · MES 现场 · 供应链资金：口径在页面可查，点柱体即可穿透到发货单。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57200"/>
            <a:ext cx="106372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1" i="0">
                <a:solidFill>
                  <a:srgbClr val="D99B3C"/>
                </a:solidFill>
                <a:latin typeface="微软雅黑"/>
                <a:ea typeface="微软雅黑"/>
              </a:rPr>
              <a:t>SCENE 08 · LOGISTICS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13232"/>
            <a:ext cx="1063721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1" i="0">
                <a:solidFill>
                  <a:srgbClr val="0E1F2E"/>
                </a:solidFill>
                <a:latin typeface="微软雅黑"/>
                <a:ea typeface="微软雅黑"/>
              </a:rPr>
              <a:t>物流：同轮比价，按规则决定谁下单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25295"/>
            <a:ext cx="106372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0" i="0">
                <a:solidFill>
                  <a:srgbClr val="6B8093"/>
                </a:solidFill>
                <a:latin typeface="微软雅黑"/>
                <a:ea typeface="微软雅黑"/>
              </a:rPr>
              <a:t>发货确认即生成运输需求；货拉拉、运满满、德邦、合同承运商同时询价。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1536192"/>
            <a:ext cx="475488" cy="41148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77240" y="1773936"/>
            <a:ext cx="2054291" cy="1335024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1920240"/>
            <a:ext cx="548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1" i="0">
                <a:solidFill>
                  <a:srgbClr val="D99B3C"/>
                </a:solidFill>
                <a:latin typeface="微软雅黑"/>
                <a:ea typeface="微软雅黑"/>
              </a:rPr>
              <a:t>G0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176272"/>
            <a:ext cx="17251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60" b="1" i="0">
                <a:solidFill>
                  <a:srgbClr val="0E1F2E"/>
                </a:solidFill>
                <a:latin typeface="微软雅黑"/>
                <a:ea typeface="微软雅黑"/>
              </a:rPr>
              <a:t>白名单直派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450591"/>
            <a:ext cx="1725107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740" b="0">
                <a:solidFill>
                  <a:srgbClr val="6B8093"/>
                </a:solidFill>
                <a:latin typeface="微软雅黑"/>
                <a:ea typeface="微软雅黑"/>
              </a:rPr>
              <a:t>固定线路 + 协议承运商，跳过询价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922971" y="1773936"/>
            <a:ext cx="2054291" cy="1335024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105851" y="1920240"/>
            <a:ext cx="548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1" i="0">
                <a:solidFill>
                  <a:srgbClr val="D99B3C"/>
                </a:solidFill>
                <a:latin typeface="微软雅黑"/>
                <a:ea typeface="微软雅黑"/>
              </a:rPr>
              <a:t>G1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05851" y="2176272"/>
            <a:ext cx="17251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60" b="1" i="0">
                <a:solidFill>
                  <a:srgbClr val="0E1F2E"/>
                </a:solidFill>
                <a:latin typeface="微软雅黑"/>
                <a:ea typeface="微软雅黑"/>
              </a:rPr>
              <a:t>可用性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05851" y="2450591"/>
            <a:ext cx="1725107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740" b="0">
                <a:solidFill>
                  <a:srgbClr val="6B8093"/>
                </a:solidFill>
                <a:latin typeface="微软雅黑"/>
                <a:ea typeface="微软雅黑"/>
              </a:rPr>
              <a:t>停用、限重、限方、服务范围先过滤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68702" y="1773936"/>
            <a:ext cx="2054291" cy="1335024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51582" y="1920240"/>
            <a:ext cx="548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1" i="0">
                <a:solidFill>
                  <a:srgbClr val="D99B3C"/>
                </a:solidFill>
                <a:latin typeface="微软雅黑"/>
                <a:ea typeface="微软雅黑"/>
              </a:rPr>
              <a:t>G2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51582" y="2176272"/>
            <a:ext cx="17251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60" b="1" i="0">
                <a:solidFill>
                  <a:srgbClr val="0E1F2E"/>
                </a:solidFill>
                <a:latin typeface="微软雅黑"/>
                <a:ea typeface="微软雅黑"/>
              </a:rPr>
              <a:t>价格可信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51582" y="2450591"/>
            <a:ext cx="1725107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740" b="0">
                <a:solidFill>
                  <a:srgbClr val="6B8093"/>
                </a:solidFill>
                <a:latin typeface="微软雅黑"/>
                <a:ea typeface="微软雅黑"/>
              </a:rPr>
              <a:t>高于基线价 15% 或近 30 天 P80 → 转人工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214433" y="1773936"/>
            <a:ext cx="2054291" cy="1335024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97313" y="1920240"/>
            <a:ext cx="548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1" i="0">
                <a:solidFill>
                  <a:srgbClr val="D99B3C"/>
                </a:solidFill>
                <a:latin typeface="微软雅黑"/>
                <a:ea typeface="微软雅黑"/>
              </a:rPr>
              <a:t>G3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97313" y="2176272"/>
            <a:ext cx="17251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60" b="1" i="0">
                <a:solidFill>
                  <a:srgbClr val="0E1F2E"/>
                </a:solidFill>
                <a:latin typeface="微软雅黑"/>
                <a:ea typeface="微软雅黑"/>
              </a:rPr>
              <a:t>金额与差价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97313" y="2450591"/>
            <a:ext cx="1725107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740" b="0">
                <a:solidFill>
                  <a:srgbClr val="6B8093"/>
                </a:solidFill>
                <a:latin typeface="微软雅黑"/>
                <a:ea typeface="微软雅黑"/>
              </a:rPr>
              <a:t>≤2000 元且分差 ≥8 分才自动下单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360164" y="1773936"/>
            <a:ext cx="2054291" cy="1335024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543044" y="1920240"/>
            <a:ext cx="548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1" i="0">
                <a:solidFill>
                  <a:srgbClr val="D99B3C"/>
                </a:solidFill>
                <a:latin typeface="微软雅黑"/>
                <a:ea typeface="微软雅黑"/>
              </a:rPr>
              <a:t>G4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43044" y="2176272"/>
            <a:ext cx="17251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60" b="1" i="0">
                <a:solidFill>
                  <a:srgbClr val="0E1F2E"/>
                </a:solidFill>
                <a:latin typeface="微软雅黑"/>
                <a:ea typeface="微软雅黑"/>
              </a:rPr>
              <a:t>时效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543044" y="2450591"/>
            <a:ext cx="1725107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740" b="0">
                <a:solidFill>
                  <a:srgbClr val="6B8093"/>
                </a:solidFill>
                <a:latin typeface="微软雅黑"/>
                <a:ea typeface="微软雅黑"/>
              </a:rPr>
              <a:t>要求当日达则 ETA ≤ 4 小时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77240" y="3291839"/>
            <a:ext cx="3240938" cy="713232"/>
          </a:xfrm>
          <a:prstGeom prst="roundRect">
            <a:avLst>
              <a:gd name="adj" fmla="val 5000"/>
            </a:avLst>
          </a:prstGeom>
          <a:solidFill>
            <a:srgbClr val="E7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78408" y="3383279"/>
            <a:ext cx="287517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 i="0">
                <a:solidFill>
                  <a:srgbClr val="1F8F7D"/>
                </a:solidFill>
                <a:latin typeface="微软雅黑"/>
                <a:ea typeface="微软雅黑"/>
              </a:rPr>
              <a:t>AUTO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8408" y="3639311"/>
            <a:ext cx="287517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19" b="0" i="0">
                <a:solidFill>
                  <a:srgbClr val="1E2C38"/>
                </a:solidFill>
                <a:latin typeface="微软雅黑"/>
                <a:ea typeface="微软雅黑"/>
              </a:rPr>
              <a:t>直接下单　·　条件全满足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475378" y="3291839"/>
            <a:ext cx="3240938" cy="713232"/>
          </a:xfrm>
          <a:prstGeom prst="roundRect">
            <a:avLst>
              <a:gd name="adj" fmla="val 5000"/>
            </a:avLst>
          </a:prstGeom>
          <a:solidFill>
            <a:srgbClr val="FBF3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676546" y="3383279"/>
            <a:ext cx="287517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 i="0">
                <a:solidFill>
                  <a:srgbClr val="D99B3C"/>
                </a:solidFill>
                <a:latin typeface="微软雅黑"/>
                <a:ea typeface="微软雅黑"/>
              </a:rPr>
              <a:t>CONFIRM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76546" y="3639311"/>
            <a:ext cx="287517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19" b="0" i="0">
                <a:solidFill>
                  <a:srgbClr val="1E2C38"/>
                </a:solidFill>
                <a:latin typeface="微软雅黑"/>
                <a:ea typeface="微软雅黑"/>
              </a:rPr>
              <a:t>转人工确认　·　价格/时效存疑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173516" y="3291839"/>
            <a:ext cx="3240938" cy="713232"/>
          </a:xfrm>
          <a:prstGeom prst="roundRect">
            <a:avLst>
              <a:gd name="adj" fmla="val 5000"/>
            </a:avLst>
          </a:prstGeom>
          <a:solidFill>
            <a:srgbClr val="E9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374684" y="3383279"/>
            <a:ext cx="287517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 i="0">
                <a:solidFill>
                  <a:srgbClr val="2E6F9E"/>
                </a:solidFill>
                <a:latin typeface="微软雅黑"/>
                <a:ea typeface="微软雅黑"/>
              </a:rPr>
              <a:t>APPROVE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74684" y="3639311"/>
            <a:ext cx="287517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19" b="0" i="0">
                <a:solidFill>
                  <a:srgbClr val="1E2C38"/>
                </a:solidFill>
                <a:latin typeface="微软雅黑"/>
                <a:ea typeface="微软雅黑"/>
              </a:rPr>
              <a:t>走审批后下单　·　金额超阈值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77240" y="4114800"/>
            <a:ext cx="6309360" cy="292608"/>
          </a:xfrm>
          <a:prstGeom prst="rect">
            <a:avLst/>
          </a:prstGeom>
          <a:solidFill>
            <a:srgbClr val="0E1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86968" y="4178808"/>
            <a:ext cx="127101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40" b="1" i="0">
                <a:solidFill>
                  <a:srgbClr val="FFFFFF"/>
                </a:solidFill>
                <a:latin typeface="微软雅黑"/>
                <a:ea typeface="微软雅黑"/>
              </a:rPr>
              <a:t>渠道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304288" y="4178808"/>
            <a:ext cx="722375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40" b="1" i="0">
                <a:solidFill>
                  <a:srgbClr val="FFFFFF"/>
                </a:solidFill>
                <a:latin typeface="微软雅黑"/>
                <a:ea typeface="微软雅黑"/>
              </a:rPr>
              <a:t>报价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172968" y="4178808"/>
            <a:ext cx="81381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40" b="1" i="0">
                <a:solidFill>
                  <a:srgbClr val="FFFFFF"/>
                </a:solidFill>
                <a:latin typeface="微软雅黑"/>
                <a:ea typeface="微软雅黑"/>
              </a:rPr>
              <a:t>时效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133087" y="4178808"/>
            <a:ext cx="76809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40" b="1" i="0">
                <a:solidFill>
                  <a:srgbClr val="FFFFFF"/>
                </a:solidFill>
                <a:latin typeface="微软雅黑"/>
                <a:ea typeface="微软雅黑"/>
              </a:rPr>
              <a:t>综合分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47488" y="4178808"/>
            <a:ext cx="159105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40" b="1" i="0">
                <a:solidFill>
                  <a:srgbClr val="FFFFFF"/>
                </a:solidFill>
                <a:latin typeface="微软雅黑"/>
                <a:ea typeface="微软雅黑"/>
              </a:rPr>
              <a:t>判定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86968" y="4480560"/>
            <a:ext cx="127101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40" b="0" i="0">
                <a:solidFill>
                  <a:srgbClr val="1E2C38"/>
                </a:solidFill>
                <a:latin typeface="微软雅黑"/>
                <a:ea typeface="微软雅黑"/>
              </a:rPr>
              <a:t>货拉拉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304288" y="4480560"/>
            <a:ext cx="722375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40" b="0" i="0">
                <a:solidFill>
                  <a:srgbClr val="1E2C38"/>
                </a:solidFill>
                <a:latin typeface="微软雅黑"/>
                <a:ea typeface="微软雅黑"/>
              </a:rPr>
              <a:t>¥1,860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172968" y="4480560"/>
            <a:ext cx="81381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40" b="0" i="0">
                <a:solidFill>
                  <a:srgbClr val="1E2C38"/>
                </a:solidFill>
                <a:latin typeface="微软雅黑"/>
                <a:ea typeface="微软雅黑"/>
              </a:rPr>
              <a:t>当日达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133087" y="4480560"/>
            <a:ext cx="76809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40" b="0" i="0">
                <a:solidFill>
                  <a:srgbClr val="1E2C38"/>
                </a:solidFill>
                <a:latin typeface="微软雅黑"/>
                <a:ea typeface="微软雅黑"/>
              </a:rPr>
              <a:t>78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47488" y="4480560"/>
            <a:ext cx="159105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40" b="1" i="0">
                <a:solidFill>
                  <a:srgbClr val="1F8F7D"/>
                </a:solidFill>
                <a:latin typeface="微软雅黑"/>
                <a:ea typeface="微软雅黑"/>
              </a:rPr>
              <a:t>AUTO 自动下单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77240" y="4718304"/>
            <a:ext cx="6309360" cy="5486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777240" y="4718304"/>
            <a:ext cx="6309360" cy="310896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886968" y="4791456"/>
            <a:ext cx="127101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40" b="0" i="0">
                <a:solidFill>
                  <a:srgbClr val="1E2C38"/>
                </a:solidFill>
                <a:latin typeface="微软雅黑"/>
                <a:ea typeface="微软雅黑"/>
              </a:rPr>
              <a:t>运满满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304288" y="4791456"/>
            <a:ext cx="722375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40" b="0" i="0">
                <a:solidFill>
                  <a:srgbClr val="1E2C38"/>
                </a:solidFill>
                <a:latin typeface="微软雅黑"/>
                <a:ea typeface="微软雅黑"/>
              </a:rPr>
              <a:t>¥1,940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172968" y="4791456"/>
            <a:ext cx="81381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40" b="0" i="0">
                <a:solidFill>
                  <a:srgbClr val="1E2C38"/>
                </a:solidFill>
                <a:latin typeface="微软雅黑"/>
                <a:ea typeface="微软雅黑"/>
              </a:rPr>
              <a:t>次晨达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133087" y="4791456"/>
            <a:ext cx="76809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40" b="0" i="0">
                <a:solidFill>
                  <a:srgbClr val="1E2C38"/>
                </a:solidFill>
                <a:latin typeface="微软雅黑"/>
                <a:ea typeface="微软雅黑"/>
              </a:rPr>
              <a:t>71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047488" y="4791456"/>
            <a:ext cx="159105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40" b="1" i="0">
                <a:solidFill>
                  <a:srgbClr val="D99B3C"/>
                </a:solidFill>
                <a:latin typeface="微软雅黑"/>
                <a:ea typeface="微软雅黑"/>
              </a:rPr>
              <a:t>分差不足 → 人工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77240" y="5029200"/>
            <a:ext cx="6309360" cy="5486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886968" y="5102352"/>
            <a:ext cx="127101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40" b="0" i="0">
                <a:solidFill>
                  <a:srgbClr val="1E2C38"/>
                </a:solidFill>
                <a:latin typeface="微软雅黑"/>
                <a:ea typeface="微软雅黑"/>
              </a:rPr>
              <a:t>德邦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304288" y="5102352"/>
            <a:ext cx="722375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40" b="0" i="0">
                <a:solidFill>
                  <a:srgbClr val="1E2C38"/>
                </a:solidFill>
                <a:latin typeface="微软雅黑"/>
                <a:ea typeface="微软雅黑"/>
              </a:rPr>
              <a:t>¥2,260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172968" y="5102352"/>
            <a:ext cx="81381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40" b="0" i="0">
                <a:solidFill>
                  <a:srgbClr val="1E2C38"/>
                </a:solidFill>
                <a:latin typeface="微软雅黑"/>
                <a:ea typeface="微软雅黑"/>
              </a:rPr>
              <a:t>2 天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133087" y="5102352"/>
            <a:ext cx="76809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40" b="0" i="0">
                <a:solidFill>
                  <a:srgbClr val="1E2C38"/>
                </a:solidFill>
                <a:latin typeface="微软雅黑"/>
                <a:ea typeface="微软雅黑"/>
              </a:rPr>
              <a:t>64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047488" y="5102352"/>
            <a:ext cx="159105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40" b="1" i="0">
                <a:solidFill>
                  <a:srgbClr val="D99B3C"/>
                </a:solidFill>
                <a:latin typeface="微软雅黑"/>
                <a:ea typeface="微软雅黑"/>
              </a:rPr>
              <a:t>高于基线 18% → 人工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77240" y="5340096"/>
            <a:ext cx="6309360" cy="5486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777240" y="5340096"/>
            <a:ext cx="6309360" cy="310896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886968" y="5413248"/>
            <a:ext cx="127101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40" b="0" i="0">
                <a:solidFill>
                  <a:srgbClr val="1E2C38"/>
                </a:solidFill>
                <a:latin typeface="微软雅黑"/>
                <a:ea typeface="微软雅黑"/>
              </a:rPr>
              <a:t>合同承运商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304288" y="5413248"/>
            <a:ext cx="722375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40" b="0" i="0">
                <a:solidFill>
                  <a:srgbClr val="1E2C38"/>
                </a:solidFill>
                <a:latin typeface="微软雅黑"/>
                <a:ea typeface="微软雅黑"/>
              </a:rPr>
              <a:t>¥2,050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172968" y="5413248"/>
            <a:ext cx="81381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40" b="0" i="0">
                <a:solidFill>
                  <a:srgbClr val="1E2C38"/>
                </a:solidFill>
                <a:latin typeface="微软雅黑"/>
                <a:ea typeface="微软雅黑"/>
              </a:rPr>
              <a:t>次日达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133087" y="5413248"/>
            <a:ext cx="76809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40" b="0" i="0">
                <a:solidFill>
                  <a:srgbClr val="1E2C38"/>
                </a:solidFill>
                <a:latin typeface="微软雅黑"/>
                <a:ea typeface="微软雅黑"/>
              </a:rPr>
              <a:t>69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047488" y="5413248"/>
            <a:ext cx="159105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40" b="1" i="0">
                <a:solidFill>
                  <a:srgbClr val="2E6F9E"/>
                </a:solidFill>
                <a:latin typeface="微软雅黑"/>
                <a:ea typeface="微软雅黑"/>
              </a:rPr>
              <a:t>固定线路直派</a:t>
            </a:r>
          </a:p>
        </p:txBody>
      </p:sp>
      <p:sp>
        <p:nvSpPr>
          <p:cNvPr id="67" name="Rectangle 66"/>
          <p:cNvSpPr/>
          <p:nvPr/>
        </p:nvSpPr>
        <p:spPr>
          <a:xfrm>
            <a:off x="777240" y="5650992"/>
            <a:ext cx="6309360" cy="5486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7470648" y="4096512"/>
            <a:ext cx="3943807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880" b="0">
                <a:solidFill>
                  <a:srgbClr val="1E2C38"/>
                </a:solidFill>
                <a:latin typeface="微软雅黑"/>
                <a:ea typeface="微软雅黑"/>
              </a:rPr>
              <a:t>· 决策留痕：为什么选它、基线价多少、偏差多少、谁批的</a:t>
            </a:r>
          </a:p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880" b="0">
                <a:solidFill>
                  <a:srgbClr val="1E2C38"/>
                </a:solidFill>
                <a:latin typeface="微软雅黑"/>
                <a:ea typeface="微软雅黑"/>
              </a:rPr>
              <a:t>· 运费进成本：按单归集，月结对账后生成应付凭证</a:t>
            </a:r>
          </a:p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880" b="0">
                <a:solidFill>
                  <a:srgbClr val="1E2C38"/>
                </a:solidFill>
                <a:latin typeface="微软雅黑"/>
                <a:ea typeface="微软雅黑"/>
              </a:rPr>
              <a:t>· 异常兜底：超时未揽、滞留自动告警，可改派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77240" y="6400800"/>
            <a:ext cx="59436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0" i="0">
                <a:solidFill>
                  <a:srgbClr val="6B8093"/>
                </a:solidFill>
                <a:latin typeface="微软雅黑"/>
                <a:ea typeface="微软雅黑"/>
              </a:rPr>
              <a:t>算数-精密制造ERP   ·   上海思扬信息科技有限公司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0881360" y="6400800"/>
            <a:ext cx="53035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800" b="1" i="0">
                <a:solidFill>
                  <a:srgbClr val="6B8093"/>
                </a:solidFill>
                <a:latin typeface="微软雅黑"/>
                <a:ea typeface="微软雅黑"/>
              </a:rPr>
              <a:t>15</a:t>
            </a:r>
          </a:p>
        </p:txBody>
      </p:sp>
      <p:sp>
        <p:nvSpPr>
          <p:cNvPr id="71" name="Rectangle 70"/>
          <p:cNvSpPr/>
          <p:nvPr/>
        </p:nvSpPr>
        <p:spPr>
          <a:xfrm>
            <a:off x="777240" y="6345936"/>
            <a:ext cx="10637215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54864" cy="6858000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34440" y="2148840"/>
            <a:ext cx="18288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6400" b="1" i="0">
                <a:solidFill>
                  <a:srgbClr val="223D52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63240" y="2331720"/>
            <a:ext cx="78638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怎么开、怎么上、找谁</a:t>
            </a:r>
          </a:p>
        </p:txBody>
      </p:sp>
      <p:sp>
        <p:nvSpPr>
          <p:cNvPr id="6" name="Rectangle 5"/>
          <p:cNvSpPr/>
          <p:nvPr/>
        </p:nvSpPr>
        <p:spPr>
          <a:xfrm>
            <a:off x="3090672" y="3054096"/>
            <a:ext cx="566928" cy="45720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063240" y="3273552"/>
            <a:ext cx="7680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0" i="0">
                <a:solidFill>
                  <a:srgbClr val="8FA6B8"/>
                </a:solidFill>
                <a:latin typeface="微软雅黑"/>
                <a:ea typeface="微软雅黑"/>
              </a:rPr>
              <a:t>行业包、权限、实施路径、交付边界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6400800"/>
            <a:ext cx="59436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0" i="0">
                <a:solidFill>
                  <a:srgbClr val="9AADBB"/>
                </a:solidFill>
                <a:latin typeface="微软雅黑"/>
                <a:ea typeface="微软雅黑"/>
              </a:rPr>
              <a:t>算数-精密制造ERP   ·   上海思扬信息科技有限公司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00800"/>
            <a:ext cx="53035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800" b="1" i="0">
                <a:solidFill>
                  <a:srgbClr val="9AADBB"/>
                </a:solidFill>
                <a:latin typeface="微软雅黑"/>
                <a:ea typeface="微软雅黑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57200"/>
            <a:ext cx="106372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1" i="0">
                <a:solidFill>
                  <a:srgbClr val="D99B3C"/>
                </a:solidFill>
                <a:latin typeface="微软雅黑"/>
                <a:ea typeface="微软雅黑"/>
              </a:rPr>
              <a:t>PACKAGING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13232"/>
            <a:ext cx="1063721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1" i="0">
                <a:solidFill>
                  <a:srgbClr val="0E1F2E"/>
                </a:solidFill>
                <a:latin typeface="微软雅黑"/>
                <a:ea typeface="微软雅黑"/>
              </a:rPr>
              <a:t>行业包：同一底座，按业态开能力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25295"/>
            <a:ext cx="106372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0" i="0">
                <a:solidFill>
                  <a:srgbClr val="6B8093"/>
                </a:solidFill>
                <a:latin typeface="微软雅黑"/>
                <a:ea typeface="微软雅黑"/>
              </a:rPr>
              <a:t>共用底座之上叠加行业特性，不重复实施、不重复付费。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1536192"/>
            <a:ext cx="475488" cy="41148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77240" y="1773936"/>
            <a:ext cx="3417722" cy="3200400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773936"/>
            <a:ext cx="3417722" cy="45720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33271" y="2011680"/>
            <a:ext cx="296052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0E1F2E"/>
                </a:solidFill>
                <a:latin typeface="微软雅黑"/>
                <a:ea typeface="微软雅黑"/>
              </a:rPr>
              <a:t>精密制造包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3271" y="2340864"/>
            <a:ext cx="296052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19" b="1" i="0">
                <a:solidFill>
                  <a:srgbClr val="D99B3C"/>
                </a:solidFill>
                <a:latin typeface="微软雅黑"/>
                <a:ea typeface="微软雅黑"/>
              </a:rPr>
              <a:t>精密机加 / 铸造件 / 工序委外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3271" y="2642615"/>
            <a:ext cx="2942234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860" b="0">
                <a:solidFill>
                  <a:srgbClr val="6B8093"/>
                </a:solidFill>
                <a:latin typeface="微软雅黑"/>
                <a:ea typeface="微软雅黑"/>
              </a:rPr>
              <a:t>面向按图加工与多工序流转的工厂：五仓形态、无领料报工、质检定仓、料废工废、委外超耗、制造成本。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3271" y="3529584"/>
            <a:ext cx="2942234" cy="1298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830" b="0">
                <a:solidFill>
                  <a:srgbClr val="1E2C38"/>
                </a:solidFill>
                <a:latin typeface="微软雅黑"/>
                <a:ea typeface="微软雅黑"/>
              </a:rPr>
              <a:t>· 五仓形态台账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830" b="0">
                <a:solidFill>
                  <a:srgbClr val="1E2C38"/>
                </a:solidFill>
                <a:latin typeface="微软雅黑"/>
                <a:ea typeface="微软雅黑"/>
              </a:rPr>
              <a:t>· 无领料扫码报工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830" b="0">
                <a:solidFill>
                  <a:srgbClr val="1E2C38"/>
                </a:solidFill>
                <a:latin typeface="微软雅黑"/>
                <a:ea typeface="微软雅黑"/>
              </a:rPr>
              <a:t>· 质检员定入库仓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830" b="0">
                <a:solidFill>
                  <a:srgbClr val="1E2C38"/>
                </a:solidFill>
                <a:latin typeface="微软雅黑"/>
                <a:ea typeface="微软雅黑"/>
              </a:rPr>
              <a:t>· 料废不扣薪、工废扣薪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830" b="0">
                <a:solidFill>
                  <a:srgbClr val="1E2C38"/>
                </a:solidFill>
                <a:latin typeface="微软雅黑"/>
                <a:ea typeface="微软雅黑"/>
              </a:rPr>
              <a:t>· 委外发料限外协库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6986" y="1773936"/>
            <a:ext cx="3417722" cy="3200400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86986" y="1773936"/>
            <a:ext cx="3417722" cy="45720"/>
          </a:xfrm>
          <a:prstGeom prst="rect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43018" y="2011680"/>
            <a:ext cx="296052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0E1F2E"/>
                </a:solidFill>
                <a:latin typeface="微软雅黑"/>
                <a:ea typeface="微软雅黑"/>
              </a:rPr>
              <a:t>五金工贸包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43018" y="2340864"/>
            <a:ext cx="296052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19" b="1" i="0">
                <a:solidFill>
                  <a:srgbClr val="D99B3C"/>
                </a:solidFill>
                <a:latin typeface="微软雅黑"/>
                <a:ea typeface="微软雅黑"/>
              </a:rPr>
              <a:t>五金贸易 / 轻组装 / 内外贸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43018" y="2642615"/>
            <a:ext cx="2942234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860" b="0">
                <a:solidFill>
                  <a:srgbClr val="6B8093"/>
                </a:solidFill>
                <a:latin typeface="微软雅黑"/>
                <a:ea typeface="微软雅黑"/>
              </a:rPr>
              <a:t>面向以销定采的贸易与轻加工：组套 BOM、替代料、分批合并出运、打样、出口单证、物流调度与运费对账。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43018" y="3529584"/>
            <a:ext cx="2942234" cy="1298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830" b="0">
                <a:solidFill>
                  <a:srgbClr val="1E2C38"/>
                </a:solidFill>
                <a:latin typeface="微软雅黑"/>
                <a:ea typeface="微软雅黑"/>
              </a:rPr>
              <a:t>· 套装/组套 BOM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830" b="0">
                <a:solidFill>
                  <a:srgbClr val="1E2C38"/>
                </a:solidFill>
                <a:latin typeface="微软雅黑"/>
                <a:ea typeface="微软雅黑"/>
              </a:rPr>
              <a:t>· 替代料顶替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830" b="0">
                <a:solidFill>
                  <a:srgbClr val="1E2C38"/>
                </a:solidFill>
                <a:latin typeface="微软雅黑"/>
                <a:ea typeface="微软雅黑"/>
              </a:rPr>
              <a:t>· 分批与合并发货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830" b="0">
                <a:solidFill>
                  <a:srgbClr val="1E2C38"/>
                </a:solidFill>
                <a:latin typeface="微软雅黑"/>
                <a:ea typeface="微软雅黑"/>
              </a:rPr>
              <a:t>· 客户打样管理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830" b="0">
                <a:solidFill>
                  <a:srgbClr val="1E2C38"/>
                </a:solidFill>
                <a:latin typeface="微软雅黑"/>
                <a:ea typeface="微软雅黑"/>
              </a:rPr>
              <a:t>· 出口单证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996732" y="1773936"/>
            <a:ext cx="3417722" cy="3200400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996732" y="1773936"/>
            <a:ext cx="3417722" cy="45720"/>
          </a:xfrm>
          <a:prstGeom prst="rect">
            <a:avLst/>
          </a:prstGeom>
          <a:solidFill>
            <a:srgbClr val="2E6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52764" y="2011680"/>
            <a:ext cx="296052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0E1F2E"/>
                </a:solidFill>
                <a:latin typeface="微软雅黑"/>
                <a:ea typeface="微软雅黑"/>
              </a:rPr>
              <a:t>工贸一体包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52764" y="2340864"/>
            <a:ext cx="296052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19" b="1" i="0">
                <a:solidFill>
                  <a:srgbClr val="D99B3C"/>
                </a:solidFill>
                <a:latin typeface="微软雅黑"/>
                <a:ea typeface="微软雅黑"/>
              </a:rPr>
              <a:t>自有车间 + 外协 + 成套交付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52764" y="2642615"/>
            <a:ext cx="2942234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860" b="0">
                <a:solidFill>
                  <a:srgbClr val="6B8093"/>
                </a:solidFill>
                <a:latin typeface="微软雅黑"/>
                <a:ea typeface="微软雅黑"/>
              </a:rPr>
              <a:t>在共用底座上同时开启精密与五金特性，并叠加成套交付相关的 FAT、电气测试、压接、焊接与专项看板。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52764" y="3529584"/>
            <a:ext cx="2942234" cy="1298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830" b="0">
                <a:solidFill>
                  <a:srgbClr val="1E2C38"/>
                </a:solidFill>
                <a:latin typeface="微软雅黑"/>
                <a:ea typeface="微软雅黑"/>
              </a:rPr>
              <a:t>· 精密+五金双包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830" b="0">
                <a:solidFill>
                  <a:srgbClr val="1E2C38"/>
                </a:solidFill>
                <a:latin typeface="微软雅黑"/>
                <a:ea typeface="微软雅黑"/>
              </a:rPr>
              <a:t>· 出厂检验 FAT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830" b="0">
                <a:solidFill>
                  <a:srgbClr val="1E2C38"/>
                </a:solidFill>
                <a:latin typeface="微软雅黑"/>
                <a:ea typeface="微软雅黑"/>
              </a:rPr>
              <a:t>· 电气与压接检验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830" b="0">
                <a:solidFill>
                  <a:srgbClr val="1E2C38"/>
                </a:solidFill>
                <a:latin typeface="微软雅黑"/>
                <a:ea typeface="微软雅黑"/>
              </a:rPr>
              <a:t>· 焊接资质与 WPS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830" b="0">
                <a:solidFill>
                  <a:srgbClr val="1E2C38"/>
                </a:solidFill>
                <a:latin typeface="微软雅黑"/>
                <a:ea typeface="微软雅黑"/>
              </a:rPr>
              <a:t>· 订单毛利分析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7240" y="5138928"/>
            <a:ext cx="10637215" cy="658368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51560" y="5230368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60" b="1" i="0">
                <a:solidFill>
                  <a:srgbClr val="6B8093"/>
                </a:solidFill>
                <a:latin typeface="微软雅黑"/>
                <a:ea typeface="微软雅黑"/>
              </a:rPr>
              <a:t>共用底座（所有客户）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1560" y="5468112"/>
            <a:ext cx="1008857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19" b="0" i="0">
                <a:solidFill>
                  <a:srgbClr val="1E2C38"/>
                </a:solidFill>
                <a:latin typeface="微软雅黑"/>
                <a:ea typeface="微软雅黑"/>
              </a:rPr>
              <a:t>主数据 · 销售 · 采购 · 库存 · BOM/MRP · 质检 · 应收应付 · 审批权限 · 经营大屏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7240" y="6400800"/>
            <a:ext cx="59436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0" i="0">
                <a:solidFill>
                  <a:srgbClr val="6B8093"/>
                </a:solidFill>
                <a:latin typeface="微软雅黑"/>
                <a:ea typeface="微软雅黑"/>
              </a:rPr>
              <a:t>算数-精密制造ERP   ·   上海思扬信息科技有限公司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881360" y="6400800"/>
            <a:ext cx="53035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800" b="1" i="0">
                <a:solidFill>
                  <a:srgbClr val="6B8093"/>
                </a:solidFill>
                <a:latin typeface="微软雅黑"/>
                <a:ea typeface="微软雅黑"/>
              </a:rPr>
              <a:t>17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77240" y="6345936"/>
            <a:ext cx="10637215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57200"/>
            <a:ext cx="106372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1" i="0">
                <a:solidFill>
                  <a:srgbClr val="D99B3C"/>
                </a:solidFill>
                <a:latin typeface="微软雅黑"/>
                <a:ea typeface="微软雅黑"/>
              </a:rPr>
              <a:t>ROLES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13232"/>
            <a:ext cx="1063721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1" i="0">
                <a:solidFill>
                  <a:srgbClr val="0E1F2E"/>
                </a:solidFill>
                <a:latin typeface="微软雅黑"/>
                <a:ea typeface="微软雅黑"/>
              </a:rPr>
              <a:t>谁能看到什么，一页讲清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25295"/>
            <a:ext cx="106372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0" i="0">
                <a:solidFill>
                  <a:srgbClr val="6B8093"/>
                </a:solidFill>
                <a:latin typeface="微软雅黑"/>
                <a:ea typeface="微软雅黑"/>
              </a:rPr>
              <a:t>权限按角色 + 菜单 + 按钮三级控制；工人端只有扫码报工，看不到价格与成本。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1536192"/>
            <a:ext cx="475488" cy="41148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792224"/>
            <a:ext cx="148132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00" b="1" i="0">
                <a:solidFill>
                  <a:srgbClr val="6B8093"/>
                </a:solidFill>
                <a:latin typeface="微软雅黑"/>
                <a:ea typeface="微软雅黑"/>
              </a:rPr>
              <a:t>业务域 / 角色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58568" y="1792224"/>
            <a:ext cx="56692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660" b="0" i="0">
                <a:solidFill>
                  <a:srgbClr val="6B8093"/>
                </a:solidFill>
                <a:latin typeface="微软雅黑"/>
                <a:ea typeface="微软雅黑"/>
              </a:rPr>
              <a:t>系统管理员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25496" y="1792224"/>
            <a:ext cx="56692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660" b="0" i="0">
                <a:solidFill>
                  <a:srgbClr val="6B8093"/>
                </a:solidFill>
                <a:latin typeface="微软雅黑"/>
                <a:ea typeface="微软雅黑"/>
              </a:rPr>
              <a:t>销售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92424" y="1792224"/>
            <a:ext cx="56692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660" b="0" i="0">
                <a:solidFill>
                  <a:srgbClr val="6B8093"/>
                </a:solidFill>
                <a:latin typeface="微软雅黑"/>
                <a:ea typeface="微软雅黑"/>
              </a:rPr>
              <a:t>跟单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59352" y="1792224"/>
            <a:ext cx="56692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660" b="0" i="0">
                <a:solidFill>
                  <a:srgbClr val="6B8093"/>
                </a:solidFill>
                <a:latin typeface="微软雅黑"/>
                <a:ea typeface="微软雅黑"/>
              </a:rPr>
              <a:t>采购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6280" y="1792224"/>
            <a:ext cx="56692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660" b="0" i="0">
                <a:solidFill>
                  <a:srgbClr val="6B8093"/>
                </a:solidFill>
                <a:latin typeface="微软雅黑"/>
                <a:ea typeface="微软雅黑"/>
              </a:rPr>
              <a:t>仓管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93208" y="1792224"/>
            <a:ext cx="56692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660" b="0" i="0">
                <a:solidFill>
                  <a:srgbClr val="6B8093"/>
                </a:solidFill>
                <a:latin typeface="微软雅黑"/>
                <a:ea typeface="微软雅黑"/>
              </a:rPr>
              <a:t>计划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0136" y="1792224"/>
            <a:ext cx="56692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660" b="0" i="0">
                <a:solidFill>
                  <a:srgbClr val="6B8093"/>
                </a:solidFill>
                <a:latin typeface="微软雅黑"/>
                <a:ea typeface="微软雅黑"/>
              </a:rPr>
              <a:t>班组长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27064" y="1792224"/>
            <a:ext cx="56692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660" b="0" i="0">
                <a:solidFill>
                  <a:srgbClr val="6B8093"/>
                </a:solidFill>
                <a:latin typeface="微软雅黑"/>
                <a:ea typeface="微软雅黑"/>
              </a:rPr>
              <a:t>一线工人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93992" y="1792224"/>
            <a:ext cx="56692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660" b="0" i="0">
                <a:solidFill>
                  <a:srgbClr val="6B8093"/>
                </a:solidFill>
                <a:latin typeface="微软雅黑"/>
                <a:ea typeface="微软雅黑"/>
              </a:rPr>
              <a:t>质检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60920" y="1792224"/>
            <a:ext cx="56692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660" b="0" i="0">
                <a:solidFill>
                  <a:srgbClr val="6B8093"/>
                </a:solidFill>
                <a:latin typeface="微软雅黑"/>
                <a:ea typeface="微软雅黑"/>
              </a:rPr>
              <a:t>财务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27848" y="1792224"/>
            <a:ext cx="56692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660" b="0" i="0">
                <a:solidFill>
                  <a:srgbClr val="6B8093"/>
                </a:solidFill>
                <a:latin typeface="微软雅黑"/>
                <a:ea typeface="微软雅黑"/>
              </a:rPr>
              <a:t>高层管理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7240" y="2103120"/>
            <a:ext cx="7717536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77240" y="2157984"/>
            <a:ext cx="138988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80" b="0" i="0">
                <a:solidFill>
                  <a:srgbClr val="0E1F2E"/>
                </a:solidFill>
                <a:latin typeface="微软雅黑"/>
                <a:ea typeface="微软雅黑"/>
              </a:rPr>
              <a:t>主数据与档案</a:t>
            </a:r>
          </a:p>
        </p:txBody>
      </p:sp>
      <p:sp>
        <p:nvSpPr>
          <p:cNvPr id="21" name="Oval 20"/>
          <p:cNvSpPr/>
          <p:nvPr/>
        </p:nvSpPr>
        <p:spPr>
          <a:xfrm>
            <a:off x="2491740" y="2194560"/>
            <a:ext cx="100584" cy="100584"/>
          </a:xfrm>
          <a:prstGeom prst="ellipse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3058668" y="2194560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3625595" y="2194560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4192524" y="2194560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4759452" y="2194560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5326380" y="2194560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594092" y="2194560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161020" y="2194560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77240" y="2391156"/>
            <a:ext cx="7717536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77240" y="2446020"/>
            <a:ext cx="138988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80" b="0" i="0">
                <a:solidFill>
                  <a:srgbClr val="0E1F2E"/>
                </a:solidFill>
                <a:latin typeface="微软雅黑"/>
                <a:ea typeface="微软雅黑"/>
              </a:rPr>
              <a:t>客户与 CRM</a:t>
            </a:r>
          </a:p>
        </p:txBody>
      </p:sp>
      <p:sp>
        <p:nvSpPr>
          <p:cNvPr id="31" name="Oval 30"/>
          <p:cNvSpPr/>
          <p:nvPr/>
        </p:nvSpPr>
        <p:spPr>
          <a:xfrm>
            <a:off x="2491740" y="2482596"/>
            <a:ext cx="100584" cy="100584"/>
          </a:xfrm>
          <a:prstGeom prst="ellipse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3058668" y="2482596"/>
            <a:ext cx="100584" cy="100584"/>
          </a:xfrm>
          <a:prstGeom prst="ellipse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3625595" y="2482596"/>
            <a:ext cx="100584" cy="100584"/>
          </a:xfrm>
          <a:prstGeom prst="ellipse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4192524" y="2482596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161020" y="2482596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777240" y="2679191"/>
            <a:ext cx="7717536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77240" y="2734056"/>
            <a:ext cx="138988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80" b="0" i="0">
                <a:solidFill>
                  <a:srgbClr val="0E1F2E"/>
                </a:solidFill>
                <a:latin typeface="微软雅黑"/>
                <a:ea typeface="微软雅黑"/>
              </a:rPr>
              <a:t>销售管理</a:t>
            </a:r>
          </a:p>
        </p:txBody>
      </p:sp>
      <p:sp>
        <p:nvSpPr>
          <p:cNvPr id="38" name="Oval 37"/>
          <p:cNvSpPr/>
          <p:nvPr/>
        </p:nvSpPr>
        <p:spPr>
          <a:xfrm>
            <a:off x="2491740" y="2770632"/>
            <a:ext cx="100584" cy="100584"/>
          </a:xfrm>
          <a:prstGeom prst="ellipse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3058668" y="2770632"/>
            <a:ext cx="100584" cy="100584"/>
          </a:xfrm>
          <a:prstGeom prst="ellipse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3625595" y="2770632"/>
            <a:ext cx="100584" cy="100584"/>
          </a:xfrm>
          <a:prstGeom prst="ellipse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4192524" y="2770632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4759452" y="2770632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5326380" y="2770632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594092" y="2770632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8161020" y="2770632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777240" y="2967228"/>
            <a:ext cx="7717536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77240" y="3022092"/>
            <a:ext cx="138988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80" b="0" i="0">
                <a:solidFill>
                  <a:srgbClr val="0E1F2E"/>
                </a:solidFill>
                <a:latin typeface="微软雅黑"/>
                <a:ea typeface="微软雅黑"/>
              </a:rPr>
              <a:t>采购与供应</a:t>
            </a:r>
          </a:p>
        </p:txBody>
      </p:sp>
      <p:sp>
        <p:nvSpPr>
          <p:cNvPr id="48" name="Oval 47"/>
          <p:cNvSpPr/>
          <p:nvPr/>
        </p:nvSpPr>
        <p:spPr>
          <a:xfrm>
            <a:off x="2491740" y="3058668"/>
            <a:ext cx="100584" cy="100584"/>
          </a:xfrm>
          <a:prstGeom prst="ellipse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3625595" y="3058668"/>
            <a:ext cx="100584" cy="100584"/>
          </a:xfrm>
          <a:prstGeom prst="ellipse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4192524" y="3058668"/>
            <a:ext cx="100584" cy="100584"/>
          </a:xfrm>
          <a:prstGeom prst="ellipse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4759452" y="3058668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5326380" y="3058668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7594092" y="3058668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161020" y="3058668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777240" y="3255263"/>
            <a:ext cx="7717536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77240" y="3310127"/>
            <a:ext cx="138988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80" b="0" i="0">
                <a:solidFill>
                  <a:srgbClr val="0E1F2E"/>
                </a:solidFill>
                <a:latin typeface="微软雅黑"/>
                <a:ea typeface="微软雅黑"/>
              </a:rPr>
              <a:t>仓储与库存</a:t>
            </a:r>
          </a:p>
        </p:txBody>
      </p:sp>
      <p:sp>
        <p:nvSpPr>
          <p:cNvPr id="57" name="Oval 56"/>
          <p:cNvSpPr/>
          <p:nvPr/>
        </p:nvSpPr>
        <p:spPr>
          <a:xfrm>
            <a:off x="2491740" y="3346703"/>
            <a:ext cx="100584" cy="100584"/>
          </a:xfrm>
          <a:prstGeom prst="ellipse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4192524" y="3346703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4759452" y="3346703"/>
            <a:ext cx="100584" cy="100584"/>
          </a:xfrm>
          <a:prstGeom prst="ellipse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5326380" y="3346703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6460236" y="3346703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7027164" y="3346703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161020" y="3346703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777240" y="3543300"/>
            <a:ext cx="7717536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777240" y="3598164"/>
            <a:ext cx="138988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80" b="0" i="0">
                <a:solidFill>
                  <a:srgbClr val="0E1F2E"/>
                </a:solidFill>
                <a:latin typeface="微软雅黑"/>
                <a:ea typeface="微软雅黑"/>
              </a:rPr>
              <a:t>物流与运费</a:t>
            </a:r>
          </a:p>
        </p:txBody>
      </p:sp>
      <p:sp>
        <p:nvSpPr>
          <p:cNvPr id="66" name="Oval 65"/>
          <p:cNvSpPr/>
          <p:nvPr/>
        </p:nvSpPr>
        <p:spPr>
          <a:xfrm>
            <a:off x="2491740" y="3634740"/>
            <a:ext cx="100584" cy="100584"/>
          </a:xfrm>
          <a:prstGeom prst="ellipse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3058668" y="3634740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3625595" y="3634740"/>
            <a:ext cx="100584" cy="100584"/>
          </a:xfrm>
          <a:prstGeom prst="ellipse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4759452" y="3634740"/>
            <a:ext cx="100584" cy="100584"/>
          </a:xfrm>
          <a:prstGeom prst="ellipse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7594092" y="3634740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777240" y="3831335"/>
            <a:ext cx="7717536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777240" y="3886199"/>
            <a:ext cx="138988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80" b="0" i="0">
                <a:solidFill>
                  <a:srgbClr val="0E1F2E"/>
                </a:solidFill>
                <a:latin typeface="微软雅黑"/>
                <a:ea typeface="微软雅黑"/>
              </a:rPr>
              <a:t>工程与工艺</a:t>
            </a:r>
          </a:p>
        </p:txBody>
      </p:sp>
      <p:sp>
        <p:nvSpPr>
          <p:cNvPr id="73" name="Oval 72"/>
          <p:cNvSpPr/>
          <p:nvPr/>
        </p:nvSpPr>
        <p:spPr>
          <a:xfrm>
            <a:off x="2491740" y="3922775"/>
            <a:ext cx="100584" cy="100584"/>
          </a:xfrm>
          <a:prstGeom prst="ellipse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5326380" y="3922775"/>
            <a:ext cx="100584" cy="100584"/>
          </a:xfrm>
          <a:prstGeom prst="ellipse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5893307" y="3922775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777240" y="4119372"/>
            <a:ext cx="7717536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777240" y="4174235"/>
            <a:ext cx="138988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80" b="0" i="0">
                <a:solidFill>
                  <a:srgbClr val="0E1F2E"/>
                </a:solidFill>
                <a:latin typeface="微软雅黑"/>
                <a:ea typeface="微软雅黑"/>
              </a:rPr>
              <a:t>生产与车间</a:t>
            </a:r>
          </a:p>
        </p:txBody>
      </p:sp>
      <p:sp>
        <p:nvSpPr>
          <p:cNvPr id="78" name="Oval 77"/>
          <p:cNvSpPr/>
          <p:nvPr/>
        </p:nvSpPr>
        <p:spPr>
          <a:xfrm>
            <a:off x="2491740" y="4210812"/>
            <a:ext cx="100584" cy="100584"/>
          </a:xfrm>
          <a:prstGeom prst="ellipse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5326380" y="4210812"/>
            <a:ext cx="100584" cy="100584"/>
          </a:xfrm>
          <a:prstGeom prst="ellipse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5893307" y="4210812"/>
            <a:ext cx="100584" cy="100584"/>
          </a:xfrm>
          <a:prstGeom prst="ellipse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6460236" y="4210812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7027164" y="4210812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7594092" y="4210812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8161020" y="4210812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777240" y="4407408"/>
            <a:ext cx="7717536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777240" y="4462272"/>
            <a:ext cx="138988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80" b="0" i="0">
                <a:solidFill>
                  <a:srgbClr val="0E1F2E"/>
                </a:solidFill>
                <a:latin typeface="微软雅黑"/>
                <a:ea typeface="微软雅黑"/>
              </a:rPr>
              <a:t>质量与追溯</a:t>
            </a:r>
          </a:p>
        </p:txBody>
      </p:sp>
      <p:sp>
        <p:nvSpPr>
          <p:cNvPr id="87" name="Oval 86"/>
          <p:cNvSpPr/>
          <p:nvPr/>
        </p:nvSpPr>
        <p:spPr>
          <a:xfrm>
            <a:off x="2491740" y="4498848"/>
            <a:ext cx="100584" cy="100584"/>
          </a:xfrm>
          <a:prstGeom prst="ellipse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3058668" y="4498848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4192524" y="4498848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4759452" y="4498848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5326380" y="4498848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5893307" y="4498848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7027164" y="4498848"/>
            <a:ext cx="100584" cy="100584"/>
          </a:xfrm>
          <a:prstGeom prst="ellipse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8161020" y="4498848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777240" y="4695444"/>
            <a:ext cx="7717536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777240" y="4750307"/>
            <a:ext cx="138988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80" b="0" i="0">
                <a:solidFill>
                  <a:srgbClr val="0E1F2E"/>
                </a:solidFill>
                <a:latin typeface="微软雅黑"/>
                <a:ea typeface="微软雅黑"/>
              </a:rPr>
              <a:t>财务与成本</a:t>
            </a:r>
          </a:p>
        </p:txBody>
      </p:sp>
      <p:sp>
        <p:nvSpPr>
          <p:cNvPr id="97" name="Oval 96"/>
          <p:cNvSpPr/>
          <p:nvPr/>
        </p:nvSpPr>
        <p:spPr>
          <a:xfrm>
            <a:off x="2491740" y="4786883"/>
            <a:ext cx="100584" cy="100584"/>
          </a:xfrm>
          <a:prstGeom prst="ellipse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3058668" y="4786883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3625595" y="4786883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4192524" y="4786883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7594092" y="4786883"/>
            <a:ext cx="100584" cy="100584"/>
          </a:xfrm>
          <a:prstGeom prst="ellipse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8161020" y="4786883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777240" y="4983479"/>
            <a:ext cx="7717536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777240" y="5038343"/>
            <a:ext cx="138988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80" b="0" i="0">
                <a:solidFill>
                  <a:srgbClr val="0E1F2E"/>
                </a:solidFill>
                <a:latin typeface="微软雅黑"/>
                <a:ea typeface="微软雅黑"/>
              </a:rPr>
              <a:t>经营分析与大屏</a:t>
            </a:r>
          </a:p>
        </p:txBody>
      </p:sp>
      <p:sp>
        <p:nvSpPr>
          <p:cNvPr id="105" name="Oval 104"/>
          <p:cNvSpPr/>
          <p:nvPr/>
        </p:nvSpPr>
        <p:spPr>
          <a:xfrm>
            <a:off x="2491740" y="5074919"/>
            <a:ext cx="100584" cy="100584"/>
          </a:xfrm>
          <a:prstGeom prst="ellipse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3058668" y="5074919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3625595" y="5074919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4192524" y="5074919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4759452" y="5074919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5326380" y="5074919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5893307" y="5074919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7027164" y="5074919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7594092" y="5074919"/>
            <a:ext cx="100584" cy="100584"/>
          </a:xfrm>
          <a:prstGeom prst="ellipse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8161020" y="5074919"/>
            <a:ext cx="100584" cy="100584"/>
          </a:xfrm>
          <a:prstGeom prst="ellipse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777240" y="5271516"/>
            <a:ext cx="7717536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6" name="TextBox 115"/>
          <p:cNvSpPr txBox="1"/>
          <p:nvPr/>
        </p:nvSpPr>
        <p:spPr>
          <a:xfrm>
            <a:off x="777240" y="5326379"/>
            <a:ext cx="138988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80" b="0" i="0">
                <a:solidFill>
                  <a:srgbClr val="0E1F2E"/>
                </a:solidFill>
                <a:latin typeface="微软雅黑"/>
                <a:ea typeface="微软雅黑"/>
              </a:rPr>
              <a:t>协同与系统管理</a:t>
            </a:r>
          </a:p>
        </p:txBody>
      </p:sp>
      <p:sp>
        <p:nvSpPr>
          <p:cNvPr id="117" name="Oval 116"/>
          <p:cNvSpPr/>
          <p:nvPr/>
        </p:nvSpPr>
        <p:spPr>
          <a:xfrm>
            <a:off x="2491740" y="5362955"/>
            <a:ext cx="100584" cy="100584"/>
          </a:xfrm>
          <a:prstGeom prst="ellipse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8161020" y="5362955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777240" y="5559552"/>
            <a:ext cx="7717536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777240" y="5779008"/>
            <a:ext cx="100584" cy="100584"/>
          </a:xfrm>
          <a:prstGeom prst="ellipse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1" name="TextBox 120"/>
          <p:cNvSpPr txBox="1"/>
          <p:nvPr/>
        </p:nvSpPr>
        <p:spPr>
          <a:xfrm>
            <a:off x="941832" y="5705856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60" b="0" i="0">
                <a:solidFill>
                  <a:srgbClr val="6B8093"/>
                </a:solidFill>
                <a:latin typeface="微软雅黑"/>
                <a:ea typeface="微软雅黑"/>
              </a:rPr>
              <a:t>全功能</a:t>
            </a:r>
          </a:p>
        </p:txBody>
      </p:sp>
      <p:sp>
        <p:nvSpPr>
          <p:cNvPr id="122" name="Oval 121"/>
          <p:cNvSpPr/>
          <p:nvPr/>
        </p:nvSpPr>
        <p:spPr>
          <a:xfrm>
            <a:off x="1691640" y="5779008"/>
            <a:ext cx="100584" cy="100584"/>
          </a:xfrm>
          <a:prstGeom prst="ellipse">
            <a:avLst/>
          </a:prstGeom>
          <a:noFill/>
          <a:ln w="17780">
            <a:solidFill>
              <a:srgbClr val="D99B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3" name="TextBox 122"/>
          <p:cNvSpPr txBox="1"/>
          <p:nvPr/>
        </p:nvSpPr>
        <p:spPr>
          <a:xfrm>
            <a:off x="1856231" y="5705856"/>
            <a:ext cx="1005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60" b="0" i="0">
                <a:solidFill>
                  <a:srgbClr val="6B8093"/>
                </a:solidFill>
                <a:latin typeface="微软雅黑"/>
                <a:ea typeface="微软雅黑"/>
              </a:rPr>
              <a:t>部分功能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2971800" y="5705856"/>
            <a:ext cx="42062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60" b="0" i="0">
                <a:solidFill>
                  <a:srgbClr val="6B8093"/>
                </a:solidFill>
                <a:latin typeface="微软雅黑"/>
                <a:ea typeface="微软雅黑"/>
              </a:rPr>
              <a:t>演示环境按 11 个角色各建账号，可现场切换验证菜单裁剪。</a:t>
            </a:r>
          </a:p>
        </p:txBody>
      </p:sp>
      <p:sp>
        <p:nvSpPr>
          <p:cNvPr id="125" name="Rounded Rectangle 124"/>
          <p:cNvSpPr/>
          <p:nvPr/>
        </p:nvSpPr>
        <p:spPr>
          <a:xfrm>
            <a:off x="8778240" y="1792224"/>
            <a:ext cx="2697480" cy="3108960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6" name="TextBox 125"/>
          <p:cNvSpPr txBox="1"/>
          <p:nvPr/>
        </p:nvSpPr>
        <p:spPr>
          <a:xfrm>
            <a:off x="8997696" y="1956816"/>
            <a:ext cx="22860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1" i="0">
                <a:solidFill>
                  <a:srgbClr val="0E1F2E"/>
                </a:solidFill>
                <a:latin typeface="微软雅黑"/>
                <a:ea typeface="微软雅黑"/>
              </a:rPr>
              <a:t>三条原则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8997696" y="2276856"/>
            <a:ext cx="2286000" cy="2377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740" b="1">
                <a:solidFill>
                  <a:srgbClr val="0E1F2E"/>
                </a:solidFill>
                <a:latin typeface="微软雅黑"/>
                <a:ea typeface="微软雅黑"/>
              </a:rPr>
              <a:t>1  菜单级裁剪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740" b="0">
                <a:solidFill>
                  <a:srgbClr val="6B8093"/>
                </a:solidFill>
                <a:latin typeface="微软雅黑"/>
                <a:ea typeface="微软雅黑"/>
              </a:rPr>
              <a:t>角色看不到的菜单直接不出现，不是灰掉。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740" b="1">
                <a:solidFill>
                  <a:srgbClr val="0E1F2E"/>
                </a:solidFill>
                <a:latin typeface="微软雅黑"/>
                <a:ea typeface="微软雅黑"/>
              </a:rPr>
              <a:t>2  数据范围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740" b="0">
                <a:solidFill>
                  <a:srgbClr val="6B8093"/>
                </a:solidFill>
                <a:latin typeface="微软雅黑"/>
                <a:ea typeface="微软雅黑"/>
              </a:rPr>
              <a:t>业务员只看自己客户，主管看全组。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740" b="1">
                <a:solidFill>
                  <a:srgbClr val="0E1F2E"/>
                </a:solidFill>
                <a:latin typeface="微软雅黑"/>
                <a:ea typeface="微软雅黑"/>
              </a:rPr>
              <a:t>3  按钮级控制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740" b="0">
                <a:solidFill>
                  <a:srgbClr val="6B8093"/>
                </a:solidFill>
                <a:latin typeface="微软雅黑"/>
                <a:ea typeface="微软雅黑"/>
              </a:rPr>
              <a:t>改价、作废、放行单独授权。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777240" y="6400800"/>
            <a:ext cx="59436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0" i="0">
                <a:solidFill>
                  <a:srgbClr val="6B8093"/>
                </a:solidFill>
                <a:latin typeface="微软雅黑"/>
                <a:ea typeface="微软雅黑"/>
              </a:rPr>
              <a:t>算数-精密制造ERP   ·   上海思扬信息科技有限公司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10881360" y="6400800"/>
            <a:ext cx="53035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800" b="1" i="0">
                <a:solidFill>
                  <a:srgbClr val="6B8093"/>
                </a:solidFill>
                <a:latin typeface="微软雅黑"/>
                <a:ea typeface="微软雅黑"/>
              </a:rPr>
              <a:t>18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777240" y="6345936"/>
            <a:ext cx="10637215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57200"/>
            <a:ext cx="106372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1" i="0">
                <a:solidFill>
                  <a:srgbClr val="D99B3C"/>
                </a:solidFill>
                <a:latin typeface="微软雅黑"/>
                <a:ea typeface="微软雅黑"/>
              </a:rPr>
              <a:t>ROLLOUT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13232"/>
            <a:ext cx="1063721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1" i="0">
                <a:solidFill>
                  <a:srgbClr val="0E1F2E"/>
                </a:solidFill>
                <a:latin typeface="微软雅黑"/>
                <a:ea typeface="微软雅黑"/>
              </a:rPr>
              <a:t>四阶段上线，每阶段有验收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25295"/>
            <a:ext cx="106372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0" i="0">
                <a:solidFill>
                  <a:srgbClr val="6B8093"/>
                </a:solidFill>
                <a:latin typeface="微软雅黑"/>
                <a:ea typeface="微软雅黑"/>
              </a:rPr>
              <a:t>先跑通主线，再加模块；不一次性切换，避免新旧系统同时录数。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1536192"/>
            <a:ext cx="475488" cy="41148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77240" y="1773936"/>
            <a:ext cx="2563291" cy="3566160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773936"/>
            <a:ext cx="2563291" cy="45720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78408" y="1956816"/>
            <a:ext cx="2197531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1" i="0">
                <a:solidFill>
                  <a:srgbClr val="D99B3C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8408" y="2194560"/>
            <a:ext cx="2197531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40" b="0">
                <a:solidFill>
                  <a:srgbClr val="0E1F2E"/>
                </a:solidFill>
                <a:latin typeface="微软雅黑"/>
                <a:ea typeface="微软雅黑"/>
              </a:rPr>
              <a:t>第 1 阶段 · 底座与主链路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8408" y="2761488"/>
            <a:ext cx="2197531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00" b="1" i="0">
                <a:solidFill>
                  <a:srgbClr val="6B8093"/>
                </a:solidFill>
                <a:latin typeface="微软雅黑"/>
                <a:ea typeface="微软雅黑"/>
              </a:rPr>
              <a:t>约 1–2 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8408" y="3035808"/>
            <a:ext cx="2179243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780" b="0">
                <a:solidFill>
                  <a:srgbClr val="1E2C38"/>
                </a:solidFill>
                <a:latin typeface="微软雅黑"/>
                <a:ea typeface="微软雅黑"/>
              </a:rPr>
              <a:t>· 主数据建档与批量导入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780" b="0">
                <a:solidFill>
                  <a:srgbClr val="1E2C38"/>
                </a:solidFill>
                <a:latin typeface="微软雅黑"/>
                <a:ea typeface="微软雅黑"/>
              </a:rPr>
              <a:t>· 销售订单与发货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780" b="0">
                <a:solidFill>
                  <a:srgbClr val="1E2C38"/>
                </a:solidFill>
                <a:latin typeface="微软雅黑"/>
                <a:ea typeface="微软雅黑"/>
              </a:rPr>
              <a:t>· 采购下单与收货入库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780" b="0">
                <a:solidFill>
                  <a:srgbClr val="1E2C38"/>
                </a:solidFill>
                <a:latin typeface="微软雅黑"/>
                <a:ea typeface="微软雅黑"/>
              </a:rPr>
              <a:t>· 库存台账与盘点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780" b="0">
                <a:solidFill>
                  <a:srgbClr val="1E2C38"/>
                </a:solidFill>
                <a:latin typeface="微软雅黑"/>
                <a:ea typeface="微软雅黑"/>
              </a:rPr>
              <a:t>· 应收应付自动汇总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78408" y="4517136"/>
            <a:ext cx="2160955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78408" y="4608576"/>
            <a:ext cx="2179243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760" b="0">
                <a:solidFill>
                  <a:srgbClr val="1F8F7D"/>
                </a:solidFill>
                <a:latin typeface="微软雅黑"/>
                <a:ea typeface="微软雅黑"/>
              </a:rPr>
              <a:t>订单到发货、采购到入库两条主线先跑通，账实能对上。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468547" y="1773936"/>
            <a:ext cx="2563291" cy="3566160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468547" y="1773936"/>
            <a:ext cx="2563291" cy="45720"/>
          </a:xfrm>
          <a:prstGeom prst="rect">
            <a:avLst/>
          </a:prstGeom>
          <a:solidFill>
            <a:srgbClr val="1F8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669715" y="1956816"/>
            <a:ext cx="2197531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1" i="0">
                <a:solidFill>
                  <a:srgbClr val="D99B3C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69715" y="2194560"/>
            <a:ext cx="2197531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40" b="0">
                <a:solidFill>
                  <a:srgbClr val="0E1F2E"/>
                </a:solidFill>
                <a:latin typeface="微软雅黑"/>
                <a:ea typeface="微软雅黑"/>
              </a:rPr>
              <a:t>第 2 阶段 · 生产与质量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69715" y="2761488"/>
            <a:ext cx="2197531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00" b="1" i="0">
                <a:solidFill>
                  <a:srgbClr val="6B8093"/>
                </a:solidFill>
                <a:latin typeface="微软雅黑"/>
                <a:ea typeface="微软雅黑"/>
              </a:rPr>
              <a:t>约 2–3 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69715" y="3035808"/>
            <a:ext cx="2179243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780" b="0">
                <a:solidFill>
                  <a:srgbClr val="1E2C38"/>
                </a:solidFill>
                <a:latin typeface="微软雅黑"/>
                <a:ea typeface="微软雅黑"/>
              </a:rPr>
              <a:t>· BOM 与工艺路线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780" b="0">
                <a:solidFill>
                  <a:srgbClr val="1E2C38"/>
                </a:solidFill>
                <a:latin typeface="微软雅黑"/>
                <a:ea typeface="微软雅黑"/>
              </a:rPr>
              <a:t>· 工单下达与派工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780" b="0">
                <a:solidFill>
                  <a:srgbClr val="1E2C38"/>
                </a:solidFill>
                <a:latin typeface="微软雅黑"/>
                <a:ea typeface="微软雅黑"/>
              </a:rPr>
              <a:t>· 扫码报工与计件工资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780" b="0">
                <a:solidFill>
                  <a:srgbClr val="1E2C38"/>
                </a:solidFill>
                <a:latin typeface="微软雅黑"/>
                <a:ea typeface="微软雅黑"/>
              </a:rPr>
              <a:t>· 质检定仓与 NCR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780" b="0">
                <a:solidFill>
                  <a:srgbClr val="1E2C38"/>
                </a:solidFill>
                <a:latin typeface="微软雅黑"/>
                <a:ea typeface="微软雅黑"/>
              </a:rPr>
              <a:t>· 批次追溯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669715" y="4517136"/>
            <a:ext cx="2160955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669715" y="4608576"/>
            <a:ext cx="2179243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760" b="0">
                <a:solidFill>
                  <a:srgbClr val="1F8F7D"/>
                </a:solidFill>
                <a:latin typeface="微软雅黑"/>
                <a:ea typeface="微软雅黑"/>
              </a:rPr>
              <a:t>车间去掉纸单，进度、良品率与工资当天可见。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59855" y="1773936"/>
            <a:ext cx="2563291" cy="3566160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159855" y="1773936"/>
            <a:ext cx="2563291" cy="45720"/>
          </a:xfrm>
          <a:prstGeom prst="rect">
            <a:avLst/>
          </a:prstGeom>
          <a:solidFill>
            <a:srgbClr val="2E6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61023" y="1956816"/>
            <a:ext cx="2197531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1" i="0">
                <a:solidFill>
                  <a:srgbClr val="D99B3C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61023" y="2194560"/>
            <a:ext cx="2197531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40" b="0">
                <a:solidFill>
                  <a:srgbClr val="0E1F2E"/>
                </a:solidFill>
                <a:latin typeface="微软雅黑"/>
                <a:ea typeface="微软雅黑"/>
              </a:rPr>
              <a:t>第 3 阶段 · 成本与分析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61023" y="2761488"/>
            <a:ext cx="2197531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00" b="1" i="0">
                <a:solidFill>
                  <a:srgbClr val="6B8093"/>
                </a:solidFill>
                <a:latin typeface="微软雅黑"/>
                <a:ea typeface="微软雅黑"/>
              </a:rPr>
              <a:t>约 1–2 周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61023" y="3035808"/>
            <a:ext cx="2179243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780" b="0">
                <a:solidFill>
                  <a:srgbClr val="1E2C38"/>
                </a:solidFill>
                <a:latin typeface="微软雅黑"/>
                <a:ea typeface="微软雅黑"/>
              </a:rPr>
              <a:t>· 制造成本与成本差异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780" b="0">
                <a:solidFill>
                  <a:srgbClr val="1E2C38"/>
                </a:solidFill>
                <a:latin typeface="微软雅黑"/>
                <a:ea typeface="微软雅黑"/>
              </a:rPr>
              <a:t>· 订单毛利分析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780" b="0">
                <a:solidFill>
                  <a:srgbClr val="1E2C38"/>
                </a:solidFill>
                <a:latin typeface="微软雅黑"/>
                <a:ea typeface="微软雅黑"/>
              </a:rPr>
              <a:t>· 经营大屏与角色看板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780" b="0">
                <a:solidFill>
                  <a:srgbClr val="1E2C38"/>
                </a:solidFill>
                <a:latin typeface="微软雅黑"/>
                <a:ea typeface="微软雅黑"/>
              </a:rPr>
              <a:t>· 审批流与权限细化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361023" y="4517136"/>
            <a:ext cx="2160955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361023" y="4608576"/>
            <a:ext cx="2179243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760" b="0">
                <a:solidFill>
                  <a:srgbClr val="1F8F7D"/>
                </a:solidFill>
                <a:latin typeface="微软雅黑"/>
                <a:ea typeface="微软雅黑"/>
              </a:rPr>
              <a:t>管理层能看到真实的成本与经营面，考核有数据支撑。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851163" y="1773936"/>
            <a:ext cx="2563291" cy="3566160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851163" y="1773936"/>
            <a:ext cx="2563291" cy="45720"/>
          </a:xfrm>
          <a:prstGeom prst="rect">
            <a:avLst/>
          </a:prstGeom>
          <a:solidFill>
            <a:srgbClr val="6B8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052331" y="1956816"/>
            <a:ext cx="2197531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1" i="0">
                <a:solidFill>
                  <a:srgbClr val="D99B3C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052331" y="2194560"/>
            <a:ext cx="2197531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40" b="0">
                <a:solidFill>
                  <a:srgbClr val="0E1F2E"/>
                </a:solidFill>
                <a:latin typeface="微软雅黑"/>
                <a:ea typeface="微软雅黑"/>
              </a:rPr>
              <a:t>第 4 阶段 · 扩展与对接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052331" y="2761488"/>
            <a:ext cx="2197531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00" b="1" i="0">
                <a:solidFill>
                  <a:srgbClr val="6B8093"/>
                </a:solidFill>
                <a:latin typeface="微软雅黑"/>
                <a:ea typeface="微软雅黑"/>
              </a:rPr>
              <a:t>按需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052331" y="3035808"/>
            <a:ext cx="2179243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780" b="0">
                <a:solidFill>
                  <a:srgbClr val="1E2C38"/>
                </a:solidFill>
                <a:latin typeface="微软雅黑"/>
                <a:ea typeface="微软雅黑"/>
              </a:rPr>
              <a:t>· 物流平台对接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780" b="0">
                <a:solidFill>
                  <a:srgbClr val="1E2C38"/>
                </a:solidFill>
                <a:latin typeface="微软雅黑"/>
                <a:ea typeface="微软雅黑"/>
              </a:rPr>
              <a:t>· 财务软件/电商平台对接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780" b="0">
                <a:solidFill>
                  <a:srgbClr val="1E2C38"/>
                </a:solidFill>
                <a:latin typeface="微软雅黑"/>
                <a:ea typeface="微软雅黑"/>
              </a:rPr>
              <a:t>· AI 决策辅助</a:t>
            </a:r>
          </a:p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780" b="0">
                <a:solidFill>
                  <a:srgbClr val="1E2C38"/>
                </a:solidFill>
                <a:latin typeface="微软雅黑"/>
                <a:ea typeface="微软雅黑"/>
              </a:rPr>
              <a:t>· 多组织与外贸单证</a:t>
            </a:r>
          </a:p>
        </p:txBody>
      </p:sp>
      <p:sp>
        <p:nvSpPr>
          <p:cNvPr id="37" name="Rectangle 36"/>
          <p:cNvSpPr/>
          <p:nvPr/>
        </p:nvSpPr>
        <p:spPr>
          <a:xfrm>
            <a:off x="9052331" y="4517136"/>
            <a:ext cx="2160955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052331" y="4608576"/>
            <a:ext cx="2179243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760" b="0">
                <a:solidFill>
                  <a:srgbClr val="1F8F7D"/>
                </a:solidFill>
                <a:latin typeface="微软雅黑"/>
                <a:ea typeface="微软雅黑"/>
              </a:rPr>
              <a:t>按客户实际场景增量开通，不一次性上满。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77240" y="5486400"/>
            <a:ext cx="10637215" cy="548640"/>
          </a:xfrm>
          <a:prstGeom prst="roundRect">
            <a:avLst>
              <a:gd name="adj" fmla="val 5000"/>
            </a:avLst>
          </a:prstGeom>
          <a:solidFill>
            <a:srgbClr val="F6F9FB"/>
          </a:solidFill>
          <a:ln w="11430">
            <a:solidFill>
              <a:srgbClr val="DCE5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033271" y="5632704"/>
            <a:ext cx="1012515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0" i="0">
                <a:solidFill>
                  <a:srgbClr val="1E2C38"/>
                </a:solidFill>
                <a:latin typeface="微软雅黑"/>
                <a:ea typeface="微软雅黑"/>
              </a:rPr>
              <a:t>验收方式：每阶段按清单「核心」项逐条演示并签字；未过项列入问题清单，明确责任人与日期。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77240" y="6400800"/>
            <a:ext cx="59436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0" i="0">
                <a:solidFill>
                  <a:srgbClr val="6B8093"/>
                </a:solidFill>
                <a:latin typeface="微软雅黑"/>
                <a:ea typeface="微软雅黑"/>
              </a:rPr>
              <a:t>算数-精密制造ERP   ·   上海思扬信息科技有限公司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881360" y="6400800"/>
            <a:ext cx="53035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800" b="1" i="0">
                <a:solidFill>
                  <a:srgbClr val="6B8093"/>
                </a:solidFill>
                <a:latin typeface="微软雅黑"/>
                <a:ea typeface="微软雅黑"/>
              </a:rPr>
              <a:t>19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77240" y="6345936"/>
            <a:ext cx="10637215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57200"/>
            <a:ext cx="106372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1" i="0">
                <a:solidFill>
                  <a:srgbClr val="D99B3C"/>
                </a:solidFill>
                <a:latin typeface="微软雅黑"/>
                <a:ea typeface="微软雅黑"/>
              </a:rPr>
              <a:t>DELIVERY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13232"/>
            <a:ext cx="1063721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1" i="0">
                <a:solidFill>
                  <a:srgbClr val="0E1F2E"/>
                </a:solidFill>
                <a:latin typeface="微软雅黑"/>
                <a:ea typeface="微软雅黑"/>
              </a:rPr>
              <a:t>交付与边界：先说清，后面才顺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25295"/>
            <a:ext cx="106372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0" i="0">
                <a:solidFill>
                  <a:srgbClr val="6B8093"/>
                </a:solidFill>
                <a:latin typeface="微软雅黑"/>
                <a:ea typeface="微软雅黑"/>
              </a:rPr>
              <a:t>哪些是我们的事，哪些不是；写在合同前，比写在验收时有用。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1536192"/>
            <a:ext cx="475488" cy="41148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773936"/>
            <a:ext cx="457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1" i="0">
                <a:solidFill>
                  <a:srgbClr val="D99B3C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61288" y="1755648"/>
            <a:ext cx="44805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 i="0">
                <a:solidFill>
                  <a:srgbClr val="0E1F2E"/>
                </a:solidFill>
                <a:latin typeface="微软雅黑"/>
                <a:ea typeface="微软雅黑"/>
              </a:rPr>
              <a:t>私有化部署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1288" y="2011680"/>
            <a:ext cx="44805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819" b="0">
                <a:solidFill>
                  <a:srgbClr val="6B8093"/>
                </a:solidFill>
                <a:latin typeface="微软雅黑"/>
                <a:ea typeface="微软雅黑"/>
              </a:rPr>
              <a:t>装在客户服务器，数据不出厂区；支持内网与公网接入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72200" y="1773936"/>
            <a:ext cx="457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1" i="0">
                <a:solidFill>
                  <a:srgbClr val="D99B3C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56248" y="1755648"/>
            <a:ext cx="44805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 i="0">
                <a:solidFill>
                  <a:srgbClr val="0E1F2E"/>
                </a:solidFill>
                <a:latin typeface="微软雅黑"/>
                <a:ea typeface="微软雅黑"/>
              </a:rPr>
              <a:t>角色化启用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56248" y="2011680"/>
            <a:ext cx="44805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819" b="0">
                <a:solidFill>
                  <a:srgbClr val="6B8093"/>
                </a:solidFill>
                <a:latin typeface="微软雅黑"/>
                <a:ea typeface="微软雅黑"/>
              </a:rPr>
              <a:t>按岗位开菜单，一线工人只有扫码报工一个入口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2743200"/>
            <a:ext cx="457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1" i="0">
                <a:solidFill>
                  <a:srgbClr val="D99B3C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61288" y="2724912"/>
            <a:ext cx="44805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 i="0">
                <a:solidFill>
                  <a:srgbClr val="0E1F2E"/>
                </a:solidFill>
                <a:latin typeface="微软雅黑"/>
                <a:ea typeface="微软雅黑"/>
              </a:rPr>
              <a:t>演示数据随行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61288" y="2980944"/>
            <a:ext cx="44805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819" b="0">
                <a:solidFill>
                  <a:srgbClr val="6B8093"/>
                </a:solidFill>
                <a:latin typeface="微软雅黑"/>
                <a:ea typeface="微软雅黑"/>
              </a:rPr>
              <a:t>内置两套行业演示库，可一键重置，方便培训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2743200"/>
            <a:ext cx="457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1" i="0">
                <a:solidFill>
                  <a:srgbClr val="D99B3C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56248" y="2724912"/>
            <a:ext cx="44805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 i="0">
                <a:solidFill>
                  <a:srgbClr val="0E1F2E"/>
                </a:solidFill>
                <a:latin typeface="微软雅黑"/>
                <a:ea typeface="微软雅黑"/>
              </a:rPr>
              <a:t>数据可带走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56248" y="2980944"/>
            <a:ext cx="44805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819" b="0">
                <a:solidFill>
                  <a:srgbClr val="6B8093"/>
                </a:solidFill>
                <a:latin typeface="微软雅黑"/>
                <a:ea typeface="微软雅黑"/>
              </a:rPr>
              <a:t>台账、工资、报表随时导出 Excel，不做数据绑架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" y="3712464"/>
            <a:ext cx="457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1" i="0">
                <a:solidFill>
                  <a:srgbClr val="D99B3C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61288" y="3694176"/>
            <a:ext cx="44805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 i="0">
                <a:solidFill>
                  <a:srgbClr val="0E1F2E"/>
                </a:solidFill>
                <a:latin typeface="微软雅黑"/>
                <a:ea typeface="微软雅黑"/>
              </a:rPr>
              <a:t>渐进式上线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61288" y="3950208"/>
            <a:ext cx="44805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819" b="0">
                <a:solidFill>
                  <a:srgbClr val="6B8093"/>
                </a:solidFill>
                <a:latin typeface="微软雅黑"/>
                <a:ea typeface="微软雅黑"/>
              </a:rPr>
              <a:t>四个阶段，每阶段有验收标准与回退方案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72200" y="3712464"/>
            <a:ext cx="457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1" i="0">
                <a:solidFill>
                  <a:srgbClr val="D99B3C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56248" y="3694176"/>
            <a:ext cx="44805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 i="0">
                <a:solidFill>
                  <a:srgbClr val="0E1F2E"/>
                </a:solidFill>
                <a:latin typeface="微软雅黑"/>
                <a:ea typeface="微软雅黑"/>
              </a:rPr>
              <a:t>响应与培训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56248" y="3950208"/>
            <a:ext cx="44805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819" b="0">
                <a:solidFill>
                  <a:srgbClr val="6B8093"/>
                </a:solidFill>
                <a:latin typeface="微软雅黑"/>
                <a:ea typeface="微软雅黑"/>
              </a:rPr>
              <a:t>上线期驻场/远程支持，班组长与仓管单独培训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59" y="1792224"/>
            <a:ext cx="5074920" cy="1828800"/>
          </a:xfrm>
          <a:prstGeom prst="roundRect">
            <a:avLst>
              <a:gd name="adj" fmla="val 5000"/>
            </a:avLst>
          </a:prstGeom>
          <a:solidFill>
            <a:srgbClr val="E7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47103" y="1938528"/>
            <a:ext cx="44805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 i="0">
                <a:solidFill>
                  <a:srgbClr val="1F8F7D"/>
                </a:solidFill>
                <a:latin typeface="微软雅黑"/>
                <a:ea typeface="微软雅黑"/>
              </a:rPr>
              <a:t>适合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47103" y="2212848"/>
            <a:ext cx="45720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300"/>
              </a:spcAft>
            </a:pPr>
            <a:r>
              <a:rPr sz="819" b="0">
                <a:solidFill>
                  <a:srgbClr val="1E2C38"/>
                </a:solidFill>
                <a:latin typeface="微软雅黑"/>
                <a:ea typeface="微软雅黑"/>
              </a:rPr>
              <a:t>· 五金贸易、五金工贸、精密机加、工贸一体</a:t>
            </a:r>
          </a:p>
          <a:p>
            <a:pPr algn="l">
              <a:lnSpc>
                <a:spcPct val="140000"/>
              </a:lnSpc>
              <a:spcAft>
                <a:spcPts val="300"/>
              </a:spcAft>
            </a:pPr>
            <a:r>
              <a:rPr sz="819" b="0">
                <a:solidFill>
                  <a:srgbClr val="1E2C38"/>
                </a:solidFill>
                <a:latin typeface="微软雅黑"/>
                <a:ea typeface="微软雅黑"/>
              </a:rPr>
              <a:t>· 想把订单、车间、仓库、财务放到一套数据上</a:t>
            </a:r>
          </a:p>
          <a:p>
            <a:pPr algn="l">
              <a:lnSpc>
                <a:spcPct val="140000"/>
              </a:lnSpc>
              <a:spcAft>
                <a:spcPts val="300"/>
              </a:spcAft>
            </a:pPr>
            <a:r>
              <a:rPr sz="819" b="0">
                <a:solidFill>
                  <a:srgbClr val="1E2C38"/>
                </a:solidFill>
                <a:latin typeface="微软雅黑"/>
                <a:ea typeface="微软雅黑"/>
              </a:rPr>
              <a:t>· 接受分阶段上线，愿意配一个内部管理员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59" y="3739896"/>
            <a:ext cx="5074920" cy="1828800"/>
          </a:xfrm>
          <a:prstGeom prst="roundRect">
            <a:avLst>
              <a:gd name="adj" fmla="val 5000"/>
            </a:avLst>
          </a:prstGeom>
          <a:solidFill>
            <a:srgbClr val="F7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547103" y="3886200"/>
            <a:ext cx="44805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 i="0">
                <a:solidFill>
                  <a:srgbClr val="B85149"/>
                </a:solidFill>
                <a:latin typeface="微软雅黑"/>
                <a:ea typeface="微软雅黑"/>
              </a:rPr>
              <a:t>暂不适合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47103" y="4160520"/>
            <a:ext cx="45720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300"/>
              </a:spcAft>
            </a:pPr>
            <a:r>
              <a:rPr sz="819" b="0">
                <a:solidFill>
                  <a:srgbClr val="1E2C38"/>
                </a:solidFill>
                <a:latin typeface="微软雅黑"/>
                <a:ea typeface="微软雅黑"/>
              </a:rPr>
              <a:t>· 多法人合并报表的集团管控（需单独评估）</a:t>
            </a:r>
          </a:p>
          <a:p>
            <a:pPr algn="l">
              <a:lnSpc>
                <a:spcPct val="140000"/>
              </a:lnSpc>
              <a:spcAft>
                <a:spcPts val="300"/>
              </a:spcAft>
            </a:pPr>
            <a:r>
              <a:rPr sz="819" b="0">
                <a:solidFill>
                  <a:srgbClr val="1E2C38"/>
                </a:solidFill>
                <a:latin typeface="微软雅黑"/>
                <a:ea typeface="微软雅黑"/>
              </a:rPr>
              <a:t>· 流程化工序、需要配方与 DCS 的流程制造</a:t>
            </a:r>
          </a:p>
          <a:p>
            <a:pPr algn="l">
              <a:lnSpc>
                <a:spcPct val="140000"/>
              </a:lnSpc>
              <a:spcAft>
                <a:spcPts val="300"/>
              </a:spcAft>
            </a:pPr>
            <a:r>
              <a:rPr sz="819" b="0">
                <a:solidFill>
                  <a:srgbClr val="1E2C38"/>
                </a:solidFill>
                <a:latin typeface="微软雅黑"/>
                <a:ea typeface="微软雅黑"/>
              </a:rPr>
              <a:t>· 只要代账记账，不需要车间与库存过程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77240" y="6400800"/>
            <a:ext cx="59436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0" i="0">
                <a:solidFill>
                  <a:srgbClr val="6B8093"/>
                </a:solidFill>
                <a:latin typeface="微软雅黑"/>
                <a:ea typeface="微软雅黑"/>
              </a:rPr>
              <a:t>算数-精密制造ERP   ·   上海思扬信息科技有限公司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881360" y="6400800"/>
            <a:ext cx="53035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800" b="1" i="0">
                <a:solidFill>
                  <a:srgbClr val="6B8093"/>
                </a:solidFill>
                <a:latin typeface="微软雅黑"/>
                <a:ea typeface="微软雅黑"/>
              </a:rPr>
              <a:t>20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77240" y="6345936"/>
            <a:ext cx="10637215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57200"/>
            <a:ext cx="106372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1" i="0">
                <a:solidFill>
                  <a:srgbClr val="D99B3C"/>
                </a:solidFill>
                <a:latin typeface="微软雅黑"/>
                <a:ea typeface="微软雅黑"/>
              </a:rPr>
              <a:t>FAQ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13232"/>
            <a:ext cx="1063721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1" i="0">
                <a:solidFill>
                  <a:srgbClr val="0E1F2E"/>
                </a:solidFill>
                <a:latin typeface="微软雅黑"/>
                <a:ea typeface="微软雅黑"/>
              </a:rPr>
              <a:t>客户最常问的六个问题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25295"/>
            <a:ext cx="106372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0" i="0">
                <a:solidFill>
                  <a:srgbClr val="6B8093"/>
                </a:solidFill>
                <a:latin typeface="微软雅黑"/>
                <a:ea typeface="微软雅黑"/>
              </a:rPr>
              <a:t>直接给答案；更细的 9 问在功能清单的「选型问答」页。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1536192"/>
            <a:ext cx="475488" cy="41148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773936"/>
            <a:ext cx="51631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80" b="1" i="0">
                <a:solidFill>
                  <a:srgbClr val="0E1F2E"/>
                </a:solidFill>
                <a:latin typeface="微软雅黑"/>
                <a:ea typeface="微软雅黑"/>
              </a:rPr>
              <a:t>我们只有几十人，会不会太重？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048255"/>
            <a:ext cx="516315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600"/>
              </a:spcAft>
            </a:pPr>
            <a:r>
              <a:rPr sz="819" b="0">
                <a:solidFill>
                  <a:srgbClr val="6B8093"/>
                </a:solidFill>
                <a:latin typeface="微软雅黑"/>
                <a:ea typeface="微软雅黑"/>
              </a:rPr>
              <a:t>不会。菜单按角色开放，工人端只有扫码报工一个入口。实施分四阶段，第一阶段通常 1–2 周即可上线订单与库存。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2944368"/>
            <a:ext cx="5163159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51295" y="1773936"/>
            <a:ext cx="51631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80" b="1" i="0">
                <a:solidFill>
                  <a:srgbClr val="0E1F2E"/>
                </a:solidFill>
                <a:latin typeface="微软雅黑"/>
                <a:ea typeface="微软雅黑"/>
              </a:rPr>
              <a:t>和通用进销存比，差别在哪？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51295" y="2048255"/>
            <a:ext cx="516315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600"/>
              </a:spcAft>
            </a:pPr>
            <a:r>
              <a:rPr sz="819" b="0">
                <a:solidFill>
                  <a:srgbClr val="6B8093"/>
                </a:solidFill>
                <a:latin typeface="微软雅黑"/>
                <a:ea typeface="微软雅黑"/>
              </a:rPr>
              <a:t>通用进销存管到「货进了出了」，我们管到「哪道工序、谁做的、良品多少、进哪个仓、工资怎么算」。精密件的五仓形态、质检定仓、料废工废是内置规则，不是二次开发。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51295" y="2944368"/>
            <a:ext cx="5163159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3145536"/>
            <a:ext cx="51631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80" b="1" i="0">
                <a:solidFill>
                  <a:srgbClr val="0E1F2E"/>
                </a:solidFill>
                <a:latin typeface="微软雅黑"/>
                <a:ea typeface="微软雅黑"/>
              </a:rPr>
              <a:t>报工没有领料单，材料怎么扣？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3419856"/>
            <a:ext cx="516315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600"/>
              </a:spcAft>
            </a:pPr>
            <a:r>
              <a:rPr sz="819" b="0">
                <a:solidFill>
                  <a:srgbClr val="6B8093"/>
                </a:solidFill>
                <a:latin typeface="微软雅黑"/>
                <a:ea typeface="微软雅黑"/>
              </a:rPr>
              <a:t>按「库房直耗 + BOM 回算」处理：投料不逐单开领料单，耗用按 BOM 与实际报工数回算，月末盘点差异可解释。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" y="4315968"/>
            <a:ext cx="5163159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51295" y="3145536"/>
            <a:ext cx="51631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80" b="1" i="0">
                <a:solidFill>
                  <a:srgbClr val="0E1F2E"/>
                </a:solidFill>
                <a:latin typeface="微软雅黑"/>
                <a:ea typeface="微软雅黑"/>
              </a:rPr>
              <a:t>工资能算清楚吗？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51295" y="3419856"/>
            <a:ext cx="516315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600"/>
              </a:spcAft>
            </a:pPr>
            <a:r>
              <a:rPr sz="819" b="0">
                <a:solidFill>
                  <a:srgbClr val="6B8093"/>
                </a:solidFill>
                <a:latin typeface="微软雅黑"/>
                <a:ea typeface="微软雅黑"/>
              </a:rPr>
              <a:t>能。计件单价挂在工序上，报工记录良品、料废、工废；料废不扣薪、工废按规则扣减，每一笔工资都能追溯到报工记录。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51295" y="4315968"/>
            <a:ext cx="5163159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4517136"/>
            <a:ext cx="51631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80" b="1" i="0">
                <a:solidFill>
                  <a:srgbClr val="0E1F2E"/>
                </a:solidFill>
                <a:latin typeface="微软雅黑"/>
                <a:ea typeface="微软雅黑"/>
              </a:rPr>
              <a:t>物流能自动叫车吗？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4791455"/>
            <a:ext cx="516315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600"/>
              </a:spcAft>
            </a:pPr>
            <a:r>
              <a:rPr sz="819" b="0">
                <a:solidFill>
                  <a:srgbClr val="6B8093"/>
                </a:solidFill>
                <a:latin typeface="微软雅黑"/>
                <a:ea typeface="微软雅黑"/>
              </a:rPr>
              <a:t>能，但不是无脑下单。系统同轮向货拉拉、运满满、德邦、合同承运商与自有车队询价，满足条件才自动下单；价格异常转人工，超金额走审批，决策理由留痕。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77240" y="5687568"/>
            <a:ext cx="5163159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51295" y="4517136"/>
            <a:ext cx="51631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80" b="1" i="0">
                <a:solidFill>
                  <a:srgbClr val="0E1F2E"/>
                </a:solidFill>
                <a:latin typeface="微软雅黑"/>
                <a:ea typeface="微软雅黑"/>
              </a:rPr>
              <a:t>上线失败的风险怎么控？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51295" y="4791455"/>
            <a:ext cx="516315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600"/>
              </a:spcAft>
            </a:pPr>
            <a:r>
              <a:rPr sz="819" b="0">
                <a:solidFill>
                  <a:srgbClr val="6B8093"/>
                </a:solidFill>
                <a:latin typeface="微软雅黑"/>
                <a:ea typeface="微软雅黑"/>
              </a:rPr>
              <a:t>三件事：一是实施前书面确认边界与不在范围内的需求；二是分阶段上线，每阶段有验收标准；三是台账、工资、报表随时可导出，不做数据绑架。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251295" y="5687568"/>
            <a:ext cx="5163159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6400800"/>
            <a:ext cx="59436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750" b="0" i="0">
                <a:solidFill>
                  <a:srgbClr val="6B8093"/>
                </a:solidFill>
                <a:latin typeface="微软雅黑"/>
                <a:ea typeface="微软雅黑"/>
              </a:rPr>
              <a:t>算数-精密制造ERP   ·   上海思扬信息科技有限公司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881360" y="6400800"/>
            <a:ext cx="53035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800" b="1" i="0">
                <a:solidFill>
                  <a:srgbClr val="6B8093"/>
                </a:solidFill>
                <a:latin typeface="微软雅黑"/>
                <a:ea typeface="微软雅黑"/>
              </a:rPr>
              <a:t>21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77240" y="6345936"/>
            <a:ext cx="10637215" cy="7315"/>
          </a:xfrm>
          <a:prstGeom prst="rect">
            <a:avLst/>
          </a:prstGeom>
          <a:solidFill>
            <a:srgbClr val="DCE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54864" cy="6858000"/>
          </a:xfrm>
          <a:prstGeom prst="rect">
            <a:avLst/>
          </a:prstGeom>
          <a:solidFill>
            <a:srgbClr val="D9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6583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1" i="0">
                <a:solidFill>
                  <a:srgbClr val="E8B460"/>
                </a:solidFill>
                <a:latin typeface="微软雅黑"/>
                <a:ea typeface="微软雅黑"/>
              </a:rPr>
              <a:t>NEXT STEP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69494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约一次 60 分钟的现场对照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560320"/>
            <a:ext cx="658368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Aft>
                <a:spcPts val="600"/>
              </a:spcAft>
            </a:pPr>
            <a:r>
              <a:rPr sz="1150" b="0">
                <a:solidFill>
                  <a:srgbClr val="9FB4C4"/>
                </a:solidFill>
                <a:latin typeface="微软雅黑"/>
                <a:ea typeface="微软雅黑"/>
              </a:rPr>
              <a:t>带上你现在的订单、库存与工资表，我们按功能清单逐条对照，</a:t>
            </a:r>
          </a:p>
          <a:p>
            <a:pPr algn="l">
              <a:lnSpc>
                <a:spcPct val="160000"/>
              </a:lnSpc>
              <a:spcAft>
                <a:spcPts val="600"/>
              </a:spcAft>
            </a:pPr>
            <a:r>
              <a:rPr sz="1150" b="0">
                <a:solidFill>
                  <a:srgbClr val="9FB4C4"/>
                </a:solidFill>
                <a:latin typeface="微软雅黑"/>
                <a:ea typeface="微软雅黑"/>
              </a:rPr>
              <a:t>当场标出「已有 / 要补 / 不需要」，给出首期范围与时间表。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4206240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 i="0">
                <a:solidFill>
                  <a:srgbClr val="6B8499"/>
                </a:solidFill>
                <a:latin typeface="微软雅黑"/>
                <a:ea typeface="微软雅黑"/>
              </a:rPr>
              <a:t>演示环境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65960" y="4187952"/>
            <a:ext cx="56692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 i="0">
                <a:solidFill>
                  <a:srgbClr val="FFFFFF"/>
                </a:solidFill>
                <a:latin typeface="微软雅黑"/>
                <a:ea typeface="微软雅黑"/>
              </a:rPr>
              <a:t>p.zerocod.cn/erp-jingmi/frontend/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459028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 i="0">
                <a:solidFill>
                  <a:srgbClr val="6B8499"/>
                </a:solidFill>
                <a:latin typeface="微软雅黑"/>
                <a:ea typeface="微软雅黑"/>
              </a:rPr>
              <a:t>商务联系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65960" y="4572000"/>
            <a:ext cx="56692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 i="0">
                <a:solidFill>
                  <a:srgbClr val="FFFFFF"/>
                </a:solidFill>
                <a:latin typeface="微软雅黑"/>
                <a:ea typeface="微软雅黑"/>
              </a:rPr>
              <a:t>张经理 18016313342（微信同号）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974336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 i="0">
                <a:solidFill>
                  <a:srgbClr val="6B8499"/>
                </a:solidFill>
                <a:latin typeface="微软雅黑"/>
                <a:ea typeface="微软雅黑"/>
              </a:rPr>
              <a:t>公司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65960" y="4956048"/>
            <a:ext cx="56692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 i="0">
                <a:solidFill>
                  <a:srgbClr val="FFFFFF"/>
                </a:solidFill>
                <a:latin typeface="微软雅黑"/>
                <a:ea typeface="微软雅黑"/>
              </a:rPr>
              <a:t>上海思扬信息科技有限公司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92440" y="1417320"/>
            <a:ext cx="3291840" cy="4206240"/>
          </a:xfrm>
          <a:prstGeom prst="roundRect">
            <a:avLst>
              <a:gd name="adj" fmla="val 5000"/>
            </a:avLst>
          </a:prstGeom>
          <a:solidFill>
            <a:srgbClr val="183044"/>
          </a:solidFill>
          <a:ln w="11430">
            <a:solidFill>
              <a:srgbClr val="2A44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6760" y="1645920"/>
            <a:ext cx="2743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1" i="0">
                <a:solidFill>
                  <a:srgbClr val="E8B460"/>
                </a:solidFill>
                <a:latin typeface="微软雅黑"/>
                <a:ea typeface="微软雅黑"/>
              </a:rPr>
              <a:t>本册要点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6760" y="2011680"/>
            <a:ext cx="2788920" cy="3291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1000"/>
              </a:spcAft>
            </a:pPr>
            <a:r>
              <a:rPr sz="880" b="0">
                <a:solidFill>
                  <a:srgbClr val="C7D6E2"/>
                </a:solidFill>
                <a:latin typeface="微软雅黑"/>
                <a:ea typeface="微软雅黑"/>
              </a:rPr>
              <a:t>· 12 个业务域、115 个功能点，全部可在演示环境复现</a:t>
            </a:r>
          </a:p>
          <a:p>
            <a:pPr algn="l">
              <a:lnSpc>
                <a:spcPct val="150000"/>
              </a:lnSpc>
              <a:spcAft>
                <a:spcPts val="1000"/>
              </a:spcAft>
            </a:pPr>
            <a:r>
              <a:rPr sz="880" b="0">
                <a:solidFill>
                  <a:srgbClr val="C7D6E2"/>
                </a:solidFill>
                <a:latin typeface="微软雅黑"/>
                <a:ea typeface="微软雅黑"/>
              </a:rPr>
              <a:t>· 四阶段上线，第一阶段 1–2 周跑通订单与库存</a:t>
            </a:r>
          </a:p>
          <a:p>
            <a:pPr algn="l">
              <a:lnSpc>
                <a:spcPct val="150000"/>
              </a:lnSpc>
              <a:spcAft>
                <a:spcPts val="1000"/>
              </a:spcAft>
            </a:pPr>
            <a:r>
              <a:rPr sz="880" b="0">
                <a:solidFill>
                  <a:srgbClr val="C7D6E2"/>
                </a:solidFill>
                <a:latin typeface="微软雅黑"/>
                <a:ea typeface="微软雅黑"/>
              </a:rPr>
              <a:t>· 私有化部署，数据留在客户服务器</a:t>
            </a:r>
          </a:p>
          <a:p>
            <a:pPr algn="l">
              <a:lnSpc>
                <a:spcPct val="150000"/>
              </a:lnSpc>
              <a:spcAft>
                <a:spcPts val="1000"/>
              </a:spcAft>
            </a:pPr>
            <a:r>
              <a:rPr sz="880" b="0">
                <a:solidFill>
                  <a:srgbClr val="C7D6E2"/>
                </a:solidFill>
                <a:latin typeface="微软雅黑"/>
                <a:ea typeface="微软雅黑"/>
              </a:rPr>
              <a:t>· 边界先行：不适合的客户，我们会直说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6309360"/>
            <a:ext cx="7315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00" b="0" i="0">
                <a:solidFill>
                  <a:srgbClr val="5E768A"/>
                </a:solidFill>
                <a:latin typeface="微软雅黑"/>
                <a:ea typeface="微软雅黑"/>
              </a:rPr>
              <a:t>算数-精密制造ERP  ·  V2026.10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算数-精密制造ERP 产品介绍</dc:title>
  <dc:subject>一张订单跑通接单、采购、生产、质检、发货与对账</dc:subject>
  <dc:creator>上海思扬信息科技有限公司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