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370332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4600" b="1">
                <a:solidFill>
                  <a:srgbClr val="FFFFFF"/>
                </a:solidFill>
                <a:latin typeface="微软雅黑"/>
              </a:defRPr>
            </a:pPr>
            <a:r>
              <a:t>算数-智包装</a:t>
            </a:r>
          </a:p>
          <a:p>
            <a:pPr>
              <a:spcAft>
                <a:spcPts val="1000"/>
              </a:spcAft>
              <a:defRPr sz="1900" b="0">
                <a:solidFill>
                  <a:srgbClr val="9FD9C4"/>
                </a:solidFill>
                <a:latin typeface="微软雅黑"/>
              </a:defRPr>
            </a:pPr>
            <a:r>
              <a:t>包装印刷厂经营一体化系统 · 功能介绍</a:t>
            </a:r>
          </a:p>
          <a:p>
            <a:pPr>
              <a:spcAft>
                <a:spcPts val="600"/>
              </a:spcAft>
              <a:defRPr sz="1300" b="0">
                <a:solidFill>
                  <a:srgbClr val="CFE9DF"/>
                </a:solidFill>
                <a:latin typeface="微软雅黑"/>
              </a:defRPr>
            </a:pPr>
            <a:r>
              <a:t>19 个模块 · 193 个功能页面 · 536 个按钮级权限点 · 38 张预置报表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0350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0">
                <a:solidFill>
                  <a:srgbClr val="8FBFAE"/>
                </a:solidFill>
                <a:latin typeface="微软雅黑"/>
              </a:defRPr>
            </a:pPr>
            <a:r>
              <a:t>算数科技（ThinkFly）    https://p.zerocod.cn/erp-zhixiangchang/intro/    电话 18016313342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目录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从行业痛点讲到交付路径，30 页看完一套系统的边界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4592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一、行业现状与六个必答问题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二、产品定位与方案总览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三、四线换算口径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四、19 个模块逐条说明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五、四条产线落地方案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六、三块数据大屏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七、交付方式与上线路径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八、常见问题与诚实边界</a:t>
            </a:r>
          </a:p>
          <a:p>
            <a:pPr>
              <a:spcAft>
                <a:spcPts val="1400"/>
              </a:spcAft>
              <a:defRPr sz="1550" b="0">
                <a:solidFill>
                  <a:srgbClr val="2C4740"/>
                </a:solidFill>
                <a:latin typeface="微软雅黑"/>
              </a:defRPr>
            </a:pPr>
            <a:r>
              <a:t>九、联系方式与演示入口</a:t>
            </a:r>
          </a:p>
        </p:txBody>
      </p:sp>
      <p:pic>
        <p:nvPicPr>
          <p:cNvPr id="5" name="Picture 4" descr="to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645920"/>
            <a:ext cx="5120640" cy="288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包装印刷厂最常卡的六件事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不是「缺系统」，是缺一条能闭合的链路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72768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01  用料靠手算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纸箱展开面积、标签排版率、袋克重、纸杯扇形，四个人四种算法，报价口径打不齐。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1572768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02  单据录三遍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销售一本、车间一本、仓库一本，月底对不上，谁也说不清差在哪。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81528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03  进度靠电话问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业务问车间、车间问仓库、仓库问采购，一个订单问到下班。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081528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04  该不该买料拍脑袋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没有 MRP，备料多了压资金、少了停线，全凭老师傅感觉。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590288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05  版辊不知道在哪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一套版几万块，外发、领用、归还没有台账，丢了也不知道。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4590288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06  成本算不清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一单到底赚不赚钱，等财务月底算完才知道，订单已经做完了。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方案总览：一条合同号贯穿到底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确认订单自动生成工单与采购，成品入库按 BOM 扣料，出货自动挂应收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72768"/>
            <a:ext cx="1298448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000" b="1">
                <a:solidFill>
                  <a:srgbClr val="009A63"/>
                </a:solidFill>
                <a:latin typeface="微软雅黑"/>
              </a:defRPr>
            </a:pPr>
            <a:r>
              <a:t>19</a:t>
            </a:r>
          </a:p>
          <a:p>
            <a:pPr>
              <a:spcAft>
                <a:spcPts val="0"/>
              </a:spcAft>
              <a:defRPr sz="1050" b="0">
                <a:solidFill>
                  <a:srgbClr val="6B7D78"/>
                </a:solidFill>
                <a:latin typeface="微软雅黑"/>
              </a:defRPr>
            </a:pPr>
            <a:r>
              <a:t>一级模块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1572768"/>
            <a:ext cx="1298448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000" b="1">
                <a:solidFill>
                  <a:srgbClr val="009A63"/>
                </a:solidFill>
                <a:latin typeface="微软雅黑"/>
              </a:defRPr>
            </a:pPr>
            <a:r>
              <a:t>193</a:t>
            </a:r>
          </a:p>
          <a:p>
            <a:pPr>
              <a:spcAft>
                <a:spcPts val="0"/>
              </a:spcAft>
              <a:defRPr sz="1050" b="0">
                <a:solidFill>
                  <a:srgbClr val="6B7D78"/>
                </a:solidFill>
                <a:latin typeface="微软雅黑"/>
              </a:defRPr>
            </a:pPr>
            <a:r>
              <a:t>功能页面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2736" y="1572768"/>
            <a:ext cx="1298448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000" b="1">
                <a:solidFill>
                  <a:srgbClr val="009A63"/>
                </a:solidFill>
                <a:latin typeface="微软雅黑"/>
              </a:defRPr>
            </a:pPr>
            <a:r>
              <a:t>536</a:t>
            </a:r>
          </a:p>
          <a:p>
            <a:pPr>
              <a:spcAft>
                <a:spcPts val="0"/>
              </a:spcAft>
              <a:defRPr sz="1050" b="0">
                <a:solidFill>
                  <a:srgbClr val="6B7D78"/>
                </a:solidFill>
                <a:latin typeface="微软雅黑"/>
              </a:defRPr>
            </a:pPr>
            <a:r>
              <a:t>权限点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2624" y="1572768"/>
            <a:ext cx="1298448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000" b="1">
                <a:solidFill>
                  <a:srgbClr val="009A63"/>
                </a:solidFill>
                <a:latin typeface="微软雅黑"/>
              </a:defRPr>
            </a:pPr>
            <a:r>
              <a:t>38</a:t>
            </a:r>
          </a:p>
          <a:p>
            <a:pPr>
              <a:spcAft>
                <a:spcPts val="0"/>
              </a:spcAft>
              <a:defRPr sz="1050" b="0">
                <a:solidFill>
                  <a:srgbClr val="6B7D78"/>
                </a:solidFill>
                <a:latin typeface="微软雅黑"/>
              </a:defRPr>
            </a:pPr>
            <a:r>
              <a:t>预置报表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2512" y="1572768"/>
            <a:ext cx="1298448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000" b="1">
                <a:solidFill>
                  <a:srgbClr val="009A63"/>
                </a:solidFill>
                <a:latin typeface="微软雅黑"/>
              </a:defRPr>
            </a:pPr>
            <a:r>
              <a:t>3</a:t>
            </a:r>
          </a:p>
          <a:p>
            <a:pPr>
              <a:spcAft>
                <a:spcPts val="0"/>
              </a:spcAft>
              <a:defRPr sz="1050" b="0">
                <a:solidFill>
                  <a:srgbClr val="6B7D78"/>
                </a:solidFill>
                <a:latin typeface="微软雅黑"/>
              </a:defRPr>
            </a:pPr>
            <a:r>
              <a:t>数据大屏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0" y="1572768"/>
            <a:ext cx="1298448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000" b="1">
                <a:solidFill>
                  <a:srgbClr val="009A63"/>
                </a:solidFill>
                <a:latin typeface="微软雅黑"/>
              </a:defRPr>
            </a:pPr>
            <a:r>
              <a:t>10</a:t>
            </a:r>
          </a:p>
          <a:p>
            <a:pPr>
              <a:spcAft>
                <a:spcPts val="0"/>
              </a:spcAft>
              <a:defRPr sz="1050" b="0">
                <a:solidFill>
                  <a:srgbClr val="6B7D78"/>
                </a:solidFill>
                <a:latin typeface="微软雅黑"/>
              </a:defRPr>
            </a:pPr>
            <a:r>
              <a:t>预置角色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788920"/>
            <a:ext cx="56692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2C4740"/>
                </a:solidFill>
                <a:latin typeface="微软雅黑"/>
              </a:defRPr>
            </a:pPr>
            <a:r>
              <a:t>·  销售下单 → 审核 → 排产 → 工单 → 派工报工 → 质检入库 → 发货签收 → 应收对账，全链路同一合同号。</a:t>
            </a:r>
          </a:p>
          <a:p>
            <a:pPr>
              <a:spcAft>
                <a:spcPts val="1100"/>
              </a:spcAft>
              <a:defRPr sz="1500" b="0">
                <a:solidFill>
                  <a:srgbClr val="2C4740"/>
                </a:solidFill>
                <a:latin typeface="微软雅黑"/>
              </a:defRPr>
            </a:pPr>
            <a:r>
              <a:t>·  顶层搜一个合同号，销售 / 采购 / 工单 / 出入库 / 收付款的时间线全展开。</a:t>
            </a:r>
          </a:p>
          <a:p>
            <a:pPr>
              <a:spcAft>
                <a:spcPts val="1100"/>
              </a:spcAft>
              <a:defRPr sz="1500" b="0">
                <a:solidFill>
                  <a:srgbClr val="2C4740"/>
                </a:solidFill>
                <a:latin typeface="微软雅黑"/>
              </a:defRPr>
            </a:pPr>
            <a:r>
              <a:t>·  物料单位自动对齐：采购按 m² / kg，销售按只 / 个 / 张，换算口径写在产品分类里。</a:t>
            </a:r>
          </a:p>
          <a:p>
            <a:pPr>
              <a:spcAft>
                <a:spcPts val="1100"/>
              </a:spcAft>
              <a:defRPr sz="1500" b="0">
                <a:solidFill>
                  <a:srgbClr val="2C4740"/>
                </a:solidFill>
                <a:latin typeface="微软雅黑"/>
              </a:defRPr>
            </a:pPr>
            <a:r>
              <a:t>·  权限管到按钮：看到什么列表、能不能点审核、数据能看全部还是只看本人，都能配。</a:t>
            </a:r>
          </a:p>
        </p:txBody>
      </p:sp>
      <p:pic>
        <p:nvPicPr>
          <p:cNvPr id="11" name="Picture 10" descr="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788920"/>
            <a:ext cx="4663440" cy="26231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四线换算口径：报价与采购终于能对上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同一套口径，销售报得出去、采购买得回来、成本算得准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56692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·  瓦楞纸箱：长宽高 + 楞型 + 层数 → 展开尺寸；按纸度计价，采购用 m²、销售用只</a:t>
            </a:r>
          </a:p>
          <a:p>
            <a:pPr>
              <a:spcAft>
                <a:spcPts val="110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·  纸杯成型：杯型（热/冷/瓦楞套）+ 盎司 → 扇形展开面积与淋膜克重，含卷边损耗</a:t>
            </a:r>
          </a:p>
          <a:p>
            <a:pPr>
              <a:spcAft>
                <a:spcPts val="110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·  不干胶标签：卷宽 ÷ 单张宽度 → 每卷排数；按 1000 张/㎡ 口径对齐采购与报价</a:t>
            </a:r>
          </a:p>
          <a:p>
            <a:pPr>
              <a:spcAft>
                <a:spcPts val="110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·  印刷塑料袋：袋型（中封/边封/卷装）+ 尺寸 + 膜厚 → 单只克重，按 kg 计价</a:t>
            </a:r>
          </a:p>
        </p:txBody>
      </p:sp>
      <p:pic>
        <p:nvPicPr>
          <p:cNvPr id="5" name="Picture 4" descr="con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600200"/>
            <a:ext cx="4663440" cy="26231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工作台　每天上班第一屏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0 个 · 按钮权限点 0 个 · 路由 /dashboard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把待办、消息、常用入口收在一处，谁该干什么一眼看清。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m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经营驾驶舱　老板和管理层看经营的地方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0 个 · 按钮权限点 0 个 · 路由 /cockpit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近 6 个月销售与回款趋势、四线结构、风险三联板，指标能点进单据。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m_8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AI 智能助手　规则引擎驱动的建议中心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2 个 · 按钮权限点 4 个 · 路由 /ai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AI 建议中心可采纳 / 编辑 / 驳回，场景地图说明每类建议的触发条件；不依赖外部大模型接口，断网可用、数据不出厂。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AI 建议中心（生成 AI 建议、采纳 AI 建议、驳回 AI 建议、回填落地单据）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AI 场景地图（查看 / 新增 / 编辑）</a:t>
            </a:r>
          </a:p>
        </p:txBody>
      </p:sp>
      <p:pic>
        <p:nvPicPr>
          <p:cNvPr id="6" name="Picture 5" descr="m_8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主数据　先把底子打干净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19 个 · 按钮权限点 39 个 · 路由 /mdm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客户、供应商、物料、产品、仓库库位、色卡、条目一次建档，后续单据才有依据。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客户（查看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供应商（查看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物料（查看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产品（查看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原材料（查看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包材辅材（查看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仓库（查看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19 个功能页面（详见功能清单 Excel）</a:t>
            </a:r>
          </a:p>
        </p:txBody>
      </p:sp>
      <p:pic>
        <p:nvPicPr>
          <p:cNvPr id="6" name="Picture 5" descr="m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客户关系　卖出去之前的事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9 个 · 按钮权限点 2 个 · 路由 /crm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客户、联系人、拜访、商机、合同经营、市场活动与知识库，跟进不断档。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CRM客户（查看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联系人（查看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拜访记录（查看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商机管理（查看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合同经营（查看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市场活动（查看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知识库（关联/解除业务对象、知识置顶）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9 个功能页面（详见功能清单 Excel）</a:t>
            </a:r>
          </a:p>
        </p:txBody>
      </p:sp>
      <p:pic>
        <p:nvPicPr>
          <p:cNvPr id="6" name="Picture 5" descr="m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销售管理　从报价到签收回款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15 个 · 按钮权限点 85 个 · 路由 /sale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报价单、报价选项字典、销售订单与审核变更排产跟踪、发货签收、退货对账，一条线走完。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销售订单（查看详情（含变更 / 排产 / 跟踪 Tab）、新建订单、编辑（仅草稿 / 已驳回）、提交审核）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订单审核（通过 / 批量通过 / 驳回 / 批量驳回、反审核、查看审核详情、审核人代改）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订单变更（查看对照 / 影响预览、新增变更 / 撤销、编辑（仅待审核）、审核生效 / 驳回 / 批量生效）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订单排产（查看排产单 / 机台占用、新建排产单 / 批量排产、编辑（仅待排产 / 已排产且未生成工单）、重选版辊（版辊选择器））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订单跟踪（九节点跟踪 / 下钻、导出 Excel、打印跟踪单）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发货单（查看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销售退货（查看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15 个功能页面（详见功能清单 Excel）</a:t>
            </a:r>
          </a:p>
        </p:txBody>
      </p:sp>
      <p:pic>
        <p:nvPicPr>
          <p:cNvPr id="6" name="Picture 5" descr="m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采购管理　买得准、到得齐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9 个 · 按钮权限点 84 个 · 路由 /purchase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采购申请、询价比价、采购订单、到货入库、退货结算，供应商欠款同步。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采购申请（详情 / 只读明细、新增申请、编辑（仅草稿 / 已驳回）、提交审批）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采购订单（详情（含到货 / 入库 / 退货 Tab）、新增采购单、编辑（仅草稿 / 未到货）、提交审核）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采购到货（详情、新增到货单、编辑（草稿 / 待质检）、点收）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采购入库（详情（含库存流水 / 应付记录）、新增入库单、编辑（仅待入库）、入库确认（库存 ↑ + 应付 ↑））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采购退货（详情、新增退货单、编辑（仅草稿）、提交）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采购统计（查询、重置、导出 Excel、导出明细）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供应商报价（查看报价、新增报价、编辑（未中标且未过期）、批量导入报价）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9 个功能页面（详见功能清单 Excel）</a:t>
            </a:r>
          </a:p>
        </p:txBody>
      </p:sp>
      <p:pic>
        <p:nvPicPr>
          <p:cNvPr id="6" name="Picture 5" descr="m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财务管理　钱的事不能靠 Excel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17 个 · 按钮权限点 117 个 · 路由 /finance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应收应付、对账、收付款、开票、制造成本、工单成本、利润统计与客户信用账期。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财务工作台（查看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应收汇总（查询、重置、登记收款、算账龄）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应付汇总（查询、重置、登记付款、算账龄）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对账管理（查看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收款登记（查看详情、新增收款单、编辑、核销）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付款登记（查看详情、新增付款单、编辑、核销）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开票管理（查看详情、新增发票、从订单开票、编辑）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17 个功能页面（详见功能清单 Excel）</a:t>
            </a:r>
          </a:p>
        </p:txBody>
      </p:sp>
      <p:pic>
        <p:nvPicPr>
          <p:cNvPr id="6" name="Picture 5" descr="m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仓库管理　账实相符才敢接单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13 个 · 按钮权限点 84 个 · 路由 /wms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入出库、库存查询、盘点、调拨、预警、流水与呆滞料，成品/半成品/原料分仓管。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入库管理（查看入库单、新增入库单 / 从来源单据引入、编辑（仅草稿）、确认入库）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出库管理（查看出库单、新增出库单 / 从来源单据引入、编辑（仅草稿）、确认出库）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库存查询（查看明细 / 批次档案、导出 / 库存快照、打印库存表、库位调整）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库存盘点（查看 / 查看盈亏单据、新增盘点单、编辑（草稿 / 盘点中）、生成盘点明细）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库存调拨（查看调拨单、新增调拨单、编辑（仅草稿）、确认调拨出库）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库存预警（查看预警 / 查看规则、处理 / 忽略（含批量）、导出预警清单、跳预警提醒设置）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库存流水（查看详情 / 追溯链 / 来源单据、导出、打印、生成收发存汇总）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13 个功能页面（详见功能清单 Excel）</a:t>
            </a:r>
          </a:p>
        </p:txBody>
      </p:sp>
      <p:pic>
        <p:nvPicPr>
          <p:cNvPr id="6" name="Picture 5" descr="m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BOM/工艺　把老师傅的经验落成数据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5 个 · 按钮权限点 0 个 · 路由 /bom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BOM 清单、替代料、图纸文档、ECN 变更与模具管理，用料有据可查。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BOM清单（查看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替代料（查看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图纸文档（查看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ECN变更（查看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压接模具（查看 / 新增 / 编辑）</a:t>
            </a:r>
          </a:p>
        </p:txBody>
      </p:sp>
      <p:pic>
        <p:nvPicPr>
          <p:cNvPr id="6" name="Picture 5" descr="m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生产管理　车间那一摊事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25 个 · 按钮权限点 51 个 · 路由 /mes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工单、派工、报工、工序与工艺路线、质检入库、生产退料、委外、工单看板、工资计件、设备点检保养、工单领版与打印、现场移动端扫码报工。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生产工单（查看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生产报工（提报校正、三计量提报）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生产派工（查看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工序定义（查看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工艺路线（查看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质检入库（查看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生产退料（查看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25 个功能页面（详见功能清单 Excel）</a:t>
            </a:r>
          </a:p>
        </p:txBody>
      </p:sp>
      <p:pic>
        <p:nvPicPr>
          <p:cNvPr id="6" name="Picture 5" descr="m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版辊管理　印刷厂最容易丢钱的地方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9 个 · 按钮权限点 4 个 · 路由 /pr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版辊入库、领用、归还、报废、库存、台账、外发与套版管理，一套版值多少钱心里有数。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版辊列表（查看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版辊入库（查看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版辊领用（查看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版辊归还（查看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版辊报废（查看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版辊库存（查看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版辊台账（查看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9 个功能页面（详见功能清单 Excel）</a:t>
            </a:r>
          </a:p>
        </p:txBody>
      </p:sp>
      <p:pic>
        <p:nvPicPr>
          <p:cNvPr id="6" name="Picture 5" descr="m_8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质量管理　出了事能追到批次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6 个 · 按钮权限点 0 个 · 路由 /qms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来料与成品检验、批次追溯、不合格品 NCR 与客诉管理，责任边界清楚。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来料/成品检验（查看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电气测试（查看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批次追溯（查看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不合格品NCR（查看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客诉管理（查看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压接首件检验（查看 / 新增 / 编辑）</a:t>
            </a:r>
          </a:p>
        </p:txBody>
      </p:sp>
      <p:pic>
        <p:nvPicPr>
          <p:cNvPr id="6" name="Picture 5" descr="m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标签打印　贴上去就有身份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2 个 · 按钮权限点 0 个 · 路由 /label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标签模板与打印任务，二维码报工与扫码追溯，现场不用手写单据。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标签模板（查看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打印任务（查看 / 新增 / 编辑）</a:t>
            </a:r>
          </a:p>
        </p:txBody>
      </p:sp>
      <p:pic>
        <p:nvPicPr>
          <p:cNvPr id="6" name="Picture 5" descr="m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MRP　要不要买、要做多少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2 个 · 按钮权限点 0 个 · 路由 /mrp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MRP 运算与报价估算，按产品分类生成多层成本树，报价有底、备料不拍脑袋。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MRP运算（查看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报价估算（查看 / 新增 / 编辑）</a:t>
            </a:r>
          </a:p>
        </p:txBody>
      </p:sp>
      <p:pic>
        <p:nvPicPr>
          <p:cNvPr id="6" name="Picture 5" descr="m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报表管理　38 张预置报表，先别急着做 BI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41 个 · 按钮权限点 6 个 · 路由 /report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销售、采购、生产、库存、资金、成本与利润、质量损耗、交付及时率，开箱即用。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数据看板（导出 Excel、另存为我的报表、列设置）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仓储报表（仓库管理）（查看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采购报表（采购管理）（查看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销售分析（查看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采购汇总（查看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生产产量（查看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库存汇总（查看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41 个功能页面（详见功能清单 Excel）</a:t>
            </a:r>
          </a:p>
        </p:txBody>
      </p:sp>
      <p:pic>
        <p:nvPicPr>
          <p:cNvPr id="6" name="Picture 5" descr="m_2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数据大屏　挂在办公室电视上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3 个 · 按钮权限点 0 个 · 路由 /screen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经营决策、MES 现场、供应链资金三块大屏，指标可穿透到单据，不用等人汇报。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经营决策大屏（查看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MES现场大屏（查看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供应链资金大屏（查看 / 新增 / 编辑）</a:t>
            </a:r>
          </a:p>
        </p:txBody>
      </p:sp>
      <p:pic>
        <p:nvPicPr>
          <p:cNvPr id="6" name="Picture 5" descr="m_7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看板管理　按班组按工序看进度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2 个 · 按钮权限点 11 个 · 路由 /kanban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看板配置与电视看板投放，车间抬头就知道今天该先做哪一单。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看板配置（查看看板列表、新增看板 / 复制、编辑看板、删除看板（逻辑删除））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电视看板（打开电视看板（深色全屏）、手动切页 / 暂停轮播）</a:t>
            </a:r>
          </a:p>
        </p:txBody>
      </p:sp>
      <p:pic>
        <p:nvPicPr>
          <p:cNvPr id="6" name="Picture 5" descr="m_3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系统管理　权限、范围、预警、日志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功能页面 14 个 · 按钮权限点 49 个 · 路由 /system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350" b="0">
                <a:solidFill>
                  <a:srgbClr val="2C4740"/>
                </a:solidFill>
                <a:latin typeface="微软雅黑"/>
              </a:defRPr>
            </a:pPr>
            <a:r>
              <a:t>用户、角色权限、数据可见范围、数据字典、页面配置、预警规则与操作日志。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系统设置（查看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用户管理（查看 / 新增 / 编辑）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角色权限（查看、新增 / 复制角色、编辑、删除）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可见范围（查看、新增 / 复制规则、编辑 / 设默认 / 启停、删除）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数据字典（查看字典类型与条目、新增字典类型 / 条目、编辑字典文案 / 排序 / 停用、删除自定义字典（权威字典受保护））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打印模板（查看、新增 / 复制、编辑 / 启停、删除）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表单模板（查看、新增 / 复制、编辑 / 启停、删除）</a:t>
            </a:r>
          </a:p>
          <a:p>
            <a:pPr>
              <a:spcAft>
                <a:spcPts val="1100"/>
              </a:spcAft>
              <a:defRPr sz="1300" b="0">
                <a:solidFill>
                  <a:srgbClr val="2C4740"/>
                </a:solidFill>
                <a:latin typeface="微软雅黑"/>
              </a:defRPr>
            </a:pPr>
            <a:r>
              <a:t>·  等共 14 个功能页面（详见功能清单 Excel）</a:t>
            </a:r>
          </a:p>
        </p:txBody>
      </p:sp>
      <p:pic>
        <p:nvPicPr>
          <p:cNvPr id="6" name="Picture 5" descr="m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40480" cy="2160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四条产线的落地方案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同一条主链路，换算口径和单据形态按产线换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7276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A63"/>
                </a:solidFill>
                <a:latin typeface="微软雅黑"/>
              </a:defRPr>
            </a:pPr>
            <a:r>
              <a:t>瓦楞纸箱　｜　主口径：展开面积（㎡）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长宽高 + 楞型 + 层数 → 展开尺寸；按纸度计价，采购用 m²、销售用只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157276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A63"/>
                </a:solidFill>
                <a:latin typeface="微软雅黑"/>
              </a:defRPr>
            </a:pPr>
            <a:r>
              <a:t>纸杯成型　｜　主口径：扇形展开 + 克重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杯型（热/冷/瓦楞套）+ 盎司 → 扇形展开面积与淋膜克重，含卷边损耗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12724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A63"/>
                </a:solidFill>
                <a:latin typeface="微软雅黑"/>
              </a:defRPr>
            </a:pPr>
            <a:r>
              <a:t>不干胶标签　｜　主口径：排版利用率（%）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卷宽 ÷ 单张宽度 → 每卷排数；按 1000 张/㎡ 口径对齐采购与报价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12724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A63"/>
                </a:solidFill>
                <a:latin typeface="微软雅黑"/>
              </a:defRPr>
            </a:pPr>
            <a:r>
              <a:t>印刷塑料袋　｜　主口径：克重 × 面积（g/只）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袋型（中封/边封/卷装）+ 尺寸 + 膜厚 → 单只克重，按 kg 计价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三块数据大屏：挂在办公室就能看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指标不是画上去的，都能点进单据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60350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009A63"/>
                </a:solidFill>
                <a:latin typeface="微软雅黑"/>
              </a:defRPr>
            </a:pPr>
            <a:r>
              <a:t>经营决策大屏</a:t>
            </a:r>
          </a:p>
          <a:p>
            <a:pPr>
              <a:spcAft>
                <a:spcPts val="0"/>
              </a:spcAft>
              <a:defRPr sz="1300" b="0">
                <a:solidFill>
                  <a:srgbClr val="6B7D78"/>
                </a:solidFill>
                <a:latin typeface="微软雅黑"/>
              </a:defRPr>
            </a:pPr>
            <a:r>
              <a:t>销售与回款趋势、四线结构、客户贡献、订单交付、风险三联板。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63240"/>
            <a:ext cx="60350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009A63"/>
                </a:solidFill>
                <a:latin typeface="微软雅黑"/>
              </a:defRPr>
            </a:pPr>
            <a:r>
              <a:t>MES 现场大屏</a:t>
            </a:r>
          </a:p>
          <a:p>
            <a:pPr>
              <a:spcAft>
                <a:spcPts val="0"/>
              </a:spcAft>
              <a:defRPr sz="1300" b="0">
                <a:solidFill>
                  <a:srgbClr val="6B7D78"/>
                </a:solidFill>
                <a:latin typeface="微软雅黑"/>
              </a:defRPr>
            </a:pPr>
            <a:r>
              <a:t>工单进度、工序在制、设备状态、当日产量与异常停机。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480560"/>
            <a:ext cx="60350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009A63"/>
                </a:solidFill>
                <a:latin typeface="微软雅黑"/>
              </a:defRPr>
            </a:pPr>
            <a:r>
              <a:t>供应链资金大屏</a:t>
            </a:r>
          </a:p>
          <a:p>
            <a:pPr>
              <a:spcAft>
                <a:spcPts val="0"/>
              </a:spcAft>
              <a:defRPr sz="1300" b="0">
                <a:solidFill>
                  <a:srgbClr val="6B7D78"/>
                </a:solidFill>
                <a:latin typeface="微软雅黑"/>
              </a:defRPr>
            </a:pPr>
            <a:r>
              <a:t>库存健康度、呆滞料、应收账龄、应付到期与客户信用占用。</a:t>
            </a:r>
          </a:p>
        </p:txBody>
      </p:sp>
      <p:pic>
        <p:nvPicPr>
          <p:cNvPr id="7" name="Picture 6" descr="sc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645920"/>
            <a:ext cx="4480560" cy="25203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四种交付方式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差别主要在数据归属、运维责任和上线周期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7276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云演示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我们维护，随时可看。用演示数据走完整链路，适合先看再定。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157276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本地私有化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部署在你自己的服务器，数据不出厂，可接内网、可断外网。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12724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专有云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独立租户 + 独立库，你只管用，备份与升级我们负责。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127248"/>
            <a:ext cx="5120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子目录部署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挂在你已有域名子目录下，与现有站点共用证书与运维。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上线路径：先打穿一条主链路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不要一上来全模块铺开，先让一个订单跑通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6400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第 1 步｜基础建档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客户、产品、物料、仓库库位、BOM、工艺路线；含导入模板。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88920"/>
            <a:ext cx="6400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第 2 步｜主链路跑通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销售订单 → 审核 → 工单 → 派工报工 → 质检入库 → 发货 → 应收。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931920"/>
            <a:ext cx="6400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第 3 步｜换算出准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按你的纸度、克重、排版率、损耗口径配置四线换算与报价选项。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074920"/>
            <a:ext cx="6400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009A63"/>
                </a:solidFill>
                <a:latin typeface="微软雅黑"/>
              </a:defRPr>
            </a:pPr>
            <a:r>
              <a:t>第 4 步｜看数用起来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预置报表、三块大屏、预警规则与看板投放到办公室电视。</a:t>
            </a:r>
          </a:p>
        </p:txBody>
      </p:sp>
      <p:pic>
        <p:nvPicPr>
          <p:cNvPr id="8" name="Picture 7" descr="ste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011680"/>
            <a:ext cx="4206240" cy="2366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384048"/>
            <a:ext cx="82296" cy="56692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10896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700" b="1">
                <a:solidFill>
                  <a:srgbClr val="132B26"/>
                </a:solidFill>
                <a:latin typeface="微软雅黑"/>
              </a:defRPr>
            </a:pPr>
            <a:r>
              <a:t>常见问题与诚实边界</a:t>
            </a:r>
          </a:p>
          <a:p>
            <a:pPr>
              <a:spcAft>
                <a:spcPts val="0"/>
              </a:spcAft>
              <a:defRPr sz="1250" b="0">
                <a:solidFill>
                  <a:srgbClr val="6B7D78"/>
                </a:solidFill>
                <a:latin typeface="微软雅黑"/>
              </a:defRPr>
            </a:pPr>
            <a:r>
              <a:t>能做的、要先准备的、暂时不做的，都写清楚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52120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32B26"/>
                </a:solidFill>
                <a:latin typeface="微软雅黑"/>
              </a:defRPr>
            </a:pPr>
            <a:r>
              <a:t>Q  只有一条产线，能只用一部分吗？</a:t>
            </a:r>
          </a:p>
          <a:p>
            <a:pPr>
              <a:spcAft>
                <a:spcPts val="1200"/>
              </a:spcAft>
              <a:defRPr sz="1200" b="0">
                <a:solidFill>
                  <a:srgbClr val="6B7D78"/>
                </a:solidFill>
                <a:latin typeface="微软雅黑"/>
              </a:defRPr>
            </a:pPr>
            <a:r>
              <a:t>A  可以。模块按需开通，四条线的换算参数各厂不同，实施时按你的实际口径（纸度、克重、排版率、损耗）配置。</a:t>
            </a:r>
          </a:p>
          <a:p>
            <a:pPr>
              <a:spcAft>
                <a:spcPts val="300"/>
              </a:spcAft>
              <a:defRPr sz="1400" b="1">
                <a:solidFill>
                  <a:srgbClr val="132B26"/>
                </a:solidFill>
                <a:latin typeface="微软雅黑"/>
              </a:defRPr>
            </a:pPr>
            <a:r>
              <a:t>Q  和现在的进销存能不能一起用？</a:t>
            </a:r>
          </a:p>
          <a:p>
            <a:pPr>
              <a:spcAft>
                <a:spcPts val="1200"/>
              </a:spcAft>
              <a:defRPr sz="1200" b="0">
                <a:solidFill>
                  <a:srgbClr val="6B7D78"/>
                </a:solidFill>
                <a:latin typeface="微软雅黑"/>
              </a:defRPr>
            </a:pPr>
            <a:r>
              <a:t>A  能。常见做法是先上销售 + 生产 + 仓库打穿一条主链路，财务先并行运行一个对账周期，再切主力。</a:t>
            </a:r>
          </a:p>
          <a:p>
            <a:pPr>
              <a:spcAft>
                <a:spcPts val="300"/>
              </a:spcAft>
              <a:defRPr sz="1400" b="1">
                <a:solidFill>
                  <a:srgbClr val="132B26"/>
                </a:solidFill>
                <a:latin typeface="微软雅黑"/>
              </a:defRPr>
            </a:pPr>
            <a:r>
              <a:t>Q  数据放在哪？</a:t>
            </a:r>
          </a:p>
          <a:p>
            <a:pPr>
              <a:spcAft>
                <a:spcPts val="1200"/>
              </a:spcAft>
              <a:defRPr sz="1200" b="0">
                <a:solidFill>
                  <a:srgbClr val="6B7D78"/>
                </a:solidFill>
                <a:latin typeface="微软雅黑"/>
              </a:defRPr>
            </a:pPr>
            <a:r>
              <a:t>A  云演示、本地私有化、专有云、子目录部署四种交付方式可选。私有化部署数据完全在你自己服务器上。</a:t>
            </a:r>
          </a:p>
          <a:p>
            <a:pPr>
              <a:spcAft>
                <a:spcPts val="300"/>
              </a:spcAft>
              <a:defRPr sz="1400" b="1">
                <a:solidFill>
                  <a:srgbClr val="132B26"/>
                </a:solidFill>
                <a:latin typeface="微软雅黑"/>
              </a:defRPr>
            </a:pPr>
            <a:r>
              <a:t>Q  一线工人不会用电脑怎么办？</a:t>
            </a:r>
          </a:p>
          <a:p>
            <a:pPr>
              <a:spcAft>
                <a:spcPts val="1200"/>
              </a:spcAft>
              <a:defRPr sz="1200" b="0">
                <a:solidFill>
                  <a:srgbClr val="6B7D78"/>
                </a:solidFill>
                <a:latin typeface="微软雅黑"/>
              </a:defRPr>
            </a:pPr>
            <a:r>
              <a:t>A  现场走手机端 + 二维码：扫码报工、扫码出入库，不用打字。</a:t>
            </a:r>
          </a:p>
          <a:p>
            <a:pPr>
              <a:spcAft>
                <a:spcPts val="300"/>
              </a:spcAft>
              <a:defRPr sz="1400" b="1">
                <a:solidFill>
                  <a:srgbClr val="132B26"/>
                </a:solidFill>
                <a:latin typeface="微软雅黑"/>
              </a:defRPr>
            </a:pPr>
            <a:r>
              <a:t>Q  多久能上线？</a:t>
            </a:r>
          </a:p>
          <a:p>
            <a:pPr>
              <a:spcAft>
                <a:spcPts val="1200"/>
              </a:spcAft>
              <a:defRPr sz="1200" b="0">
                <a:solidFill>
                  <a:srgbClr val="6B7D78"/>
                </a:solidFill>
                <a:latin typeface="微软雅黑"/>
              </a:defRPr>
            </a:pPr>
            <a:r>
              <a:t>A  四条线里单一产线的标准模块，通常 2～4 周完成主链路（销售 → 工单 → 报工 → 入库 → 应收）跑通。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600200"/>
            <a:ext cx="51206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09A63"/>
                </a:solidFill>
                <a:latin typeface="微软雅黑"/>
              </a:defRPr>
            </a:pPr>
            <a:r>
              <a:t>诚实边界</a:t>
            </a:r>
          </a:p>
          <a:p>
            <a:pPr>
              <a:spcAft>
                <a:spcPts val="900"/>
              </a:spcAft>
              <a:defRPr sz="1250" b="0">
                <a:solidFill>
                  <a:srgbClr val="2C4740"/>
                </a:solidFill>
                <a:latin typeface="微软雅黑"/>
              </a:defRPr>
            </a:pPr>
            <a:r>
              <a:t>·  AI 助手是规则引擎驱动的建议，不是大模型对话；断网可用、数据不出厂。</a:t>
            </a:r>
          </a:p>
          <a:p>
            <a:pPr>
              <a:spcAft>
                <a:spcPts val="900"/>
              </a:spcAft>
              <a:defRPr sz="1250" b="0">
                <a:solidFill>
                  <a:srgbClr val="2C4740"/>
                </a:solidFill>
                <a:latin typeface="微软雅黑"/>
              </a:defRPr>
            </a:pPr>
            <a:r>
              <a:t>·  案例与经营数据为演示口径，不代表任何具体客户的真实经营结果。</a:t>
            </a:r>
          </a:p>
          <a:p>
            <a:pPr>
              <a:spcAft>
                <a:spcPts val="900"/>
              </a:spcAft>
              <a:defRPr sz="1250" b="0">
                <a:solidFill>
                  <a:srgbClr val="2C4740"/>
                </a:solidFill>
                <a:latin typeface="微软雅黑"/>
              </a:defRPr>
            </a:pPr>
            <a:r>
              <a:t>·  车间硬件（电子秤、标签打印机、扫码枪）需按现场情况另配。</a:t>
            </a:r>
          </a:p>
          <a:p>
            <a:pPr>
              <a:spcAft>
                <a:spcPts val="900"/>
              </a:spcAft>
              <a:defRPr sz="1250" b="0">
                <a:solidFill>
                  <a:srgbClr val="2C4740"/>
                </a:solidFill>
                <a:latin typeface="微软雅黑"/>
              </a:defRPr>
            </a:pPr>
            <a:r>
              <a:t>·  异地多工厂的合并报表、集团级预算，属于二期范围。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50" b="0">
                <a:solidFill>
                  <a:srgbClr val="6B7D78"/>
                </a:solidFill>
                <a:latin typeface="微软雅黑"/>
              </a:defRPr>
            </a:pPr>
            <a:r>
              <a:t>算数-智包装 · 算数科技 · 电话 18016313342       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  <a:latin typeface="微软雅黑"/>
              </a:defRPr>
            </a:pPr>
            <a:r>
              <a:t>资料看完，最好还是点一遍</a:t>
            </a:r>
          </a:p>
          <a:p>
            <a:pPr>
              <a:spcAft>
                <a:spcPts val="600"/>
              </a:spcAft>
              <a:defRPr sz="1600" b="0">
                <a:solidFill>
                  <a:srgbClr val="9FD9C4"/>
                </a:solidFill>
                <a:latin typeface="微软雅黑"/>
              </a:defRPr>
            </a:pPr>
            <a:r>
              <a:t>合同贯穿、四线换算、确认联动、入库扣料，这四件事都能现场点验。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CFE9DF"/>
                </a:solidFill>
                <a:latin typeface="微软雅黑"/>
              </a:defRPr>
            </a:pPr>
            <a:r>
              <a:t>演示环境：https://p.zerocod.cn/erp-zhixiangchang/frontend/#/login</a:t>
            </a:r>
          </a:p>
          <a:p>
            <a:pPr>
              <a:spcAft>
                <a:spcPts val="800"/>
              </a:spcAft>
              <a:defRPr sz="1400" b="0">
                <a:solidFill>
                  <a:srgbClr val="CFE9DF"/>
                </a:solidFill>
                <a:latin typeface="微软雅黑"/>
              </a:defRPr>
            </a:pPr>
            <a:r>
              <a:t>演示账号：admin / admin123</a:t>
            </a:r>
          </a:p>
          <a:p>
            <a:pPr>
              <a:spcAft>
                <a:spcPts val="800"/>
              </a:spcAft>
              <a:defRPr sz="1400" b="0">
                <a:solidFill>
                  <a:srgbClr val="CFE9DF"/>
                </a:solidFill>
                <a:latin typeface="微软雅黑"/>
              </a:defRPr>
            </a:pPr>
            <a:r>
              <a:t>预约 15 分钟 Demo：https://lc.thinkb.cn/f/591d924439a70f318f4bd993?_widget_1779269030912=%E7%AE%97%E6%95%B0%E4%BF%A1%E6%81%AF</a:t>
            </a:r>
          </a:p>
          <a:p>
            <a:pPr>
              <a:spcAft>
                <a:spcPts val="800"/>
              </a:spcAft>
              <a:defRPr sz="1400" b="0">
                <a:solidFill>
                  <a:srgbClr val="CFE9DF"/>
                </a:solidFill>
                <a:latin typeface="微软雅黑"/>
              </a:defRPr>
            </a:pPr>
            <a:r>
              <a:t>电话 18016313342    ｜    https://p.zerocod.cn/erp-zhixiangchang/intro/</a:t>
            </a:r>
          </a:p>
          <a:p>
            <a:pPr>
              <a:spcAft>
                <a:spcPts val="600"/>
              </a:spcAft>
              <a:defRPr sz="1200" b="0">
                <a:solidFill>
                  <a:srgbClr val="8FBFAE"/>
                </a:solidFill>
                <a:latin typeface="微软雅黑"/>
              </a:defRPr>
            </a:pPr>
            <a:r>
              <a:t>上海思数信息科技有限公司 / 算数信息科技（深圳）有限公司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