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F224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1F6F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822960" y="1847088"/>
            <a:ext cx="1371600" cy="91440"/>
          </a:xfrm>
          <a:prstGeom prst="rect">
            <a:avLst/>
          </a:prstGeom>
          <a:solidFill>
            <a:srgbClr val="1F6F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822960" y="1051560"/>
            <a:ext cx="10515600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Bef>
                <a:spcPts val="0"/>
              </a:spcBef>
              <a:spcAft>
                <a:spcPts val="200"/>
              </a:spcAft>
            </a:pPr>
            <a:r>
              <a:rPr sz="1400" b="1">
                <a:solidFill>
                  <a:srgbClr val="9DC2F7"/>
                </a:solidFill>
                <a:latin typeface="Microsoft YaHei"/>
                <a:ea typeface="Microsoft YaHei"/>
              </a:rPr>
              <a:t>算数科技 MIC · 园区运营数字化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2103120"/>
            <a:ext cx="10515600" cy="1463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Bef>
                <a:spcPts val="0"/>
              </a:spcBef>
              <a:spcAft>
                <a:spcPts val="600"/>
              </a:spcAft>
            </a:pPr>
            <a:r>
              <a:rPr sz="4600" b="1">
                <a:solidFill>
                  <a:srgbClr val="FFFFFF"/>
                </a:solidFill>
                <a:latin typeface="Microsoft YaHei"/>
                <a:ea typeface="Microsoft YaHei"/>
              </a:rPr>
              <a:t>园区集群注册托管档案库</a:t>
            </a:r>
          </a:p>
          <a:p>
            <a:pPr>
              <a:spcBef>
                <a:spcPts val="0"/>
              </a:spcBef>
              <a:spcAft>
                <a:spcPts val="200"/>
              </a:spcAft>
            </a:pPr>
            <a:r>
              <a:rPr sz="1900" b="0">
                <a:solidFill>
                  <a:srgbClr val="C7D9F2"/>
                </a:solidFill>
                <a:latin typeface="Microsoft YaHei"/>
                <a:ea typeface="Microsoft YaHei"/>
              </a:rPr>
              <a:t>一户一台账 · 园区行级数据隔离 · 到期前 15 天自动提醒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22960" y="4315968"/>
            <a:ext cx="1051560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Bef>
                <a:spcPts val="0"/>
              </a:spcBef>
              <a:spcAft>
                <a:spcPts val="200"/>
              </a:spcAft>
            </a:pPr>
            <a:r>
              <a:rPr sz="1350" b="0">
                <a:solidFill>
                  <a:srgbClr val="8AA0B5"/>
                </a:solidFill>
                <a:latin typeface="Microsoft YaHei"/>
                <a:ea typeface="Microsoft YaHei"/>
              </a:rPr>
              <a:t>功能介绍 · 产品方案 · V1.0 · 2026-10-15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22960" y="5806440"/>
            <a:ext cx="1051560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Bef>
                <a:spcPts val="0"/>
              </a:spcBef>
              <a:spcAft>
                <a:spcPts val="200"/>
              </a:spcAft>
            </a:pPr>
            <a:r>
              <a:rPr sz="1200" b="0">
                <a:solidFill>
                  <a:srgbClr val="8AA0B5"/>
                </a:solidFill>
                <a:latin typeface="Microsoft YaHei"/>
                <a:ea typeface="Microsoft YaHei"/>
              </a:rPr>
              <a:t>上海思扬信息科技有限公司（算数科技 MIC · ThinkFly）   ·   18016313342（微信同号）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51560"/>
          </a:xfrm>
          <a:prstGeom prst="rect">
            <a:avLst/>
          </a:prstGeom>
          <a:solidFill>
            <a:srgbClr val="0F224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256032" cy="1051560"/>
          </a:xfrm>
          <a:prstGeom prst="rect">
            <a:avLst/>
          </a:prstGeom>
          <a:solidFill>
            <a:srgbClr val="1F6F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66928" y="109728"/>
            <a:ext cx="11094415" cy="8229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150" b="1">
                <a:solidFill>
                  <a:srgbClr val="9DC2F7"/>
                </a:solidFill>
                <a:latin typeface="Microsoft YaHei"/>
                <a:ea typeface="Microsoft YaHei"/>
              </a:rPr>
              <a:t>CONTENTS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sz="2300" b="1">
                <a:solidFill>
                  <a:srgbClr val="FFFFFF"/>
                </a:solidFill>
                <a:latin typeface="Microsoft YaHei"/>
                <a:ea typeface="Microsoft YaHei"/>
              </a:rPr>
              <a:t>目录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1481328"/>
            <a:ext cx="5120640" cy="47548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Bef>
                <a:spcPts val="900"/>
              </a:spcBef>
              <a:spcAft>
                <a:spcPts val="900"/>
              </a:spcAft>
            </a:pPr>
            <a:r>
              <a:rPr sz="1550" b="1">
                <a:solidFill>
                  <a:srgbClr val="131C2B"/>
                </a:solidFill>
                <a:latin typeface="Microsoft YaHei"/>
                <a:ea typeface="Microsoft YaHei"/>
              </a:rPr>
              <a:t>01  业务背景与痛点</a:t>
            </a:r>
          </a:p>
          <a:p>
            <a:pPr>
              <a:spcBef>
                <a:spcPts val="900"/>
              </a:spcBef>
              <a:spcAft>
                <a:spcPts val="900"/>
              </a:spcAft>
            </a:pPr>
            <a:r>
              <a:rPr sz="1550" b="1">
                <a:solidFill>
                  <a:srgbClr val="131C2B"/>
                </a:solidFill>
                <a:latin typeface="Microsoft YaHei"/>
                <a:ea typeface="Microsoft YaHei"/>
              </a:rPr>
              <a:t>02  产品定位与解决思路</a:t>
            </a:r>
          </a:p>
          <a:p>
            <a:pPr>
              <a:spcBef>
                <a:spcPts val="900"/>
              </a:spcBef>
              <a:spcAft>
                <a:spcPts val="900"/>
              </a:spcAft>
            </a:pPr>
            <a:r>
              <a:rPr sz="1550" b="1">
                <a:solidFill>
                  <a:srgbClr val="131C2B"/>
                </a:solidFill>
                <a:latin typeface="Microsoft YaHei"/>
                <a:ea typeface="Microsoft YaHei"/>
              </a:rPr>
              <a:t>03  六大核心能力</a:t>
            </a:r>
          </a:p>
          <a:p>
            <a:pPr>
              <a:spcBef>
                <a:spcPts val="900"/>
              </a:spcBef>
              <a:spcAft>
                <a:spcPts val="900"/>
              </a:spcAft>
            </a:pPr>
            <a:r>
              <a:rPr sz="1550" b="1">
                <a:solidFill>
                  <a:srgbClr val="131C2B"/>
                </a:solidFill>
                <a:latin typeface="Microsoft YaHei"/>
                <a:ea typeface="Microsoft YaHei"/>
              </a:rPr>
              <a:t>04  五大业务模块</a:t>
            </a:r>
          </a:p>
          <a:p>
            <a:pPr>
              <a:spcBef>
                <a:spcPts val="900"/>
              </a:spcBef>
              <a:spcAft>
                <a:spcPts val="900"/>
              </a:spcAft>
            </a:pPr>
            <a:r>
              <a:rPr sz="1550" b="1">
                <a:solidFill>
                  <a:srgbClr val="131C2B"/>
                </a:solidFill>
                <a:latin typeface="Microsoft YaHei"/>
                <a:ea typeface="Microsoft YaHei"/>
              </a:rPr>
              <a:t>05  十个自动化计划任务</a:t>
            </a:r>
          </a:p>
          <a:p>
            <a:pPr>
              <a:spcBef>
                <a:spcPts val="900"/>
              </a:spcBef>
              <a:spcAft>
                <a:spcPts val="900"/>
              </a:spcAft>
            </a:pPr>
            <a:r>
              <a:rPr sz="1550" b="0">
                <a:solidFill>
                  <a:srgbClr val="5A6B84"/>
                </a:solidFill>
                <a:latin typeface="Microsoft YaHei"/>
                <a:ea typeface="Microsoft YaHei"/>
              </a:rPr>
              <a:t>06  角色权限与数据隔离</a:t>
            </a:r>
          </a:p>
          <a:p>
            <a:pPr>
              <a:spcBef>
                <a:spcPts val="900"/>
              </a:spcBef>
              <a:spcAft>
                <a:spcPts val="900"/>
              </a:spcAft>
            </a:pPr>
            <a:r>
              <a:rPr sz="1550" b="0">
                <a:solidFill>
                  <a:srgbClr val="5A6B84"/>
                </a:solidFill>
                <a:latin typeface="Microsoft YaHei"/>
                <a:ea typeface="Microsoft YaHei"/>
              </a:rPr>
              <a:t>07  合规底线</a:t>
            </a:r>
          </a:p>
          <a:p>
            <a:pPr>
              <a:spcBef>
                <a:spcPts val="900"/>
              </a:spcBef>
              <a:spcAft>
                <a:spcPts val="900"/>
              </a:spcAft>
            </a:pPr>
            <a:r>
              <a:rPr sz="1550" b="0">
                <a:solidFill>
                  <a:srgbClr val="5A6B84"/>
                </a:solidFill>
                <a:latin typeface="Microsoft YaHei"/>
                <a:ea typeface="Microsoft YaHei"/>
              </a:rPr>
              <a:t>08  移动端能力</a:t>
            </a:r>
          </a:p>
          <a:p>
            <a:pPr>
              <a:spcBef>
                <a:spcPts val="900"/>
              </a:spcBef>
              <a:spcAft>
                <a:spcPts val="900"/>
              </a:spcAft>
            </a:pPr>
            <a:r>
              <a:rPr sz="1550" b="0">
                <a:solidFill>
                  <a:srgbClr val="5A6B84"/>
                </a:solidFill>
                <a:latin typeface="Microsoft YaHei"/>
                <a:ea typeface="Microsoft YaHei"/>
              </a:rPr>
              <a:t>09  落地价值与实施</a:t>
            </a:r>
          </a:p>
          <a:p>
            <a:pPr>
              <a:spcBef>
                <a:spcPts val="900"/>
              </a:spcBef>
              <a:spcAft>
                <a:spcPts val="900"/>
              </a:spcAft>
            </a:pPr>
            <a:r>
              <a:rPr sz="1550" b="0">
                <a:solidFill>
                  <a:srgbClr val="5A6B84"/>
                </a:solidFill>
                <a:latin typeface="Microsoft YaHei"/>
                <a:ea typeface="Microsoft YaHei"/>
              </a:rPr>
              <a:t>10  商务联系与资料下载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309360" y="1481328"/>
            <a:ext cx="5120640" cy="47548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Bef>
                <a:spcPts val="0"/>
              </a:spcBef>
              <a:spcAft>
                <a:spcPts val="800"/>
              </a:spcAft>
            </a:pPr>
            <a:r>
              <a:rPr sz="1600" b="1">
                <a:solidFill>
                  <a:srgbClr val="1F6FEB"/>
                </a:solidFill>
                <a:latin typeface="Microsoft YaHei"/>
                <a:ea typeface="Microsoft YaHei"/>
              </a:rPr>
              <a:t>一句话概括</a:t>
            </a:r>
          </a:p>
          <a:p>
            <a:pPr>
              <a:spcBef>
                <a:spcPts val="600"/>
              </a:spcBef>
              <a:spcAft>
                <a:spcPts val="1200"/>
              </a:spcAft>
            </a:pPr>
            <a:r>
              <a:rPr sz="1400" b="0">
                <a:solidFill>
                  <a:srgbClr val="5A6B84"/>
                </a:solidFill>
                <a:latin typeface="Microsoft YaHei"/>
                <a:ea typeface="Microsoft YaHei"/>
              </a:rPr>
              <a:t>把「托管手续办理、回访、文书签收与证照邮寄、续费与注销提醒、费用缴纳」五张子表，收进一张企业台账；按所属园区做行级数据隔离，到期前 15 天自动提醒财税公司联系人，主管一键终审。</a:t>
            </a:r>
          </a:p>
        </p:txBody>
      </p:sp>
      <p:sp>
        <p:nvSpPr>
          <p:cNvPr id="7" name="Rectangle 6"/>
          <p:cNvSpPr/>
          <p:nvPr/>
        </p:nvSpPr>
        <p:spPr>
          <a:xfrm>
            <a:off x="6309360" y="3566160"/>
            <a:ext cx="4937760" cy="2286000"/>
          </a:xfrm>
          <a:prstGeom prst="rect">
            <a:avLst/>
          </a:prstGeom>
          <a:solidFill>
            <a:srgbClr val="EAF2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537960" y="3703320"/>
            <a:ext cx="4480560" cy="20116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Bef>
                <a:spcPts val="0"/>
              </a:spcBef>
              <a:spcAft>
                <a:spcPts val="600"/>
              </a:spcAft>
            </a:pPr>
            <a:r>
              <a:rPr sz="1400" b="1">
                <a:solidFill>
                  <a:srgbClr val="1F6FEB"/>
                </a:solidFill>
                <a:latin typeface="Microsoft YaHei"/>
                <a:ea typeface="Microsoft YaHei"/>
              </a:rPr>
              <a:t>关键数据</a:t>
            </a:r>
          </a:p>
          <a:p>
            <a:pPr>
              <a:spcBef>
                <a:spcPts val="300"/>
              </a:spcBef>
              <a:spcAft>
                <a:spcPts val="300"/>
              </a:spcAft>
            </a:pPr>
            <a:r>
              <a:rPr sz="1300" b="0">
                <a:solidFill>
                  <a:srgbClr val="131C2B"/>
                </a:solidFill>
                <a:latin typeface="Microsoft YaHei"/>
                <a:ea typeface="Microsoft YaHei"/>
              </a:rPr>
              <a:t>  ·  2 个园区 / 84 个托管地址</a:t>
            </a:r>
          </a:p>
          <a:p>
            <a:pPr>
              <a:spcBef>
                <a:spcPts val="300"/>
              </a:spcBef>
              <a:spcAft>
                <a:spcPts val="300"/>
              </a:spcAft>
            </a:pPr>
            <a:r>
              <a:rPr sz="1300" b="0">
                <a:solidFill>
                  <a:srgbClr val="131C2B"/>
                </a:solidFill>
                <a:latin typeface="Microsoft YaHei"/>
                <a:ea typeface="Microsoft YaHei"/>
              </a:rPr>
              <a:t>  ·  57 条演示台账</a:t>
            </a:r>
          </a:p>
          <a:p>
            <a:pPr>
              <a:spcBef>
                <a:spcPts val="300"/>
              </a:spcBef>
              <a:spcAft>
                <a:spcPts val="300"/>
              </a:spcAft>
            </a:pPr>
            <a:r>
              <a:rPr sz="1300" b="0">
                <a:solidFill>
                  <a:srgbClr val="131C2B"/>
                </a:solidFill>
                <a:latin typeface="Microsoft YaHei"/>
                <a:ea typeface="Microsoft YaHei"/>
              </a:rPr>
              <a:t>  ·  27 组数据字典</a:t>
            </a:r>
          </a:p>
          <a:p>
            <a:pPr>
              <a:spcBef>
                <a:spcPts val="300"/>
              </a:spcBef>
              <a:spcAft>
                <a:spcPts val="300"/>
              </a:spcAft>
            </a:pPr>
            <a:r>
              <a:rPr sz="1300" b="0">
                <a:solidFill>
                  <a:srgbClr val="131C2B"/>
                </a:solidFill>
                <a:latin typeface="Microsoft YaHei"/>
                <a:ea typeface="Microsoft YaHei"/>
              </a:rPr>
              <a:t>  ·  10 个计划任务</a:t>
            </a:r>
          </a:p>
          <a:p>
            <a:pPr>
              <a:spcBef>
                <a:spcPts val="300"/>
              </a:spcBef>
              <a:spcAft>
                <a:spcPts val="300"/>
              </a:spcAft>
            </a:pPr>
            <a:r>
              <a:rPr sz="1300" b="0">
                <a:solidFill>
                  <a:srgbClr val="131C2B"/>
                </a:solidFill>
                <a:latin typeface="Microsoft YaHei"/>
                <a:ea typeface="Microsoft YaHei"/>
              </a:rPr>
              <a:t>  ·  3 级角色权限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66928" y="6291072"/>
            <a:ext cx="11057839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950" b="0">
                <a:solidFill>
                  <a:srgbClr val="5A6B84"/>
                </a:solidFill>
                <a:latin typeface="Microsoft YaHei"/>
                <a:ea typeface="Microsoft YaHei"/>
              </a:rPr>
              <a:t>园区集群注册托管档案库 · V1.0 · 算数科技 MIC · 2026-10-15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002975" y="6291072"/>
            <a:ext cx="73152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>
              <a:spcBef>
                <a:spcPts val="0"/>
              </a:spcBef>
              <a:spcAft>
                <a:spcPts val="0"/>
              </a:spcAft>
            </a:pPr>
            <a:r>
              <a:rPr sz="950" b="0">
                <a:solidFill>
                  <a:srgbClr val="5A6B84"/>
                </a:solidFill>
                <a:latin typeface="Microsoft YaHei"/>
                <a:ea typeface="Microsoft YaHei"/>
              </a:rPr>
              <a:t>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51560"/>
          </a:xfrm>
          <a:prstGeom prst="rect">
            <a:avLst/>
          </a:prstGeom>
          <a:solidFill>
            <a:srgbClr val="0F224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256032" cy="1051560"/>
          </a:xfrm>
          <a:prstGeom prst="rect">
            <a:avLst/>
          </a:prstGeom>
          <a:solidFill>
            <a:srgbClr val="1F6F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66928" y="109728"/>
            <a:ext cx="11094415" cy="8229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150" b="1">
                <a:solidFill>
                  <a:srgbClr val="9DC2F7"/>
                </a:solidFill>
                <a:latin typeface="Microsoft YaHei"/>
                <a:ea typeface="Microsoft YaHei"/>
              </a:rPr>
              <a:t>01  业务背景与痛点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sz="2300" b="1">
                <a:solidFill>
                  <a:srgbClr val="FFFFFF"/>
                </a:solidFill>
                <a:latin typeface="Microsoft YaHei"/>
                <a:ea typeface="Microsoft YaHei"/>
              </a:rPr>
              <a:t>集群注册托管：事情不多，但都靠人记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1417320"/>
            <a:ext cx="5120640" cy="45720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Bef>
                <a:spcPts val="0"/>
              </a:spcBef>
              <a:spcAft>
                <a:spcPts val="1000"/>
              </a:spcAft>
            </a:pPr>
            <a:r>
              <a:rPr sz="1500" b="1">
                <a:solidFill>
                  <a:srgbClr val="131C2B"/>
                </a:solidFill>
                <a:latin typeface="Microsoft YaHei"/>
                <a:ea typeface="Microsoft YaHei"/>
              </a:rPr>
              <a:t>园区运营方日常要同时照看几十上百家企业的托管事务。</a:t>
            </a:r>
          </a:p>
          <a:p>
            <a:pPr>
              <a:spcBef>
                <a:spcPts val="500"/>
              </a:spcBef>
              <a:spcAft>
                <a:spcPts val="500"/>
              </a:spcAft>
            </a:pPr>
            <a:r>
              <a:rPr sz="1400" b="0">
                <a:solidFill>
                  <a:srgbClr val="5A6B84"/>
                </a:solidFill>
                <a:latin typeface="Microsoft YaHei"/>
                <a:ea typeface="Microsoft YaHei"/>
              </a:rPr>
              <a:t>  ·  台账散落在 Excel 与微信群，一户一档难以成卷；</a:t>
            </a:r>
          </a:p>
          <a:p>
            <a:pPr>
              <a:spcBef>
                <a:spcPts val="500"/>
              </a:spcBef>
              <a:spcAft>
                <a:spcPts val="500"/>
              </a:spcAft>
            </a:pPr>
            <a:r>
              <a:rPr sz="1400" b="0">
                <a:solidFill>
                  <a:srgbClr val="5A6B84"/>
                </a:solidFill>
                <a:latin typeface="Microsoft YaHei"/>
                <a:ea typeface="Microsoft YaHei"/>
              </a:rPr>
              <a:t>  ·  托管到期靠人翻表，临期漏提醒、超期才发现；</a:t>
            </a:r>
          </a:p>
          <a:p>
            <a:pPr>
              <a:spcBef>
                <a:spcPts val="500"/>
              </a:spcBef>
              <a:spcAft>
                <a:spcPts val="500"/>
              </a:spcAft>
            </a:pPr>
            <a:r>
              <a:rPr sz="1400" b="0">
                <a:solidFill>
                  <a:srgbClr val="5A6B84"/>
                </a:solidFill>
                <a:latin typeface="Microsoft YaHei"/>
                <a:ea typeface="Microsoft YaHei"/>
              </a:rPr>
              <a:t>  ·  文书签收与证照邮寄没有节点考核，丢了也说不清；</a:t>
            </a:r>
          </a:p>
          <a:p>
            <a:pPr>
              <a:spcBef>
                <a:spcPts val="500"/>
              </a:spcBef>
              <a:spcAft>
                <a:spcPts val="500"/>
              </a:spcAft>
            </a:pPr>
            <a:r>
              <a:rPr sz="1400" b="0">
                <a:solidFill>
                  <a:srgbClr val="5A6B84"/>
                </a:solidFill>
                <a:latin typeface="Microsoft YaHei"/>
                <a:ea typeface="Microsoft YaHei"/>
              </a:rPr>
              <a:t>  ·  缴费与顺延靠手工改日期，应收实收对不上账；</a:t>
            </a:r>
          </a:p>
          <a:p>
            <a:pPr>
              <a:spcBef>
                <a:spcPts val="500"/>
              </a:spcBef>
              <a:spcAft>
                <a:spcPts val="500"/>
              </a:spcAft>
            </a:pPr>
            <a:r>
              <a:rPr sz="1400" b="0">
                <a:solidFill>
                  <a:srgbClr val="5A6B84"/>
                </a:solidFill>
                <a:latin typeface="Microsoft YaHei"/>
                <a:ea typeface="Microsoft YaHei"/>
              </a:rPr>
              <a:t>  ·  多个园区数据混在一起，专员能翻到别人的客户。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309360" y="1417320"/>
            <a:ext cx="5120640" cy="45720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Bef>
                <a:spcPts val="0"/>
              </a:spcBef>
              <a:spcAft>
                <a:spcPts val="1000"/>
              </a:spcAft>
            </a:pPr>
            <a:r>
              <a:rPr sz="1500" b="1">
                <a:solidFill>
                  <a:srgbClr val="1F6FEB"/>
                </a:solidFill>
                <a:latin typeface="Microsoft YaHei"/>
                <a:ea typeface="Microsoft YaHei"/>
              </a:rPr>
              <a:t>散乱带来的直接代价</a:t>
            </a:r>
          </a:p>
        </p:txBody>
      </p:sp>
      <p:sp>
        <p:nvSpPr>
          <p:cNvPr id="7" name="Rectangle 6"/>
          <p:cNvSpPr/>
          <p:nvPr/>
        </p:nvSpPr>
        <p:spPr>
          <a:xfrm>
            <a:off x="6309360" y="1965960"/>
            <a:ext cx="5029200" cy="914400"/>
          </a:xfrm>
          <a:prstGeom prst="rect">
            <a:avLst/>
          </a:prstGeom>
          <a:solidFill>
            <a:srgbClr val="EAF2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6309360" y="1965960"/>
            <a:ext cx="82296" cy="914400"/>
          </a:xfrm>
          <a:prstGeom prst="rect">
            <a:avLst/>
          </a:prstGeom>
          <a:solidFill>
            <a:srgbClr val="D9770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537960" y="2029967"/>
            <a:ext cx="4663440" cy="8229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spcBef>
                <a:spcPts val="0"/>
              </a:spcBef>
              <a:spcAft>
                <a:spcPts val="200"/>
              </a:spcAft>
            </a:pPr>
            <a:r>
              <a:rPr sz="1450" b="1">
                <a:solidFill>
                  <a:srgbClr val="131C2B"/>
                </a:solidFill>
                <a:latin typeface="Microsoft YaHei"/>
                <a:ea typeface="Microsoft YaHei"/>
              </a:rPr>
              <a:t>漏提醒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sz="1150" b="0">
                <a:solidFill>
                  <a:srgbClr val="5A6B84"/>
                </a:solidFill>
                <a:latin typeface="Microsoft YaHei"/>
                <a:ea typeface="Microsoft YaHei"/>
              </a:rPr>
              <a:t>到期未续费才发现，客户流失且难追回</a:t>
            </a:r>
          </a:p>
        </p:txBody>
      </p:sp>
      <p:sp>
        <p:nvSpPr>
          <p:cNvPr id="10" name="Rectangle 9"/>
          <p:cNvSpPr/>
          <p:nvPr/>
        </p:nvSpPr>
        <p:spPr>
          <a:xfrm>
            <a:off x="6309360" y="3017520"/>
            <a:ext cx="5029200" cy="914400"/>
          </a:xfrm>
          <a:prstGeom prst="rect">
            <a:avLst/>
          </a:prstGeom>
          <a:solidFill>
            <a:srgbClr val="EAF2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6309360" y="3017520"/>
            <a:ext cx="82296" cy="914400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537960" y="3081527"/>
            <a:ext cx="4663440" cy="8229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spcBef>
                <a:spcPts val="0"/>
              </a:spcBef>
              <a:spcAft>
                <a:spcPts val="200"/>
              </a:spcAft>
            </a:pPr>
            <a:r>
              <a:rPr sz="1450" b="1">
                <a:solidFill>
                  <a:srgbClr val="131C2B"/>
                </a:solidFill>
                <a:latin typeface="Microsoft YaHei"/>
                <a:ea typeface="Microsoft YaHei"/>
              </a:rPr>
              <a:t>说不清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sz="1150" b="0">
                <a:solidFill>
                  <a:srgbClr val="5A6B84"/>
                </a:solidFill>
                <a:latin typeface="Microsoft YaHei"/>
                <a:ea typeface="Microsoft YaHei"/>
              </a:rPr>
              <a:t>文书流转无节点记录，责任无法界定</a:t>
            </a:r>
          </a:p>
        </p:txBody>
      </p:sp>
      <p:sp>
        <p:nvSpPr>
          <p:cNvPr id="13" name="Rectangle 12"/>
          <p:cNvSpPr/>
          <p:nvPr/>
        </p:nvSpPr>
        <p:spPr>
          <a:xfrm>
            <a:off x="6309360" y="4069079"/>
            <a:ext cx="5029200" cy="914400"/>
          </a:xfrm>
          <a:prstGeom prst="rect">
            <a:avLst/>
          </a:prstGeom>
          <a:solidFill>
            <a:srgbClr val="EAF2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6309360" y="4069079"/>
            <a:ext cx="82296" cy="914400"/>
          </a:xfrm>
          <a:prstGeom prst="rect">
            <a:avLst/>
          </a:prstGeom>
          <a:solidFill>
            <a:srgbClr val="1F6F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537960" y="4133087"/>
            <a:ext cx="4663440" cy="8229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spcBef>
                <a:spcPts val="0"/>
              </a:spcBef>
              <a:spcAft>
                <a:spcPts val="200"/>
              </a:spcAft>
            </a:pPr>
            <a:r>
              <a:rPr sz="1450" b="1">
                <a:solidFill>
                  <a:srgbClr val="131C2B"/>
                </a:solidFill>
                <a:latin typeface="Microsoft YaHei"/>
                <a:ea typeface="Microsoft YaHei"/>
              </a:rPr>
              <a:t>对不上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sz="1150" b="0">
                <a:solidFill>
                  <a:srgbClr val="5A6B84"/>
                </a:solidFill>
                <a:latin typeface="Microsoft YaHei"/>
                <a:ea typeface="Microsoft YaHei"/>
              </a:rPr>
              <a:t>应收实收欠费无对账口径，收费靠猜</a:t>
            </a:r>
          </a:p>
        </p:txBody>
      </p:sp>
      <p:sp>
        <p:nvSpPr>
          <p:cNvPr id="16" name="Rectangle 15"/>
          <p:cNvSpPr/>
          <p:nvPr/>
        </p:nvSpPr>
        <p:spPr>
          <a:xfrm>
            <a:off x="6309360" y="5120640"/>
            <a:ext cx="5029200" cy="914400"/>
          </a:xfrm>
          <a:prstGeom prst="rect">
            <a:avLst/>
          </a:prstGeom>
          <a:solidFill>
            <a:srgbClr val="EAF2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6309360" y="5120640"/>
            <a:ext cx="82296" cy="914400"/>
          </a:xfrm>
          <a:prstGeom prst="rect">
            <a:avLst/>
          </a:prstGeom>
          <a:solidFill>
            <a:srgbClr val="16A3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537960" y="5184648"/>
            <a:ext cx="4663440" cy="8229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spcBef>
                <a:spcPts val="0"/>
              </a:spcBef>
              <a:spcAft>
                <a:spcPts val="200"/>
              </a:spcAft>
            </a:pPr>
            <a:r>
              <a:rPr sz="1450" b="1">
                <a:solidFill>
                  <a:srgbClr val="131C2B"/>
                </a:solidFill>
                <a:latin typeface="Microsoft YaHei"/>
                <a:ea typeface="Microsoft YaHei"/>
              </a:rPr>
              <a:t>管不住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sz="1150" b="0">
                <a:solidFill>
                  <a:srgbClr val="5A6B84"/>
                </a:solidFill>
                <a:latin typeface="Microsoft YaHei"/>
                <a:ea typeface="Microsoft YaHei"/>
              </a:rPr>
              <a:t>园区间数据互通，越权访问无从拦截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66928" y="6291072"/>
            <a:ext cx="11057839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950" b="0">
                <a:solidFill>
                  <a:srgbClr val="5A6B84"/>
                </a:solidFill>
                <a:latin typeface="Microsoft YaHei"/>
                <a:ea typeface="Microsoft YaHei"/>
              </a:rPr>
              <a:t>园区集群注册托管档案库 · V1.0 · 算数科技 MIC · 2026-10-15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1002975" y="6291072"/>
            <a:ext cx="73152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>
              <a:spcBef>
                <a:spcPts val="0"/>
              </a:spcBef>
              <a:spcAft>
                <a:spcPts val="0"/>
              </a:spcAft>
            </a:pPr>
            <a:r>
              <a:rPr sz="950" b="0">
                <a:solidFill>
                  <a:srgbClr val="5A6B84"/>
                </a:solidFill>
                <a:latin typeface="Microsoft YaHei"/>
                <a:ea typeface="Microsoft YaHei"/>
              </a:rPr>
              <a:t>3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51560"/>
          </a:xfrm>
          <a:prstGeom prst="rect">
            <a:avLst/>
          </a:prstGeom>
          <a:solidFill>
            <a:srgbClr val="0F224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256032" cy="1051560"/>
          </a:xfrm>
          <a:prstGeom prst="rect">
            <a:avLst/>
          </a:prstGeom>
          <a:solidFill>
            <a:srgbClr val="1F6F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66928" y="109728"/>
            <a:ext cx="11094415" cy="8229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150" b="1">
                <a:solidFill>
                  <a:srgbClr val="9DC2F7"/>
                </a:solidFill>
                <a:latin typeface="Microsoft YaHei"/>
                <a:ea typeface="Microsoft YaHei"/>
              </a:rPr>
              <a:t>02  产品定位与解决思路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sz="2300" b="1">
                <a:solidFill>
                  <a:srgbClr val="FFFFFF"/>
                </a:solidFill>
                <a:latin typeface="Microsoft YaHei"/>
                <a:ea typeface="Microsoft YaHei"/>
              </a:rPr>
              <a:t>一户一台账，把托管事务收进一张表</a:t>
            </a:r>
          </a:p>
        </p:txBody>
      </p:sp>
      <p:sp>
        <p:nvSpPr>
          <p:cNvPr id="5" name="Rectangle 4"/>
          <p:cNvSpPr/>
          <p:nvPr/>
        </p:nvSpPr>
        <p:spPr>
          <a:xfrm>
            <a:off x="822960" y="1371600"/>
            <a:ext cx="10561320" cy="1143000"/>
          </a:xfrm>
          <a:prstGeom prst="rect">
            <a:avLst/>
          </a:prstGeom>
          <a:solidFill>
            <a:srgbClr val="EAF2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051560" y="1481328"/>
            <a:ext cx="10104120" cy="9601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spcBef>
                <a:spcPts val="0"/>
              </a:spcBef>
              <a:spcAft>
                <a:spcPts val="400"/>
              </a:spcAft>
            </a:pPr>
            <a:r>
              <a:rPr sz="1600" b="1">
                <a:solidFill>
                  <a:srgbClr val="1F6FEB"/>
                </a:solidFill>
                <a:latin typeface="Microsoft YaHei"/>
                <a:ea typeface="Microsoft YaHei"/>
              </a:rPr>
              <a:t>主线：企业主档（一户） → 五张子表（手续 / 回访 / 文书 / 提醒 / 收费） → 全生命周期时间线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sz="1300" b="0">
                <a:solidFill>
                  <a:srgbClr val="5A6B84"/>
                </a:solidFill>
                <a:latin typeface="Microsoft YaHei"/>
                <a:ea typeface="Microsoft YaHei"/>
              </a:rPr>
              <a:t>所有动作落在同一条时间线上，谁在什么时候做了什么，可查、可催、可对账。</a:t>
            </a:r>
          </a:p>
        </p:txBody>
      </p:sp>
      <p:sp>
        <p:nvSpPr>
          <p:cNvPr id="7" name="Rectangle 6"/>
          <p:cNvSpPr/>
          <p:nvPr/>
        </p:nvSpPr>
        <p:spPr>
          <a:xfrm>
            <a:off x="822960" y="2788920"/>
            <a:ext cx="2487168" cy="2651760"/>
          </a:xfrm>
          <a:prstGeom prst="rect">
            <a:avLst/>
          </a:prstGeom>
          <a:solidFill>
            <a:srgbClr val="F7FAFE"/>
          </a:solidFill>
          <a:ln>
            <a:solidFill>
              <a:srgbClr val="DBE6F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822960" y="2788920"/>
            <a:ext cx="2487168" cy="91440"/>
          </a:xfrm>
          <a:prstGeom prst="rect">
            <a:avLst/>
          </a:prstGeom>
          <a:solidFill>
            <a:srgbClr val="1F6F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1042416" y="3072384"/>
            <a:ext cx="2048256" cy="21945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Bef>
                <a:spcPts val="0"/>
              </a:spcBef>
              <a:spcAft>
                <a:spcPts val="800"/>
              </a:spcAft>
            </a:pPr>
            <a:r>
              <a:rPr sz="1700" b="1">
                <a:solidFill>
                  <a:srgbClr val="131C2B"/>
                </a:solidFill>
                <a:latin typeface="Microsoft YaHei"/>
                <a:ea typeface="Microsoft YaHei"/>
              </a:rPr>
              <a:t>一户一档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sz="1250" b="0">
                <a:solidFill>
                  <a:srgbClr val="5A6B84"/>
                </a:solidFill>
                <a:latin typeface="Microsoft YaHei"/>
                <a:ea typeface="Microsoft YaHei"/>
              </a:rPr>
              <a:t>主档 + 5 张子表贯通，一屏看完企业全生命周期</a:t>
            </a:r>
          </a:p>
        </p:txBody>
      </p:sp>
      <p:sp>
        <p:nvSpPr>
          <p:cNvPr id="10" name="Rectangle 9"/>
          <p:cNvSpPr/>
          <p:nvPr/>
        </p:nvSpPr>
        <p:spPr>
          <a:xfrm>
            <a:off x="3511296" y="2788920"/>
            <a:ext cx="2487168" cy="2651760"/>
          </a:xfrm>
          <a:prstGeom prst="rect">
            <a:avLst/>
          </a:prstGeom>
          <a:solidFill>
            <a:srgbClr val="F7FAFE"/>
          </a:solidFill>
          <a:ln>
            <a:solidFill>
              <a:srgbClr val="DBE6F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3511296" y="2788920"/>
            <a:ext cx="2487168" cy="91440"/>
          </a:xfrm>
          <a:prstGeom prst="rect">
            <a:avLst/>
          </a:prstGeom>
          <a:solidFill>
            <a:srgbClr val="16A3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3730752" y="3072384"/>
            <a:ext cx="2048256" cy="21945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Bef>
                <a:spcPts val="0"/>
              </a:spcBef>
              <a:spcAft>
                <a:spcPts val="800"/>
              </a:spcAft>
            </a:pPr>
            <a:r>
              <a:rPr sz="1700" b="1">
                <a:solidFill>
                  <a:srgbClr val="131C2B"/>
                </a:solidFill>
                <a:latin typeface="Microsoft YaHei"/>
                <a:ea typeface="Microsoft YaHei"/>
              </a:rPr>
              <a:t>园区隔离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sz="1250" b="0">
                <a:solidFill>
                  <a:srgbClr val="5A6B84"/>
                </a:solidFill>
                <a:latin typeface="Microsoft YaHei"/>
                <a:ea typeface="Microsoft YaHei"/>
              </a:rPr>
              <a:t>一切入口按所属园区行级过滤，越权即拦截</a:t>
            </a:r>
          </a:p>
        </p:txBody>
      </p:sp>
      <p:sp>
        <p:nvSpPr>
          <p:cNvPr id="13" name="Rectangle 12"/>
          <p:cNvSpPr/>
          <p:nvPr/>
        </p:nvSpPr>
        <p:spPr>
          <a:xfrm>
            <a:off x="6199631" y="2788920"/>
            <a:ext cx="2487168" cy="2651760"/>
          </a:xfrm>
          <a:prstGeom prst="rect">
            <a:avLst/>
          </a:prstGeom>
          <a:solidFill>
            <a:srgbClr val="F7FAFE"/>
          </a:solidFill>
          <a:ln>
            <a:solidFill>
              <a:srgbClr val="DBE6F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6199631" y="2788920"/>
            <a:ext cx="2487168" cy="91440"/>
          </a:xfrm>
          <a:prstGeom prst="rect">
            <a:avLst/>
          </a:prstGeom>
          <a:solidFill>
            <a:srgbClr val="D9770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419088" y="3072384"/>
            <a:ext cx="2048256" cy="21945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Bef>
                <a:spcPts val="0"/>
              </a:spcBef>
              <a:spcAft>
                <a:spcPts val="800"/>
              </a:spcAft>
            </a:pPr>
            <a:r>
              <a:rPr sz="1700" b="1">
                <a:solidFill>
                  <a:srgbClr val="131C2B"/>
                </a:solidFill>
                <a:latin typeface="Microsoft YaHei"/>
                <a:ea typeface="Microsoft YaHei"/>
              </a:rPr>
              <a:t>自动催办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sz="1250" b="0">
                <a:solidFill>
                  <a:srgbClr val="5A6B84"/>
                </a:solidFill>
                <a:latin typeface="Microsoft YaHei"/>
                <a:ea typeface="Microsoft YaHei"/>
              </a:rPr>
              <a:t>10 个计划任务覆盖到期、超时、超期与额度预警</a:t>
            </a:r>
          </a:p>
        </p:txBody>
      </p:sp>
      <p:sp>
        <p:nvSpPr>
          <p:cNvPr id="16" name="Rectangle 15"/>
          <p:cNvSpPr/>
          <p:nvPr/>
        </p:nvSpPr>
        <p:spPr>
          <a:xfrm>
            <a:off x="8887967" y="2788920"/>
            <a:ext cx="2487168" cy="2651760"/>
          </a:xfrm>
          <a:prstGeom prst="rect">
            <a:avLst/>
          </a:prstGeom>
          <a:solidFill>
            <a:srgbClr val="F7FAFE"/>
          </a:solidFill>
          <a:ln>
            <a:solidFill>
              <a:srgbClr val="DBE6F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8887967" y="2788920"/>
            <a:ext cx="2487168" cy="91440"/>
          </a:xfrm>
          <a:prstGeom prst="rect">
            <a:avLst/>
          </a:prstGeom>
          <a:solidFill>
            <a:srgbClr val="7A5A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9107424" y="3072384"/>
            <a:ext cx="2048256" cy="21945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Bef>
                <a:spcPts val="0"/>
              </a:spcBef>
              <a:spcAft>
                <a:spcPts val="800"/>
              </a:spcAft>
            </a:pPr>
            <a:r>
              <a:rPr sz="1700" b="1">
                <a:solidFill>
                  <a:srgbClr val="131C2B"/>
                </a:solidFill>
                <a:latin typeface="Microsoft YaHei"/>
                <a:ea typeface="Microsoft YaHei"/>
              </a:rPr>
              <a:t>随手可用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sz="1250" b="0">
                <a:solidFill>
                  <a:srgbClr val="5A6B84"/>
                </a:solidFill>
                <a:latin typeface="Microsoft YaHei"/>
                <a:ea typeface="Microsoft YaHei"/>
              </a:rPr>
              <a:t>PC + 移动端同一套权限，现场拍照即归档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66928" y="6291072"/>
            <a:ext cx="11057839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950" b="0">
                <a:solidFill>
                  <a:srgbClr val="5A6B84"/>
                </a:solidFill>
                <a:latin typeface="Microsoft YaHei"/>
                <a:ea typeface="Microsoft YaHei"/>
              </a:rPr>
              <a:t>园区集群注册托管档案库 · V1.0 · 算数科技 MIC · 2026-10-15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1002975" y="6291072"/>
            <a:ext cx="73152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>
              <a:spcBef>
                <a:spcPts val="0"/>
              </a:spcBef>
              <a:spcAft>
                <a:spcPts val="0"/>
              </a:spcAft>
            </a:pPr>
            <a:r>
              <a:rPr sz="950" b="0">
                <a:solidFill>
                  <a:srgbClr val="5A6B84"/>
                </a:solidFill>
                <a:latin typeface="Microsoft YaHei"/>
                <a:ea typeface="Microsoft YaHei"/>
              </a:rPr>
              <a:t>4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51560"/>
          </a:xfrm>
          <a:prstGeom prst="rect">
            <a:avLst/>
          </a:prstGeom>
          <a:solidFill>
            <a:srgbClr val="0F224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256032" cy="1051560"/>
          </a:xfrm>
          <a:prstGeom prst="rect">
            <a:avLst/>
          </a:prstGeom>
          <a:solidFill>
            <a:srgbClr val="1F6F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66928" y="109728"/>
            <a:ext cx="11094415" cy="8229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150" b="1">
                <a:solidFill>
                  <a:srgbClr val="9DC2F7"/>
                </a:solidFill>
                <a:latin typeface="Microsoft YaHei"/>
                <a:ea typeface="Microsoft YaHei"/>
              </a:rPr>
              <a:t>03  六大核心能力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sz="2300" b="1">
                <a:solidFill>
                  <a:srgbClr val="FFFFFF"/>
                </a:solidFill>
                <a:latin typeface="Microsoft YaHei"/>
                <a:ea typeface="Microsoft YaHei"/>
              </a:rPr>
              <a:t>核心能力：托管事务全部在线</a:t>
            </a:r>
          </a:p>
        </p:txBody>
      </p:sp>
      <p:sp>
        <p:nvSpPr>
          <p:cNvPr id="5" name="Rectangle 4"/>
          <p:cNvSpPr/>
          <p:nvPr/>
        </p:nvSpPr>
        <p:spPr>
          <a:xfrm>
            <a:off x="822960" y="1371600"/>
            <a:ext cx="5093208" cy="1536192"/>
          </a:xfrm>
          <a:prstGeom prst="rect">
            <a:avLst/>
          </a:prstGeom>
          <a:solidFill>
            <a:srgbClr val="F7FAFE"/>
          </a:solidFill>
          <a:ln>
            <a:solidFill>
              <a:srgbClr val="DBE6F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822960" y="1371600"/>
            <a:ext cx="82296" cy="1536192"/>
          </a:xfrm>
          <a:prstGeom prst="rect">
            <a:avLst/>
          </a:prstGeom>
          <a:solidFill>
            <a:srgbClr val="1F6F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097280" y="1517904"/>
            <a:ext cx="4572000" cy="12801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Bef>
                <a:spcPts val="0"/>
              </a:spcBef>
              <a:spcAft>
                <a:spcPts val="500"/>
              </a:spcAft>
            </a:pPr>
            <a:r>
              <a:rPr sz="1600" b="1">
                <a:solidFill>
                  <a:srgbClr val="131C2B"/>
                </a:solidFill>
                <a:latin typeface="Microsoft YaHei"/>
                <a:ea typeface="Microsoft YaHei"/>
              </a:rPr>
              <a:t>一户一台账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sz="1200" b="0">
                <a:solidFill>
                  <a:srgbClr val="5A6B84"/>
                </a:solidFill>
                <a:latin typeface="Microsoft YaHei"/>
                <a:ea typeface="Microsoft YaHei"/>
              </a:rPr>
              <a:t>主档挂载手续、回访、文书、提醒、收费五张子表，一户一档时间线可追溯。</a:t>
            </a:r>
          </a:p>
        </p:txBody>
      </p:sp>
      <p:sp>
        <p:nvSpPr>
          <p:cNvPr id="8" name="Rectangle 7"/>
          <p:cNvSpPr/>
          <p:nvPr/>
        </p:nvSpPr>
        <p:spPr>
          <a:xfrm>
            <a:off x="6291072" y="1371600"/>
            <a:ext cx="5093208" cy="1536192"/>
          </a:xfrm>
          <a:prstGeom prst="rect">
            <a:avLst/>
          </a:prstGeom>
          <a:solidFill>
            <a:srgbClr val="F7FAFE"/>
          </a:solidFill>
          <a:ln>
            <a:solidFill>
              <a:srgbClr val="DBE6F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6291072" y="1371600"/>
            <a:ext cx="82296" cy="1536192"/>
          </a:xfrm>
          <a:prstGeom prst="rect">
            <a:avLst/>
          </a:prstGeom>
          <a:solidFill>
            <a:srgbClr val="1F6F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565392" y="1517904"/>
            <a:ext cx="4572000" cy="12801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Bef>
                <a:spcPts val="0"/>
              </a:spcBef>
              <a:spcAft>
                <a:spcPts val="500"/>
              </a:spcAft>
            </a:pPr>
            <a:r>
              <a:rPr sz="1600" b="1">
                <a:solidFill>
                  <a:srgbClr val="131C2B"/>
                </a:solidFill>
                <a:latin typeface="Microsoft YaHei"/>
                <a:ea typeface="Microsoft YaHei"/>
              </a:rPr>
              <a:t>园区行级隔离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sz="1200" b="0">
                <a:solidFill>
                  <a:srgbClr val="5A6B84"/>
                </a:solidFill>
                <a:latin typeface="Microsoft YaHei"/>
                <a:ea typeface="Microsoft YaHei"/>
              </a:rPr>
              <a:t>列表、详情、导出、统计、选择器全部按所属园区过滤，越权返回明确提示。</a:t>
            </a:r>
          </a:p>
        </p:txBody>
      </p:sp>
      <p:sp>
        <p:nvSpPr>
          <p:cNvPr id="11" name="Rectangle 10"/>
          <p:cNvSpPr/>
          <p:nvPr/>
        </p:nvSpPr>
        <p:spPr>
          <a:xfrm>
            <a:off x="822960" y="3063240"/>
            <a:ext cx="5093208" cy="1536192"/>
          </a:xfrm>
          <a:prstGeom prst="rect">
            <a:avLst/>
          </a:prstGeom>
          <a:solidFill>
            <a:srgbClr val="F7FAFE"/>
          </a:solidFill>
          <a:ln>
            <a:solidFill>
              <a:srgbClr val="DBE6F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822960" y="3063240"/>
            <a:ext cx="82296" cy="1536192"/>
          </a:xfrm>
          <a:prstGeom prst="rect">
            <a:avLst/>
          </a:prstGeom>
          <a:solidFill>
            <a:srgbClr val="1F6F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1097280" y="3209544"/>
            <a:ext cx="4572000" cy="12801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Bef>
                <a:spcPts val="0"/>
              </a:spcBef>
              <a:spcAft>
                <a:spcPts val="500"/>
              </a:spcAft>
            </a:pPr>
            <a:r>
              <a:rPr sz="1600" b="1">
                <a:solidFill>
                  <a:srgbClr val="131C2B"/>
                </a:solidFill>
                <a:latin typeface="Microsoft YaHei"/>
                <a:ea typeface="Microsoft YaHei"/>
              </a:rPr>
              <a:t>到期自动提醒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sz="1200" b="0">
                <a:solidFill>
                  <a:srgbClr val="5A6B84"/>
                </a:solidFill>
                <a:latin typeface="Microsoft YaHei"/>
                <a:ea typeface="Microsoft YaHei"/>
              </a:rPr>
              <a:t>到期前 15 天生成提醒任务，推送失败降级为站内消息，结果支持主管终审。</a:t>
            </a:r>
          </a:p>
        </p:txBody>
      </p:sp>
      <p:sp>
        <p:nvSpPr>
          <p:cNvPr id="14" name="Rectangle 13"/>
          <p:cNvSpPr/>
          <p:nvPr/>
        </p:nvSpPr>
        <p:spPr>
          <a:xfrm>
            <a:off x="6291072" y="3063240"/>
            <a:ext cx="5093208" cy="1536192"/>
          </a:xfrm>
          <a:prstGeom prst="rect">
            <a:avLst/>
          </a:prstGeom>
          <a:solidFill>
            <a:srgbClr val="F7FAFE"/>
          </a:solidFill>
          <a:ln>
            <a:solidFill>
              <a:srgbClr val="DBE6F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6291072" y="3063240"/>
            <a:ext cx="82296" cy="1536192"/>
          </a:xfrm>
          <a:prstGeom prst="rect">
            <a:avLst/>
          </a:prstGeom>
          <a:solidFill>
            <a:srgbClr val="1F6F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565392" y="3209544"/>
            <a:ext cx="4572000" cy="12801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Bef>
                <a:spcPts val="0"/>
              </a:spcBef>
              <a:spcAft>
                <a:spcPts val="500"/>
              </a:spcAft>
            </a:pPr>
            <a:r>
              <a:rPr sz="1600" b="1">
                <a:solidFill>
                  <a:srgbClr val="131C2B"/>
                </a:solidFill>
                <a:latin typeface="Microsoft YaHei"/>
                <a:ea typeface="Microsoft YaHei"/>
              </a:rPr>
              <a:t>文书与证照邮寄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sz="1200" b="0">
                <a:solidFill>
                  <a:srgbClr val="5A6B84"/>
                </a:solidFill>
                <a:latin typeface="Microsoft YaHei"/>
                <a:ea typeface="Microsoft YaHei"/>
              </a:rPr>
              <a:t>签收 2 小时未转交即催办；转交强制登记快递公司与单号；原件照片必传。</a:t>
            </a:r>
          </a:p>
        </p:txBody>
      </p:sp>
      <p:sp>
        <p:nvSpPr>
          <p:cNvPr id="17" name="Rectangle 16"/>
          <p:cNvSpPr/>
          <p:nvPr/>
        </p:nvSpPr>
        <p:spPr>
          <a:xfrm>
            <a:off x="822960" y="4754880"/>
            <a:ext cx="5093208" cy="1536192"/>
          </a:xfrm>
          <a:prstGeom prst="rect">
            <a:avLst/>
          </a:prstGeom>
          <a:solidFill>
            <a:srgbClr val="F7FAFE"/>
          </a:solidFill>
          <a:ln>
            <a:solidFill>
              <a:srgbClr val="DBE6F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822960" y="4754880"/>
            <a:ext cx="82296" cy="1536192"/>
          </a:xfrm>
          <a:prstGeom prst="rect">
            <a:avLst/>
          </a:prstGeom>
          <a:solidFill>
            <a:srgbClr val="1F6F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1097280" y="4901184"/>
            <a:ext cx="4572000" cy="12801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Bef>
                <a:spcPts val="0"/>
              </a:spcBef>
              <a:spcAft>
                <a:spcPts val="500"/>
              </a:spcAft>
            </a:pPr>
            <a:r>
              <a:rPr sz="1600" b="1">
                <a:solidFill>
                  <a:srgbClr val="131C2B"/>
                </a:solidFill>
                <a:latin typeface="Microsoft YaHei"/>
                <a:ea typeface="Microsoft YaHei"/>
              </a:rPr>
              <a:t>缴费闭环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sz="1200" b="0">
                <a:solidFill>
                  <a:srgbClr val="5A6B84"/>
                </a:solidFill>
                <a:latin typeface="Microsoft YaHei"/>
                <a:ea typeface="Microsoft YaHei"/>
              </a:rPr>
              <a:t>实收 ≥ 应收即置为已缴费、到期日顺延 1 年、自动关闭对应提醒任务。</a:t>
            </a:r>
          </a:p>
        </p:txBody>
      </p:sp>
      <p:sp>
        <p:nvSpPr>
          <p:cNvPr id="20" name="Rectangle 19"/>
          <p:cNvSpPr/>
          <p:nvPr/>
        </p:nvSpPr>
        <p:spPr>
          <a:xfrm>
            <a:off x="6291072" y="4754880"/>
            <a:ext cx="5093208" cy="1536192"/>
          </a:xfrm>
          <a:prstGeom prst="rect">
            <a:avLst/>
          </a:prstGeom>
          <a:solidFill>
            <a:srgbClr val="F7FAFE"/>
          </a:solidFill>
          <a:ln>
            <a:solidFill>
              <a:srgbClr val="DBE6F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6291072" y="4754880"/>
            <a:ext cx="82296" cy="1536192"/>
          </a:xfrm>
          <a:prstGeom prst="rect">
            <a:avLst/>
          </a:prstGeom>
          <a:solidFill>
            <a:srgbClr val="1F6F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565392" y="4901184"/>
            <a:ext cx="4572000" cy="12801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Bef>
                <a:spcPts val="0"/>
              </a:spcBef>
              <a:spcAft>
                <a:spcPts val="500"/>
              </a:spcAft>
            </a:pPr>
            <a:r>
              <a:rPr sz="1600" b="1">
                <a:solidFill>
                  <a:srgbClr val="131C2B"/>
                </a:solidFill>
                <a:latin typeface="Microsoft YaHei"/>
                <a:ea typeface="Microsoft YaHei"/>
              </a:rPr>
              <a:t>移动端优先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sz="1200" b="0">
                <a:solidFill>
                  <a:srgbClr val="5A6B84"/>
                </a:solidFill>
                <a:latin typeface="Microsoft YaHei"/>
                <a:ea typeface="Microsoft YaHei"/>
              </a:rPr>
              <a:t>手机拍照上传文书原件、快速回访录入、待办与时间线查看，PC 移动同一份数据。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66928" y="6291072"/>
            <a:ext cx="11057839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950" b="0">
                <a:solidFill>
                  <a:srgbClr val="5A6B84"/>
                </a:solidFill>
                <a:latin typeface="Microsoft YaHei"/>
                <a:ea typeface="Microsoft YaHei"/>
              </a:rPr>
              <a:t>园区集群注册托管档案库 · V1.0 · 算数科技 MIC · 2026-10-15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1002975" y="6291072"/>
            <a:ext cx="73152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>
              <a:spcBef>
                <a:spcPts val="0"/>
              </a:spcBef>
              <a:spcAft>
                <a:spcPts val="0"/>
              </a:spcAft>
            </a:pPr>
            <a:r>
              <a:rPr sz="950" b="0">
                <a:solidFill>
                  <a:srgbClr val="5A6B84"/>
                </a:solidFill>
                <a:latin typeface="Microsoft YaHei"/>
                <a:ea typeface="Microsoft YaHei"/>
              </a:rPr>
              <a:t>5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51560"/>
          </a:xfrm>
          <a:prstGeom prst="rect">
            <a:avLst/>
          </a:prstGeom>
          <a:solidFill>
            <a:srgbClr val="0F224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256032" cy="1051560"/>
          </a:xfrm>
          <a:prstGeom prst="rect">
            <a:avLst/>
          </a:prstGeom>
          <a:solidFill>
            <a:srgbClr val="1F6F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66928" y="109728"/>
            <a:ext cx="11094415" cy="8229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150" b="1">
                <a:solidFill>
                  <a:srgbClr val="9DC2F7"/>
                </a:solidFill>
                <a:latin typeface="Microsoft YaHei"/>
                <a:ea typeface="Microsoft YaHei"/>
              </a:rPr>
              <a:t>04  五大业务模块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sz="2300" b="1">
                <a:solidFill>
                  <a:srgbClr val="FFFFFF"/>
                </a:solidFill>
                <a:latin typeface="Microsoft YaHei"/>
                <a:ea typeface="Microsoft YaHei"/>
              </a:rPr>
              <a:t>五大菜单，覆盖全部托管事务</a:t>
            </a:r>
          </a:p>
        </p:txBody>
      </p:sp>
      <p:sp>
        <p:nvSpPr>
          <p:cNvPr id="5" name="Rectangle 4"/>
          <p:cNvSpPr/>
          <p:nvPr/>
        </p:nvSpPr>
        <p:spPr>
          <a:xfrm>
            <a:off x="822960" y="1417320"/>
            <a:ext cx="1993392" cy="4297680"/>
          </a:xfrm>
          <a:prstGeom prst="rect">
            <a:avLst/>
          </a:prstGeom>
          <a:solidFill>
            <a:srgbClr val="FBFCFE"/>
          </a:solidFill>
          <a:ln>
            <a:solidFill>
              <a:srgbClr val="DBE6F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822960" y="1417320"/>
            <a:ext cx="1993392" cy="566928"/>
          </a:xfrm>
          <a:prstGeom prst="rect">
            <a:avLst/>
          </a:prstGeom>
          <a:solidFill>
            <a:srgbClr val="E8F0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950976" y="1490472"/>
            <a:ext cx="173736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200" b="1">
                <a:solidFill>
                  <a:srgbClr val="1F6FEB"/>
                </a:solidFill>
                <a:latin typeface="Microsoft YaHei"/>
                <a:ea typeface="Microsoft YaHei"/>
              </a:rPr>
              <a:t>一、园区信息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50976" y="2103120"/>
            <a:ext cx="1737360" cy="34747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Bef>
                <a:spcPts val="400"/>
              </a:spcBef>
              <a:spcAft>
                <a:spcPts val="400"/>
              </a:spcAft>
            </a:pPr>
            <a:r>
              <a:rPr sz="1050" b="0">
                <a:solidFill>
                  <a:srgbClr val="131C2B"/>
                </a:solidFill>
                <a:latin typeface="Microsoft YaHei"/>
                <a:ea typeface="Microsoft YaHei"/>
              </a:rPr>
              <a:t>  ·  园区列表 / 详情 / 新增编辑</a:t>
            </a:r>
          </a:p>
          <a:p>
            <a:pPr>
              <a:spcBef>
                <a:spcPts val="400"/>
              </a:spcBef>
              <a:spcAft>
                <a:spcPts val="400"/>
              </a:spcAft>
            </a:pPr>
            <a:r>
              <a:rPr sz="1050" b="0">
                <a:solidFill>
                  <a:srgbClr val="131C2B"/>
                </a:solidFill>
                <a:latin typeface="Microsoft YaHei"/>
                <a:ea typeface="Microsoft YaHei"/>
              </a:rPr>
              <a:t>  ·  园区地址库（额度、占用与释放）</a:t>
            </a:r>
          </a:p>
          <a:p>
            <a:pPr>
              <a:spcBef>
                <a:spcPts val="400"/>
              </a:spcBef>
              <a:spcAft>
                <a:spcPts val="400"/>
              </a:spcAft>
            </a:pPr>
            <a:r>
              <a:rPr sz="1050" b="0">
                <a:solidFill>
                  <a:srgbClr val="131C2B"/>
                </a:solidFill>
                <a:latin typeface="Microsoft YaHei"/>
                <a:ea typeface="Microsoft YaHei"/>
              </a:rPr>
              <a:t>  ·  园区维度统计看板</a:t>
            </a:r>
          </a:p>
        </p:txBody>
      </p:sp>
      <p:sp>
        <p:nvSpPr>
          <p:cNvPr id="9" name="Rectangle 8"/>
          <p:cNvSpPr/>
          <p:nvPr/>
        </p:nvSpPr>
        <p:spPr>
          <a:xfrm>
            <a:off x="2962656" y="1417320"/>
            <a:ext cx="1993392" cy="4297680"/>
          </a:xfrm>
          <a:prstGeom prst="rect">
            <a:avLst/>
          </a:prstGeom>
          <a:solidFill>
            <a:srgbClr val="FBFCFE"/>
          </a:solidFill>
          <a:ln>
            <a:solidFill>
              <a:srgbClr val="DBE6F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2962656" y="1417320"/>
            <a:ext cx="1993392" cy="566928"/>
          </a:xfrm>
          <a:prstGeom prst="rect">
            <a:avLst/>
          </a:prstGeom>
          <a:solidFill>
            <a:srgbClr val="E8F0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3090672" y="1490472"/>
            <a:ext cx="173736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200" b="1">
                <a:solidFill>
                  <a:srgbClr val="1F6FEB"/>
                </a:solidFill>
                <a:latin typeface="Microsoft YaHei"/>
                <a:ea typeface="Microsoft YaHei"/>
              </a:rPr>
              <a:t>二、客户信息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90672" y="2103120"/>
            <a:ext cx="1737360" cy="34747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Bef>
                <a:spcPts val="400"/>
              </a:spcBef>
              <a:spcAft>
                <a:spcPts val="400"/>
              </a:spcAft>
            </a:pPr>
            <a:r>
              <a:rPr sz="1050" b="0">
                <a:solidFill>
                  <a:srgbClr val="131C2B"/>
                </a:solidFill>
                <a:latin typeface="Microsoft YaHei"/>
                <a:ea typeface="Microsoft YaHei"/>
              </a:rPr>
              <a:t>  ·  财税公司档案（直接客户）</a:t>
            </a:r>
          </a:p>
          <a:p>
            <a:pPr>
              <a:spcBef>
                <a:spcPts val="400"/>
              </a:spcBef>
              <a:spcAft>
                <a:spcPts val="400"/>
              </a:spcAft>
            </a:pPr>
            <a:r>
              <a:rPr sz="1050" b="0">
                <a:solidFill>
                  <a:srgbClr val="131C2B"/>
                </a:solidFill>
                <a:latin typeface="Microsoft YaHei"/>
                <a:ea typeface="Microsoft YaHei"/>
              </a:rPr>
              <a:t>  ·  合作园区、联系对接人、合作状态</a:t>
            </a:r>
          </a:p>
          <a:p>
            <a:pPr>
              <a:spcBef>
                <a:spcPts val="400"/>
              </a:spcBef>
              <a:spcAft>
                <a:spcPts val="400"/>
              </a:spcAft>
            </a:pPr>
            <a:r>
              <a:rPr sz="1050" b="0">
                <a:solidFill>
                  <a:srgbClr val="131C2B"/>
                </a:solidFill>
                <a:latin typeface="Microsoft YaHei"/>
                <a:ea typeface="Microsoft YaHei"/>
              </a:rPr>
              <a:t>  ·  报单总数 / 本月报单 / 续费率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102352" y="1417320"/>
            <a:ext cx="1993392" cy="4297680"/>
          </a:xfrm>
          <a:prstGeom prst="rect">
            <a:avLst/>
          </a:prstGeom>
          <a:solidFill>
            <a:srgbClr val="FBFCFE"/>
          </a:solidFill>
          <a:ln>
            <a:solidFill>
              <a:srgbClr val="DBE6F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5102352" y="1417320"/>
            <a:ext cx="1993392" cy="566928"/>
          </a:xfrm>
          <a:prstGeom prst="rect">
            <a:avLst/>
          </a:prstGeom>
          <a:solidFill>
            <a:srgbClr val="1F6F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230368" y="1490472"/>
            <a:ext cx="173736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200" b="1">
                <a:solidFill>
                  <a:srgbClr val="FFFFFF"/>
                </a:solidFill>
                <a:latin typeface="Microsoft YaHei"/>
                <a:ea typeface="Microsoft YaHei"/>
              </a:rPr>
              <a:t>三、台账信息（核心）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230368" y="2103120"/>
            <a:ext cx="1737360" cy="34747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Bef>
                <a:spcPts val="400"/>
              </a:spcBef>
              <a:spcAft>
                <a:spcPts val="400"/>
              </a:spcAft>
            </a:pPr>
            <a:r>
              <a:rPr sz="1050" b="0">
                <a:solidFill>
                  <a:srgbClr val="131C2B"/>
                </a:solidFill>
                <a:latin typeface="Microsoft YaHei"/>
                <a:ea typeface="Microsoft YaHei"/>
              </a:rPr>
              <a:t>  ·  一户一档详情 + 全生命周期时间线</a:t>
            </a:r>
          </a:p>
          <a:p>
            <a:pPr>
              <a:spcBef>
                <a:spcPts val="400"/>
              </a:spcBef>
              <a:spcAft>
                <a:spcPts val="400"/>
              </a:spcAft>
            </a:pPr>
            <a:r>
              <a:rPr sz="1050" b="0">
                <a:solidFill>
                  <a:srgbClr val="131C2B"/>
                </a:solidFill>
                <a:latin typeface="Microsoft YaHei"/>
                <a:ea typeface="Microsoft YaHei"/>
              </a:rPr>
              <a:t>  ·  一键录入（地址自动识别园区）</a:t>
            </a:r>
          </a:p>
          <a:p>
            <a:pPr>
              <a:spcBef>
                <a:spcPts val="400"/>
              </a:spcBef>
              <a:spcAft>
                <a:spcPts val="400"/>
              </a:spcAft>
            </a:pPr>
            <a:r>
              <a:rPr sz="1050" b="0">
                <a:solidFill>
                  <a:srgbClr val="131C2B"/>
                </a:solidFill>
                <a:latin typeface="Microsoft YaHei"/>
                <a:ea typeface="Microsoft YaHei"/>
              </a:rPr>
              <a:t>  ·  Excel 批量导入向导</a:t>
            </a:r>
          </a:p>
          <a:p>
            <a:pPr>
              <a:spcBef>
                <a:spcPts val="400"/>
              </a:spcBef>
              <a:spcAft>
                <a:spcPts val="400"/>
              </a:spcAft>
            </a:pPr>
            <a:r>
              <a:rPr sz="1050" b="0">
                <a:solidFill>
                  <a:srgbClr val="131C2B"/>
                </a:solidFill>
                <a:latin typeface="Microsoft YaHei"/>
                <a:ea typeface="Microsoft YaHei"/>
              </a:rPr>
              <a:t>  ·  手续 / 回访 / 文书 / 提醒 / 收费子表</a:t>
            </a:r>
          </a:p>
        </p:txBody>
      </p:sp>
      <p:sp>
        <p:nvSpPr>
          <p:cNvPr id="17" name="Rectangle 16"/>
          <p:cNvSpPr/>
          <p:nvPr/>
        </p:nvSpPr>
        <p:spPr>
          <a:xfrm>
            <a:off x="7242048" y="1417320"/>
            <a:ext cx="1993392" cy="4297680"/>
          </a:xfrm>
          <a:prstGeom prst="rect">
            <a:avLst/>
          </a:prstGeom>
          <a:solidFill>
            <a:srgbClr val="FBFCFE"/>
          </a:solidFill>
          <a:ln>
            <a:solidFill>
              <a:srgbClr val="DBE6F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7242048" y="1417320"/>
            <a:ext cx="1993392" cy="566928"/>
          </a:xfrm>
          <a:prstGeom prst="rect">
            <a:avLst/>
          </a:prstGeom>
          <a:solidFill>
            <a:srgbClr val="E8F0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7370064" y="1490472"/>
            <a:ext cx="173736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200" b="1">
                <a:solidFill>
                  <a:srgbClr val="1F6FEB"/>
                </a:solidFill>
                <a:latin typeface="Microsoft YaHei"/>
                <a:ea typeface="Microsoft YaHei"/>
              </a:rPr>
              <a:t>四、投诉和异常处理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370064" y="2103120"/>
            <a:ext cx="1737360" cy="34747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Bef>
                <a:spcPts val="400"/>
              </a:spcBef>
              <a:spcAft>
                <a:spcPts val="400"/>
              </a:spcAft>
            </a:pPr>
            <a:r>
              <a:rPr sz="1050" b="0">
                <a:solidFill>
                  <a:srgbClr val="131C2B"/>
                </a:solidFill>
                <a:latin typeface="Microsoft YaHei"/>
                <a:ea typeface="Microsoft YaHei"/>
              </a:rPr>
              <a:t>  ·  投诉事实属性：来源平台 + 受理部门</a:t>
            </a:r>
          </a:p>
          <a:p>
            <a:pPr>
              <a:spcBef>
                <a:spcPts val="400"/>
              </a:spcBef>
              <a:spcAft>
                <a:spcPts val="400"/>
              </a:spcAft>
            </a:pPr>
            <a:r>
              <a:rPr sz="1050" b="0">
                <a:solidFill>
                  <a:srgbClr val="131C2B"/>
                </a:solidFill>
                <a:latin typeface="Microsoft YaHei"/>
                <a:ea typeface="Microsoft YaHei"/>
              </a:rPr>
              <a:t>  ·  异常类型：投诉 / 税务 / 工商 / 年报</a:t>
            </a:r>
          </a:p>
          <a:p>
            <a:pPr>
              <a:spcBef>
                <a:spcPts val="400"/>
              </a:spcBef>
              <a:spcAft>
                <a:spcPts val="400"/>
              </a:spcAft>
            </a:pPr>
            <a:r>
              <a:rPr sz="1050" b="0">
                <a:solidFill>
                  <a:srgbClr val="131C2B"/>
                </a:solidFill>
                <a:latin typeface="Microsoft YaHei"/>
                <a:ea typeface="Microsoft YaHei"/>
              </a:rPr>
              <a:t>  ·  处理进展与超期预警</a:t>
            </a:r>
          </a:p>
        </p:txBody>
      </p:sp>
      <p:sp>
        <p:nvSpPr>
          <p:cNvPr id="21" name="Rectangle 20"/>
          <p:cNvSpPr/>
          <p:nvPr/>
        </p:nvSpPr>
        <p:spPr>
          <a:xfrm>
            <a:off x="9381744" y="1417320"/>
            <a:ext cx="1993392" cy="4297680"/>
          </a:xfrm>
          <a:prstGeom prst="rect">
            <a:avLst/>
          </a:prstGeom>
          <a:solidFill>
            <a:srgbClr val="FBFCFE"/>
          </a:solidFill>
          <a:ln>
            <a:solidFill>
              <a:srgbClr val="DBE6F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ectangle 21"/>
          <p:cNvSpPr/>
          <p:nvPr/>
        </p:nvSpPr>
        <p:spPr>
          <a:xfrm>
            <a:off x="9381744" y="1417320"/>
            <a:ext cx="1993392" cy="566928"/>
          </a:xfrm>
          <a:prstGeom prst="rect">
            <a:avLst/>
          </a:prstGeom>
          <a:solidFill>
            <a:srgbClr val="E8F0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9509760" y="1490472"/>
            <a:ext cx="173736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200" b="1">
                <a:solidFill>
                  <a:srgbClr val="1F6FEB"/>
                </a:solidFill>
                <a:latin typeface="Microsoft YaHei"/>
                <a:ea typeface="Microsoft YaHei"/>
              </a:rPr>
              <a:t>五、设置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9509760" y="2103120"/>
            <a:ext cx="1737360" cy="34747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Bef>
                <a:spcPts val="400"/>
              </a:spcBef>
              <a:spcAft>
                <a:spcPts val="400"/>
              </a:spcAft>
            </a:pPr>
            <a:r>
              <a:rPr sz="1050" b="0">
                <a:solidFill>
                  <a:srgbClr val="131C2B"/>
                </a:solidFill>
                <a:latin typeface="Microsoft YaHei"/>
                <a:ea typeface="Microsoft YaHei"/>
              </a:rPr>
              <a:t>  ·  成员与权限配置（园区授权）</a:t>
            </a:r>
          </a:p>
          <a:p>
            <a:pPr>
              <a:spcBef>
                <a:spcPts val="400"/>
              </a:spcBef>
              <a:spcAft>
                <a:spcPts val="400"/>
              </a:spcAft>
            </a:pPr>
            <a:r>
              <a:rPr sz="1050" b="0">
                <a:solidFill>
                  <a:srgbClr val="131C2B"/>
                </a:solidFill>
                <a:latin typeface="Microsoft YaHei"/>
                <a:ea typeface="Microsoft YaHei"/>
              </a:rPr>
              <a:t>  ·  数据字典管理（27 组枚举）</a:t>
            </a:r>
          </a:p>
          <a:p>
            <a:pPr>
              <a:spcBef>
                <a:spcPts val="400"/>
              </a:spcBef>
              <a:spcAft>
                <a:spcPts val="400"/>
              </a:spcAft>
            </a:pPr>
            <a:r>
              <a:rPr sz="1050" b="0">
                <a:solidFill>
                  <a:srgbClr val="131C2B"/>
                </a:solidFill>
                <a:latin typeface="Microsoft YaHei"/>
                <a:ea typeface="Microsoft YaHei"/>
              </a:rPr>
              <a:t>  ·  操作日志查询（含登录记录）</a:t>
            </a:r>
          </a:p>
          <a:p>
            <a:pPr>
              <a:spcBef>
                <a:spcPts val="400"/>
              </a:spcBef>
              <a:spcAft>
                <a:spcPts val="400"/>
              </a:spcAft>
            </a:pPr>
            <a:r>
              <a:rPr sz="1050" b="0">
                <a:solidFill>
                  <a:srgbClr val="131C2B"/>
                </a:solidFill>
                <a:latin typeface="Microsoft YaHei"/>
                <a:ea typeface="Microsoft YaHei"/>
              </a:rPr>
              <a:t>  ·  报表看板配置（系统参数）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566928" y="6291072"/>
            <a:ext cx="11057839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950" b="0">
                <a:solidFill>
                  <a:srgbClr val="5A6B84"/>
                </a:solidFill>
                <a:latin typeface="Microsoft YaHei"/>
                <a:ea typeface="Microsoft YaHei"/>
              </a:rPr>
              <a:t>园区集群注册托管档案库 · V1.0 · 算数科技 MIC · 2026-10-15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1002975" y="6291072"/>
            <a:ext cx="73152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>
              <a:spcBef>
                <a:spcPts val="0"/>
              </a:spcBef>
              <a:spcAft>
                <a:spcPts val="0"/>
              </a:spcAft>
            </a:pPr>
            <a:r>
              <a:rPr sz="950" b="0">
                <a:solidFill>
                  <a:srgbClr val="5A6B84"/>
                </a:solidFill>
                <a:latin typeface="Microsoft YaHei"/>
                <a:ea typeface="Microsoft YaHei"/>
              </a:rPr>
              <a:t>6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51560"/>
          </a:xfrm>
          <a:prstGeom prst="rect">
            <a:avLst/>
          </a:prstGeom>
          <a:solidFill>
            <a:srgbClr val="0F224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256032" cy="1051560"/>
          </a:xfrm>
          <a:prstGeom prst="rect">
            <a:avLst/>
          </a:prstGeom>
          <a:solidFill>
            <a:srgbClr val="1F6F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66928" y="109728"/>
            <a:ext cx="11094415" cy="8229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150" b="1">
                <a:solidFill>
                  <a:srgbClr val="9DC2F7"/>
                </a:solidFill>
                <a:latin typeface="Microsoft YaHei"/>
                <a:ea typeface="Microsoft YaHei"/>
              </a:rPr>
              <a:t>05  十个自动化计划任务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sz="2300" b="1">
                <a:solidFill>
                  <a:srgbClr val="FFFFFF"/>
                </a:solidFill>
                <a:latin typeface="Microsoft YaHei"/>
                <a:ea typeface="Microsoft YaHei"/>
              </a:rPr>
              <a:t>该催的事，系统自己催</a:t>
            </a:r>
          </a:p>
        </p:txBody>
      </p:sp>
      <p:sp>
        <p:nvSpPr>
          <p:cNvPr id="5" name="Rectangle 4"/>
          <p:cNvSpPr/>
          <p:nvPr/>
        </p:nvSpPr>
        <p:spPr>
          <a:xfrm>
            <a:off x="822960" y="1371600"/>
            <a:ext cx="10561320" cy="457200"/>
          </a:xfrm>
          <a:prstGeom prst="rect">
            <a:avLst/>
          </a:prstGeom>
          <a:solidFill>
            <a:srgbClr val="F4F8FE"/>
          </a:solidFill>
          <a:ln>
            <a:solidFill>
              <a:srgbClr val="E4E9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60120" y="1389888"/>
            <a:ext cx="2286000" cy="42062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1F6FEB"/>
                </a:solidFill>
                <a:latin typeface="Microsoft YaHei"/>
                <a:ea typeface="Microsoft YaHei"/>
              </a:rPr>
              <a:t>due_reminder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291840" y="1389888"/>
            <a:ext cx="3200400" cy="42062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050" b="0">
                <a:solidFill>
                  <a:srgbClr val="131C2B"/>
                </a:solidFill>
                <a:latin typeface="Microsoft YaHei"/>
                <a:ea typeface="Microsoft YaHei"/>
              </a:rPr>
              <a:t>托管到期日剩余 ≤ 15 天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583680" y="1389888"/>
            <a:ext cx="4663440" cy="42062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050" b="0">
                <a:solidFill>
                  <a:srgbClr val="5A6B84"/>
                </a:solidFill>
                <a:latin typeface="Microsoft YaHei"/>
                <a:ea typeface="Microsoft YaHei"/>
              </a:rPr>
              <a:t>生成提醒任务并发送财税公司联系人，处理结果支持主管终审</a:t>
            </a:r>
          </a:p>
        </p:txBody>
      </p:sp>
      <p:sp>
        <p:nvSpPr>
          <p:cNvPr id="9" name="Rectangle 8"/>
          <p:cNvSpPr/>
          <p:nvPr/>
        </p:nvSpPr>
        <p:spPr>
          <a:xfrm>
            <a:off x="822960" y="1865376"/>
            <a:ext cx="10561320" cy="457200"/>
          </a:xfrm>
          <a:prstGeom prst="rect">
            <a:avLst/>
          </a:prstGeom>
          <a:solidFill>
            <a:srgbClr val="FFFFFF"/>
          </a:solidFill>
          <a:ln>
            <a:solidFill>
              <a:srgbClr val="E4E9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960120" y="1883664"/>
            <a:ext cx="2286000" cy="42062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1F6FEB"/>
                </a:solidFill>
                <a:latin typeface="Microsoft YaHei"/>
                <a:ea typeface="Microsoft YaHei"/>
              </a:rPr>
              <a:t>doc_timeout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291840" y="1883664"/>
            <a:ext cx="3200400" cy="42062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050" b="0">
                <a:solidFill>
                  <a:srgbClr val="131C2B"/>
                </a:solidFill>
                <a:latin typeface="Microsoft YaHei"/>
                <a:ea typeface="Microsoft YaHei"/>
              </a:rPr>
              <a:t>文书签收后 2 小时未转交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583680" y="1883664"/>
            <a:ext cx="4663440" cy="42062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050" b="0">
                <a:solidFill>
                  <a:srgbClr val="5A6B84"/>
                </a:solidFill>
                <a:latin typeface="Microsoft YaHei"/>
                <a:ea typeface="Microsoft YaHei"/>
              </a:rPr>
              <a:t>生成超时提醒，催办园区专员</a:t>
            </a:r>
          </a:p>
        </p:txBody>
      </p:sp>
      <p:sp>
        <p:nvSpPr>
          <p:cNvPr id="13" name="Rectangle 12"/>
          <p:cNvSpPr/>
          <p:nvPr/>
        </p:nvSpPr>
        <p:spPr>
          <a:xfrm>
            <a:off x="822960" y="2359152"/>
            <a:ext cx="10561320" cy="457200"/>
          </a:xfrm>
          <a:prstGeom prst="rect">
            <a:avLst/>
          </a:prstGeom>
          <a:solidFill>
            <a:srgbClr val="F4F8FE"/>
          </a:solidFill>
          <a:ln>
            <a:solidFill>
              <a:srgbClr val="E4E9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960120" y="2377440"/>
            <a:ext cx="2286000" cy="42062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1F6FEB"/>
                </a:solidFill>
                <a:latin typeface="Microsoft YaHei"/>
                <a:ea typeface="Microsoft YaHei"/>
              </a:rPr>
              <a:t>doc_confirm_timeout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291840" y="2377440"/>
            <a:ext cx="3200400" cy="42062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050" b="0">
                <a:solidFill>
                  <a:srgbClr val="131C2B"/>
                </a:solidFill>
                <a:latin typeface="Microsoft YaHei"/>
                <a:ea typeface="Microsoft YaHei"/>
              </a:rPr>
              <a:t>已转交 48 小时财税公司未确认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583680" y="2377440"/>
            <a:ext cx="4663440" cy="42062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050" b="0">
                <a:solidFill>
                  <a:srgbClr val="5A6B84"/>
                </a:solidFill>
                <a:latin typeface="Microsoft YaHei"/>
                <a:ea typeface="Microsoft YaHei"/>
              </a:rPr>
              <a:t>再次推送并置为「超时未确认」</a:t>
            </a:r>
          </a:p>
        </p:txBody>
      </p:sp>
      <p:sp>
        <p:nvSpPr>
          <p:cNvPr id="17" name="Rectangle 16"/>
          <p:cNvSpPr/>
          <p:nvPr/>
        </p:nvSpPr>
        <p:spPr>
          <a:xfrm>
            <a:off x="822960" y="2852928"/>
            <a:ext cx="10561320" cy="457200"/>
          </a:xfrm>
          <a:prstGeom prst="rect">
            <a:avLst/>
          </a:prstGeom>
          <a:solidFill>
            <a:srgbClr val="FFFFFF"/>
          </a:solidFill>
          <a:ln>
            <a:solidFill>
              <a:srgbClr val="E4E9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960120" y="2871216"/>
            <a:ext cx="2286000" cy="42062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1F6FEB"/>
                </a:solidFill>
                <a:latin typeface="Microsoft YaHei"/>
                <a:ea typeface="Microsoft YaHei"/>
              </a:rPr>
              <a:t>visit_overdue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3291840" y="2871216"/>
            <a:ext cx="3200400" cy="42062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050" b="0">
                <a:solidFill>
                  <a:srgbClr val="131C2B"/>
                </a:solidFill>
                <a:latin typeface="Microsoft YaHei"/>
                <a:ea typeface="Microsoft YaHei"/>
              </a:rPr>
              <a:t>季度（90 天）未回访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583680" y="2871216"/>
            <a:ext cx="4663440" cy="42062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050" b="0">
                <a:solidFill>
                  <a:srgbClr val="5A6B84"/>
                </a:solidFill>
                <a:latin typeface="Microsoft YaHei"/>
                <a:ea typeface="Microsoft YaHei"/>
              </a:rPr>
              <a:t>生成超期回访提醒</a:t>
            </a:r>
          </a:p>
        </p:txBody>
      </p:sp>
      <p:sp>
        <p:nvSpPr>
          <p:cNvPr id="21" name="Rectangle 20"/>
          <p:cNvSpPr/>
          <p:nvPr/>
        </p:nvSpPr>
        <p:spPr>
          <a:xfrm>
            <a:off x="822960" y="3346704"/>
            <a:ext cx="10561320" cy="457200"/>
          </a:xfrm>
          <a:prstGeom prst="rect">
            <a:avLst/>
          </a:prstGeom>
          <a:solidFill>
            <a:srgbClr val="F4F8FE"/>
          </a:solidFill>
          <a:ln>
            <a:solidFill>
              <a:srgbClr val="E4E9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960120" y="3364992"/>
            <a:ext cx="2286000" cy="42062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1F6FEB"/>
                </a:solidFill>
                <a:latin typeface="Microsoft YaHei"/>
                <a:ea typeface="Microsoft YaHei"/>
              </a:rPr>
              <a:t>unpaid_overdue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3291840" y="3364992"/>
            <a:ext cx="3200400" cy="42062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050" b="0">
                <a:solidFill>
                  <a:srgbClr val="131C2B"/>
                </a:solidFill>
                <a:latin typeface="Microsoft YaHei"/>
                <a:ea typeface="Microsoft YaHei"/>
              </a:rPr>
              <a:t>已过到期日仍为未缴费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583680" y="3364992"/>
            <a:ext cx="4663440" cy="42062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050" b="0">
                <a:solidFill>
                  <a:srgbClr val="5A6B84"/>
                </a:solidFill>
                <a:latin typeface="Microsoft YaHei"/>
                <a:ea typeface="Microsoft YaHei"/>
              </a:rPr>
              <a:t>置为「未缴费待移除」，进入主管终审队列</a:t>
            </a:r>
          </a:p>
        </p:txBody>
      </p:sp>
      <p:sp>
        <p:nvSpPr>
          <p:cNvPr id="25" name="Rectangle 24"/>
          <p:cNvSpPr/>
          <p:nvPr/>
        </p:nvSpPr>
        <p:spPr>
          <a:xfrm>
            <a:off x="822960" y="3840480"/>
            <a:ext cx="10561320" cy="457200"/>
          </a:xfrm>
          <a:prstGeom prst="rect">
            <a:avLst/>
          </a:prstGeom>
          <a:solidFill>
            <a:srgbClr val="FFFFFF"/>
          </a:solidFill>
          <a:ln>
            <a:solidFill>
              <a:srgbClr val="E4E9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960120" y="3858768"/>
            <a:ext cx="2286000" cy="42062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1F6FEB"/>
                </a:solidFill>
                <a:latin typeface="Microsoft YaHei"/>
                <a:ea typeface="Microsoft YaHei"/>
              </a:rPr>
              <a:t>quota_warn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3291840" y="3858768"/>
            <a:ext cx="3200400" cy="42062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050" b="0">
                <a:solidFill>
                  <a:srgbClr val="131C2B"/>
                </a:solidFill>
                <a:latin typeface="Microsoft YaHei"/>
                <a:ea typeface="Microsoft YaHei"/>
              </a:rPr>
              <a:t>园区地址可用率低于 10%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583680" y="3858768"/>
            <a:ext cx="4663440" cy="42062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050" b="0">
                <a:solidFill>
                  <a:srgbClr val="5A6B84"/>
                </a:solidFill>
                <a:latin typeface="Microsoft YaHei"/>
                <a:ea typeface="Microsoft YaHei"/>
              </a:rPr>
              <a:t>额度预警，进入异常看板</a:t>
            </a:r>
          </a:p>
        </p:txBody>
      </p:sp>
      <p:sp>
        <p:nvSpPr>
          <p:cNvPr id="29" name="Rectangle 28"/>
          <p:cNvSpPr/>
          <p:nvPr/>
        </p:nvSpPr>
        <p:spPr>
          <a:xfrm>
            <a:off x="822960" y="4334256"/>
            <a:ext cx="10561320" cy="457200"/>
          </a:xfrm>
          <a:prstGeom prst="rect">
            <a:avLst/>
          </a:prstGeom>
          <a:solidFill>
            <a:srgbClr val="F4F8FE"/>
          </a:solidFill>
          <a:ln>
            <a:solidFill>
              <a:srgbClr val="E4E9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960120" y="4352544"/>
            <a:ext cx="2286000" cy="42062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1F6FEB"/>
                </a:solidFill>
                <a:latin typeface="Microsoft YaHei"/>
                <a:ea typeface="Microsoft YaHei"/>
              </a:rPr>
              <a:t>cancel_overdue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3291840" y="4352544"/>
            <a:ext cx="3200400" cy="42062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050" b="0">
                <a:solidFill>
                  <a:srgbClr val="131C2B"/>
                </a:solidFill>
                <a:latin typeface="Microsoft YaHei"/>
                <a:ea typeface="Microsoft YaHei"/>
              </a:rPr>
              <a:t>注销办理超 30 天未办结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6583680" y="4352544"/>
            <a:ext cx="4663440" cy="42062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050" b="0">
                <a:solidFill>
                  <a:srgbClr val="5A6B84"/>
                </a:solidFill>
                <a:latin typeface="Microsoft YaHei"/>
                <a:ea typeface="Microsoft YaHei"/>
              </a:rPr>
              <a:t>提醒跟进</a:t>
            </a:r>
          </a:p>
        </p:txBody>
      </p:sp>
      <p:sp>
        <p:nvSpPr>
          <p:cNvPr id="33" name="Rectangle 32"/>
          <p:cNvSpPr/>
          <p:nvPr/>
        </p:nvSpPr>
        <p:spPr>
          <a:xfrm>
            <a:off x="822960" y="4828032"/>
            <a:ext cx="10561320" cy="457200"/>
          </a:xfrm>
          <a:prstGeom prst="rect">
            <a:avLst/>
          </a:prstGeom>
          <a:solidFill>
            <a:srgbClr val="FFFFFF"/>
          </a:solidFill>
          <a:ln>
            <a:solidFill>
              <a:srgbClr val="E4E9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960120" y="4846320"/>
            <a:ext cx="2286000" cy="42062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1F6FEB"/>
                </a:solidFill>
                <a:latin typeface="Microsoft YaHei"/>
                <a:ea typeface="Microsoft YaHei"/>
              </a:rPr>
              <a:t>issue_overdue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3291840" y="4846320"/>
            <a:ext cx="3200400" cy="42062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050" b="0">
                <a:solidFill>
                  <a:srgbClr val="131C2B"/>
                </a:solidFill>
                <a:latin typeface="Microsoft YaHei"/>
                <a:ea typeface="Microsoft YaHei"/>
              </a:rPr>
              <a:t>出证时效超 15 天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6583680" y="4846320"/>
            <a:ext cx="4663440" cy="42062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050" b="0">
                <a:solidFill>
                  <a:srgbClr val="5A6B84"/>
                </a:solidFill>
                <a:latin typeface="Microsoft YaHei"/>
                <a:ea typeface="Microsoft YaHei"/>
              </a:rPr>
              <a:t>提醒跟进</a:t>
            </a:r>
          </a:p>
        </p:txBody>
      </p:sp>
      <p:sp>
        <p:nvSpPr>
          <p:cNvPr id="37" name="Rectangle 36"/>
          <p:cNvSpPr/>
          <p:nvPr/>
        </p:nvSpPr>
        <p:spPr>
          <a:xfrm>
            <a:off x="822960" y="5321808"/>
            <a:ext cx="10561320" cy="457200"/>
          </a:xfrm>
          <a:prstGeom prst="rect">
            <a:avLst/>
          </a:prstGeom>
          <a:solidFill>
            <a:srgbClr val="F4F8FE"/>
          </a:solidFill>
          <a:ln>
            <a:solidFill>
              <a:srgbClr val="E4E9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960120" y="5340096"/>
            <a:ext cx="2286000" cy="42062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1F6FEB"/>
                </a:solidFill>
                <a:latin typeface="Microsoft YaHei"/>
                <a:ea typeface="Microsoft YaHei"/>
              </a:rPr>
              <a:t>daily_summary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3291840" y="5340096"/>
            <a:ext cx="3200400" cy="42062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050" b="0">
                <a:solidFill>
                  <a:srgbClr val="131C2B"/>
                </a:solidFill>
                <a:latin typeface="Microsoft YaHei"/>
                <a:ea typeface="Microsoft YaHei"/>
              </a:rPr>
              <a:t>每日 08:00 汇总当日操作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6583680" y="5340096"/>
            <a:ext cx="4663440" cy="42062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050" b="0">
                <a:solidFill>
                  <a:srgbClr val="5A6B84"/>
                </a:solidFill>
                <a:latin typeface="Microsoft YaHei"/>
                <a:ea typeface="Microsoft YaHei"/>
              </a:rPr>
              <a:t>汇总当日新增 / 编辑 / 批量导入条数与敏感操作数量，生成「每日运营汇总」站内消息推送管理员</a:t>
            </a:r>
          </a:p>
        </p:txBody>
      </p:sp>
      <p:sp>
        <p:nvSpPr>
          <p:cNvPr id="41" name="Rectangle 40"/>
          <p:cNvSpPr/>
          <p:nvPr/>
        </p:nvSpPr>
        <p:spPr>
          <a:xfrm>
            <a:off x="822960" y="5815584"/>
            <a:ext cx="10561320" cy="457200"/>
          </a:xfrm>
          <a:prstGeom prst="rect">
            <a:avLst/>
          </a:prstGeom>
          <a:solidFill>
            <a:srgbClr val="FFFFFF"/>
          </a:solidFill>
          <a:ln>
            <a:solidFill>
              <a:srgbClr val="E4E9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TextBox 41"/>
          <p:cNvSpPr txBox="1"/>
          <p:nvPr/>
        </p:nvSpPr>
        <p:spPr>
          <a:xfrm>
            <a:off x="960120" y="5833872"/>
            <a:ext cx="2286000" cy="42062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1F6FEB"/>
                </a:solidFill>
                <a:latin typeface="Microsoft YaHei"/>
                <a:ea typeface="Microsoft YaHei"/>
              </a:rPr>
              <a:t>protocol_missing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3291840" y="5833872"/>
            <a:ext cx="3200400" cy="42062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050" b="0">
                <a:solidFill>
                  <a:srgbClr val="131C2B"/>
                </a:solidFill>
                <a:latin typeface="Microsoft YaHei"/>
                <a:ea typeface="Microsoft YaHei"/>
              </a:rPr>
              <a:t>台账缺托管协议签订手续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6583680" y="5833872"/>
            <a:ext cx="4663440" cy="42062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050" b="0">
                <a:solidFill>
                  <a:srgbClr val="5A6B84"/>
                </a:solidFill>
                <a:latin typeface="Microsoft YaHei"/>
                <a:ea typeface="Microsoft YaHei"/>
              </a:rPr>
              <a:t>生成缺失提醒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566928" y="6291072"/>
            <a:ext cx="11057839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950" b="0">
                <a:solidFill>
                  <a:srgbClr val="5A6B84"/>
                </a:solidFill>
                <a:latin typeface="Microsoft YaHei"/>
                <a:ea typeface="Microsoft YaHei"/>
              </a:rPr>
              <a:t>园区集群注册托管档案库 · V1.0 · 算数科技 MIC · 2026-10-15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11002975" y="6291072"/>
            <a:ext cx="73152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>
              <a:spcBef>
                <a:spcPts val="0"/>
              </a:spcBef>
              <a:spcAft>
                <a:spcPts val="0"/>
              </a:spcAft>
            </a:pPr>
            <a:r>
              <a:rPr sz="950" b="0">
                <a:solidFill>
                  <a:srgbClr val="5A6B84"/>
                </a:solidFill>
                <a:latin typeface="Microsoft YaHei"/>
                <a:ea typeface="Microsoft YaHei"/>
              </a:rPr>
              <a:t>7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51560"/>
          </a:xfrm>
          <a:prstGeom prst="rect">
            <a:avLst/>
          </a:prstGeom>
          <a:solidFill>
            <a:srgbClr val="0F224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256032" cy="1051560"/>
          </a:xfrm>
          <a:prstGeom prst="rect">
            <a:avLst/>
          </a:prstGeom>
          <a:solidFill>
            <a:srgbClr val="1F6F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66928" y="109728"/>
            <a:ext cx="11094415" cy="8229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150" b="1">
                <a:solidFill>
                  <a:srgbClr val="9DC2F7"/>
                </a:solidFill>
                <a:latin typeface="Microsoft YaHei"/>
                <a:ea typeface="Microsoft YaHei"/>
              </a:rPr>
              <a:t>06  角色权限与数据隔离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sz="2300" b="1">
                <a:solidFill>
                  <a:srgbClr val="FFFFFF"/>
                </a:solidFill>
                <a:latin typeface="Microsoft YaHei"/>
                <a:ea typeface="Microsoft YaHei"/>
              </a:rPr>
              <a:t>同一份台账，不同角色看到不同范围</a:t>
            </a:r>
          </a:p>
        </p:txBody>
      </p:sp>
      <p:sp>
        <p:nvSpPr>
          <p:cNvPr id="5" name="Rectangle 4"/>
          <p:cNvSpPr/>
          <p:nvPr/>
        </p:nvSpPr>
        <p:spPr>
          <a:xfrm>
            <a:off x="822960" y="1417320"/>
            <a:ext cx="3401568" cy="4023360"/>
          </a:xfrm>
          <a:prstGeom prst="rect">
            <a:avLst/>
          </a:prstGeom>
          <a:solidFill>
            <a:srgbClr val="FBFCFE"/>
          </a:solidFill>
          <a:ln>
            <a:solidFill>
              <a:srgbClr val="DBE6F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822960" y="1417320"/>
            <a:ext cx="3401568" cy="91440"/>
          </a:xfrm>
          <a:prstGeom prst="rect">
            <a:avLst/>
          </a:prstGeom>
          <a:solidFill>
            <a:srgbClr val="1F6F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060704" y="1664208"/>
            <a:ext cx="2926080" cy="3657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Bef>
                <a:spcPts val="0"/>
              </a:spcBef>
              <a:spcAft>
                <a:spcPts val="400"/>
              </a:spcAft>
            </a:pPr>
            <a:r>
              <a:rPr sz="1800" b="1">
                <a:solidFill>
                  <a:srgbClr val="131C2B"/>
                </a:solidFill>
                <a:latin typeface="Microsoft YaHei"/>
                <a:ea typeface="Microsoft YaHei"/>
              </a:rPr>
              <a:t>园区专员</a:t>
            </a:r>
          </a:p>
          <a:p>
            <a:pPr>
              <a:spcBef>
                <a:spcPts val="0"/>
              </a:spcBef>
              <a:spcAft>
                <a:spcPts val="1200"/>
              </a:spcAft>
            </a:pPr>
            <a:r>
              <a:rPr sz="1200" b="1">
                <a:solidFill>
                  <a:srgbClr val="1F6FEB"/>
                </a:solidFill>
                <a:latin typeface="Microsoft YaHei"/>
                <a:ea typeface="Microsoft YaHei"/>
              </a:rPr>
              <a:t>仅本人负责园区</a:t>
            </a:r>
          </a:p>
          <a:p>
            <a:pPr>
              <a:spcBef>
                <a:spcPts val="500"/>
              </a:spcBef>
              <a:spcAft>
                <a:spcPts val="500"/>
              </a:spcAft>
            </a:pPr>
            <a:r>
              <a:rPr sz="1150" b="0">
                <a:solidFill>
                  <a:srgbClr val="5A6B84"/>
                </a:solidFill>
                <a:latin typeface="Microsoft YaHei"/>
                <a:ea typeface="Microsoft YaHei"/>
              </a:rPr>
              <a:t>  ·  录台账、办手续、回访、文书签收、收费登记</a:t>
            </a:r>
          </a:p>
          <a:p>
            <a:pPr>
              <a:spcBef>
                <a:spcPts val="500"/>
              </a:spcBef>
              <a:spcAft>
                <a:spcPts val="500"/>
              </a:spcAft>
            </a:pPr>
            <a:r>
              <a:rPr sz="1150" b="0">
                <a:solidFill>
                  <a:srgbClr val="5A6B84"/>
                </a:solidFill>
                <a:latin typeface="Microsoft YaHei"/>
                <a:ea typeface="Microsoft YaHei"/>
              </a:rPr>
              <a:t>  ·  不可修改跨园区、不可终审</a:t>
            </a:r>
          </a:p>
          <a:p>
            <a:pPr>
              <a:spcBef>
                <a:spcPts val="500"/>
              </a:spcBef>
              <a:spcAft>
                <a:spcPts val="500"/>
              </a:spcAft>
            </a:pPr>
            <a:r>
              <a:rPr sz="1150" b="0">
                <a:solidFill>
                  <a:srgbClr val="5A6B84"/>
                </a:solidFill>
                <a:latin typeface="Microsoft YaHei"/>
                <a:ea typeface="Microsoft YaHei"/>
              </a:rPr>
              <a:t>  ·  日志仅本人可见</a:t>
            </a:r>
          </a:p>
        </p:txBody>
      </p:sp>
      <p:sp>
        <p:nvSpPr>
          <p:cNvPr id="8" name="Rectangle 7"/>
          <p:cNvSpPr/>
          <p:nvPr/>
        </p:nvSpPr>
        <p:spPr>
          <a:xfrm>
            <a:off x="4425696" y="1417320"/>
            <a:ext cx="3401568" cy="4023360"/>
          </a:xfrm>
          <a:prstGeom prst="rect">
            <a:avLst/>
          </a:prstGeom>
          <a:solidFill>
            <a:srgbClr val="FBFCFE"/>
          </a:solidFill>
          <a:ln>
            <a:solidFill>
              <a:srgbClr val="DBE6F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4425696" y="1417320"/>
            <a:ext cx="3401568" cy="91440"/>
          </a:xfrm>
          <a:prstGeom prst="rect">
            <a:avLst/>
          </a:prstGeom>
          <a:solidFill>
            <a:srgbClr val="16A3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663440" y="1664208"/>
            <a:ext cx="2926080" cy="3657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Bef>
                <a:spcPts val="0"/>
              </a:spcBef>
              <a:spcAft>
                <a:spcPts val="400"/>
              </a:spcAft>
            </a:pPr>
            <a:r>
              <a:rPr sz="1800" b="1">
                <a:solidFill>
                  <a:srgbClr val="131C2B"/>
                </a:solidFill>
                <a:latin typeface="Microsoft YaHei"/>
                <a:ea typeface="Microsoft YaHei"/>
              </a:rPr>
              <a:t>运营主管</a:t>
            </a:r>
          </a:p>
          <a:p>
            <a:pPr>
              <a:spcBef>
                <a:spcPts val="0"/>
              </a:spcBef>
              <a:spcAft>
                <a:spcPts val="1200"/>
              </a:spcAft>
            </a:pPr>
            <a:r>
              <a:rPr sz="1200" b="1">
                <a:solidFill>
                  <a:srgbClr val="16A34A"/>
                </a:solidFill>
                <a:latin typeface="Microsoft YaHei"/>
                <a:ea typeface="Microsoft YaHei"/>
              </a:rPr>
              <a:t>被授权园区</a:t>
            </a:r>
          </a:p>
          <a:p>
            <a:pPr>
              <a:spcBef>
                <a:spcPts val="500"/>
              </a:spcBef>
              <a:spcAft>
                <a:spcPts val="500"/>
              </a:spcAft>
            </a:pPr>
            <a:r>
              <a:rPr sz="1150" b="0">
                <a:solidFill>
                  <a:srgbClr val="5A6B84"/>
                </a:solidFill>
                <a:latin typeface="Microsoft YaHei"/>
                <a:ea typeface="Microsoft YaHei"/>
              </a:rPr>
              <a:t>  ·  状态终审：未缴费待移除 / 已移除托管地址</a:t>
            </a:r>
          </a:p>
          <a:p>
            <a:pPr>
              <a:spcBef>
                <a:spcPts val="500"/>
              </a:spcBef>
              <a:spcAft>
                <a:spcPts val="500"/>
              </a:spcAft>
            </a:pPr>
            <a:r>
              <a:rPr sz="1150" b="0">
                <a:solidFill>
                  <a:srgbClr val="5A6B84"/>
                </a:solidFill>
                <a:latin typeface="Microsoft YaHei"/>
                <a:ea typeface="Microsoft YaHei"/>
              </a:rPr>
              <a:t>  ·  全部报表与异常预警看板</a:t>
            </a:r>
          </a:p>
          <a:p>
            <a:pPr>
              <a:spcBef>
                <a:spcPts val="500"/>
              </a:spcBef>
              <a:spcAft>
                <a:spcPts val="500"/>
              </a:spcAft>
            </a:pPr>
            <a:r>
              <a:rPr sz="1150" b="0">
                <a:solidFill>
                  <a:srgbClr val="5A6B84"/>
                </a:solidFill>
                <a:latin typeface="Microsoft YaHei"/>
                <a:ea typeface="Microsoft YaHei"/>
              </a:rPr>
              <a:t>  ·  到期日 / 挂靠费 / 法人电话只读</a:t>
            </a:r>
          </a:p>
        </p:txBody>
      </p:sp>
      <p:sp>
        <p:nvSpPr>
          <p:cNvPr id="11" name="Rectangle 10"/>
          <p:cNvSpPr/>
          <p:nvPr/>
        </p:nvSpPr>
        <p:spPr>
          <a:xfrm>
            <a:off x="8028431" y="1417320"/>
            <a:ext cx="3401568" cy="4023360"/>
          </a:xfrm>
          <a:prstGeom prst="rect">
            <a:avLst/>
          </a:prstGeom>
          <a:solidFill>
            <a:srgbClr val="FBFCFE"/>
          </a:solidFill>
          <a:ln>
            <a:solidFill>
              <a:srgbClr val="DBE6F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8028431" y="1417320"/>
            <a:ext cx="3401568" cy="91440"/>
          </a:xfrm>
          <a:prstGeom prst="rect">
            <a:avLst/>
          </a:prstGeom>
          <a:solidFill>
            <a:srgbClr val="D9770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266175" y="1664208"/>
            <a:ext cx="2926080" cy="3657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Bef>
                <a:spcPts val="0"/>
              </a:spcBef>
              <a:spcAft>
                <a:spcPts val="400"/>
              </a:spcAft>
            </a:pPr>
            <a:r>
              <a:rPr sz="1800" b="1">
                <a:solidFill>
                  <a:srgbClr val="131C2B"/>
                </a:solidFill>
                <a:latin typeface="Microsoft YaHei"/>
                <a:ea typeface="Microsoft YaHei"/>
              </a:rPr>
              <a:t>管理员</a:t>
            </a:r>
          </a:p>
          <a:p>
            <a:pPr>
              <a:spcBef>
                <a:spcPts val="0"/>
              </a:spcBef>
              <a:spcAft>
                <a:spcPts val="1200"/>
              </a:spcAft>
            </a:pPr>
            <a:r>
              <a:rPr sz="1200" b="1">
                <a:solidFill>
                  <a:srgbClr val="D97706"/>
                </a:solidFill>
                <a:latin typeface="Microsoft YaHei"/>
                <a:ea typeface="Microsoft YaHei"/>
              </a:rPr>
              <a:t>全部园区 + 全部配置</a:t>
            </a:r>
          </a:p>
          <a:p>
            <a:pPr>
              <a:spcBef>
                <a:spcPts val="500"/>
              </a:spcBef>
              <a:spcAft>
                <a:spcPts val="500"/>
              </a:spcAft>
            </a:pPr>
            <a:r>
              <a:rPr sz="1150" b="0">
                <a:solidFill>
                  <a:srgbClr val="5A6B84"/>
                </a:solidFill>
                <a:latin typeface="Microsoft YaHei"/>
                <a:ea typeface="Microsoft YaHei"/>
              </a:rPr>
              <a:t>  ·  园区与地址库、财税公司、成员权限</a:t>
            </a:r>
          </a:p>
          <a:p>
            <a:pPr>
              <a:spcBef>
                <a:spcPts val="500"/>
              </a:spcBef>
              <a:spcAft>
                <a:spcPts val="500"/>
              </a:spcAft>
            </a:pPr>
            <a:r>
              <a:rPr sz="1150" b="0">
                <a:solidFill>
                  <a:srgbClr val="5A6B84"/>
                </a:solidFill>
                <a:latin typeface="Microsoft YaHei"/>
                <a:ea typeface="Microsoft YaHei"/>
              </a:rPr>
              <a:t>  ·  数据字典、系统参数、定时任务</a:t>
            </a:r>
          </a:p>
          <a:p>
            <a:pPr>
              <a:spcBef>
                <a:spcPts val="500"/>
              </a:spcBef>
              <a:spcAft>
                <a:spcPts val="500"/>
              </a:spcAft>
            </a:pPr>
            <a:r>
              <a:rPr sz="1150" b="0">
                <a:solidFill>
                  <a:srgbClr val="5A6B84"/>
                </a:solidFill>
                <a:latin typeface="Microsoft YaHei"/>
                <a:ea typeface="Microsoft YaHei"/>
              </a:rPr>
              <a:t>  ·  逻辑删除与跨园区迁移授权</a:t>
            </a:r>
          </a:p>
        </p:txBody>
      </p:sp>
      <p:sp>
        <p:nvSpPr>
          <p:cNvPr id="14" name="Rectangle 13"/>
          <p:cNvSpPr/>
          <p:nvPr/>
        </p:nvSpPr>
        <p:spPr>
          <a:xfrm>
            <a:off x="822960" y="5623560"/>
            <a:ext cx="10561320" cy="548640"/>
          </a:xfrm>
          <a:prstGeom prst="rect">
            <a:avLst/>
          </a:prstGeom>
          <a:solidFill>
            <a:srgbClr val="EAF2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1051560" y="5669280"/>
            <a:ext cx="1010412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200" b="1">
                <a:solidFill>
                  <a:srgbClr val="1F6FEB"/>
                </a:solidFill>
                <a:latin typeface="Microsoft YaHei"/>
                <a:ea typeface="Microsoft YaHei"/>
              </a:rPr>
              <a:t>数据隔离在服务端二次校验：任何接口都不信任前端传参，命中未授权园区即返回「不属于您的授权园区」并记录。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66928" y="6291072"/>
            <a:ext cx="11057839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950" b="0">
                <a:solidFill>
                  <a:srgbClr val="5A6B84"/>
                </a:solidFill>
                <a:latin typeface="Microsoft YaHei"/>
                <a:ea typeface="Microsoft YaHei"/>
              </a:rPr>
              <a:t>园区集群注册托管档案库 · V1.0 · 算数科技 MIC · 2026-10-15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1002975" y="6291072"/>
            <a:ext cx="73152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>
              <a:spcBef>
                <a:spcPts val="0"/>
              </a:spcBef>
              <a:spcAft>
                <a:spcPts val="0"/>
              </a:spcAft>
            </a:pPr>
            <a:r>
              <a:rPr sz="950" b="0">
                <a:solidFill>
                  <a:srgbClr val="5A6B84"/>
                </a:solidFill>
                <a:latin typeface="Microsoft YaHei"/>
                <a:ea typeface="Microsoft YaHei"/>
              </a:rPr>
              <a:t>8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51560"/>
          </a:xfrm>
          <a:prstGeom prst="rect">
            <a:avLst/>
          </a:prstGeom>
          <a:solidFill>
            <a:srgbClr val="0F224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256032" cy="1051560"/>
          </a:xfrm>
          <a:prstGeom prst="rect">
            <a:avLst/>
          </a:prstGeom>
          <a:solidFill>
            <a:srgbClr val="1F6F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66928" y="109728"/>
            <a:ext cx="11094415" cy="8229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150" b="1">
                <a:solidFill>
                  <a:srgbClr val="9DC2F7"/>
                </a:solidFill>
                <a:latin typeface="Microsoft YaHei"/>
                <a:ea typeface="Microsoft YaHei"/>
              </a:rPr>
              <a:t>07  合规底线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sz="2300" b="1">
                <a:solidFill>
                  <a:srgbClr val="FFFFFF"/>
                </a:solidFill>
                <a:latin typeface="Microsoft YaHei"/>
                <a:ea typeface="Microsoft YaHei"/>
              </a:rPr>
              <a:t>只联系财税公司联系人，不打扰企业法定代表人</a:t>
            </a:r>
          </a:p>
        </p:txBody>
      </p:sp>
      <p:sp>
        <p:nvSpPr>
          <p:cNvPr id="5" name="Rectangle 4"/>
          <p:cNvSpPr/>
          <p:nvPr/>
        </p:nvSpPr>
        <p:spPr>
          <a:xfrm>
            <a:off x="822960" y="1463040"/>
            <a:ext cx="10561320" cy="1371600"/>
          </a:xfrm>
          <a:prstGeom prst="rect">
            <a:avLst/>
          </a:prstGeom>
          <a:solidFill>
            <a:srgbClr val="FFF5F5"/>
          </a:solidFill>
          <a:ln>
            <a:solidFill>
              <a:srgbClr val="F8C9C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097280" y="1627632"/>
            <a:ext cx="10058400" cy="10972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spcBef>
                <a:spcPts val="0"/>
              </a:spcBef>
              <a:spcAft>
                <a:spcPts val="600"/>
              </a:spcAft>
            </a:pPr>
            <a:r>
              <a:rPr sz="1900" b="1">
                <a:solidFill>
                  <a:srgbClr val="B91C1C"/>
                </a:solidFill>
                <a:latin typeface="Microsoft YaHei"/>
                <a:ea typeface="Microsoft YaHei"/>
              </a:rPr>
              <a:t>系统严格禁止向企业法定代表人发送任何提醒或通知。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sz="1300" b="0">
                <a:solidFill>
                  <a:srgbClr val="8A4A4A"/>
                </a:solidFill>
                <a:latin typeface="Microsoft YaHei"/>
                <a:ea typeface="Microsoft YaHei"/>
              </a:rPr>
              <a:t>所有到期提醒、文书超时提醒、地址移除通知，接收方唯一为台账所属财税公司的「联系对接人 / 联系电话」。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22960" y="3108960"/>
            <a:ext cx="5120640" cy="23774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Bef>
                <a:spcPts val="0"/>
              </a:spcBef>
              <a:spcAft>
                <a:spcPts val="800"/>
              </a:spcAft>
            </a:pPr>
            <a:r>
              <a:rPr sz="1500" b="1">
                <a:solidFill>
                  <a:srgbClr val="1F6FEB"/>
                </a:solidFill>
                <a:latin typeface="Microsoft YaHei"/>
                <a:ea typeface="Microsoft YaHei"/>
              </a:rPr>
              <a:t>落地方式</a:t>
            </a:r>
          </a:p>
          <a:p>
            <a:pPr>
              <a:spcBef>
                <a:spcPts val="400"/>
              </a:spcBef>
              <a:spcAft>
                <a:spcPts val="400"/>
              </a:spcAft>
            </a:pPr>
            <a:r>
              <a:rPr sz="1250" b="0">
                <a:solidFill>
                  <a:srgbClr val="5A6B84"/>
                </a:solidFill>
                <a:latin typeface="Microsoft YaHei"/>
                <a:ea typeface="Microsoft YaHei"/>
              </a:rPr>
              <a:t>  ·  提醒接收方在数据层固定为财税公司联系人字段；</a:t>
            </a:r>
          </a:p>
          <a:p>
            <a:pPr>
              <a:spcBef>
                <a:spcPts val="400"/>
              </a:spcBef>
              <a:spcAft>
                <a:spcPts val="400"/>
              </a:spcAft>
            </a:pPr>
            <a:r>
              <a:rPr sz="1250" b="0">
                <a:solidFill>
                  <a:srgbClr val="5A6B84"/>
                </a:solidFill>
                <a:latin typeface="Microsoft YaHei"/>
                <a:ea typeface="Microsoft YaHei"/>
              </a:rPr>
              <a:t>  ·  法定代表人电话仅作档案留存，页面明确标注不用于通知；</a:t>
            </a:r>
          </a:p>
          <a:p>
            <a:pPr>
              <a:spcBef>
                <a:spcPts val="400"/>
              </a:spcBef>
              <a:spcAft>
                <a:spcPts val="400"/>
              </a:spcAft>
            </a:pPr>
            <a:r>
              <a:rPr sz="1250" b="0">
                <a:solidFill>
                  <a:srgbClr val="5A6B84"/>
                </a:solidFill>
                <a:latin typeface="Microsoft YaHei"/>
                <a:ea typeface="Microsoft YaHei"/>
              </a:rPr>
              <a:t>  ·  校验失败即阻断发送，不做兜底外发；</a:t>
            </a:r>
          </a:p>
          <a:p>
            <a:pPr>
              <a:spcBef>
                <a:spcPts val="400"/>
              </a:spcBef>
              <a:spcAft>
                <a:spcPts val="400"/>
              </a:spcAft>
            </a:pPr>
            <a:r>
              <a:rPr sz="1250" b="0">
                <a:solidFill>
                  <a:srgbClr val="5A6B84"/>
                </a:solidFill>
                <a:latin typeface="Microsoft YaHei"/>
                <a:ea typeface="Microsoft YaHei"/>
              </a:rPr>
              <a:t>  ·  全部提醒动作写入提醒子表与操作日志，可倒查。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309360" y="3108960"/>
            <a:ext cx="5120640" cy="23774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Bef>
                <a:spcPts val="0"/>
              </a:spcBef>
              <a:spcAft>
                <a:spcPts val="800"/>
              </a:spcAft>
            </a:pPr>
            <a:r>
              <a:rPr sz="1500" b="1">
                <a:solidFill>
                  <a:srgbClr val="1F6FEB"/>
                </a:solidFill>
                <a:latin typeface="Microsoft YaHei"/>
                <a:ea typeface="Microsoft YaHei"/>
              </a:rPr>
              <a:t>为什么这么设计</a:t>
            </a:r>
          </a:p>
          <a:p>
            <a:pPr>
              <a:spcBef>
                <a:spcPts val="400"/>
              </a:spcBef>
              <a:spcAft>
                <a:spcPts val="400"/>
              </a:spcAft>
            </a:pPr>
            <a:r>
              <a:rPr sz="1250" b="0">
                <a:solidFill>
                  <a:srgbClr val="5A6B84"/>
                </a:solidFill>
                <a:latin typeface="Microsoft YaHei"/>
                <a:ea typeface="Microsoft YaHei"/>
              </a:rPr>
              <a:t>  ·  托管业务的直接客户是财税公司，沟通链路口径唯一；</a:t>
            </a:r>
          </a:p>
          <a:p>
            <a:pPr>
              <a:spcBef>
                <a:spcPts val="400"/>
              </a:spcBef>
              <a:spcAft>
                <a:spcPts val="400"/>
              </a:spcAft>
            </a:pPr>
            <a:r>
              <a:rPr sz="1250" b="0">
                <a:solidFill>
                  <a:srgbClr val="5A6B84"/>
                </a:solidFill>
                <a:latin typeface="Microsoft YaHei"/>
                <a:ea typeface="Microsoft YaHei"/>
              </a:rPr>
              <a:t>  ·  避免越级联系企业法人造成投诉与信任损失；</a:t>
            </a:r>
          </a:p>
          <a:p>
            <a:pPr>
              <a:spcBef>
                <a:spcPts val="400"/>
              </a:spcBef>
              <a:spcAft>
                <a:spcPts val="400"/>
              </a:spcAft>
            </a:pPr>
            <a:r>
              <a:rPr sz="1250" b="0">
                <a:solidFill>
                  <a:srgbClr val="5A6B84"/>
                </a:solidFill>
                <a:latin typeface="Microsoft YaHei"/>
                <a:ea typeface="Microsoft YaHei"/>
              </a:rPr>
              <a:t>  ·  责任边界清晰：谁接了什么提醒、处理到哪一步都有记录。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66928" y="6291072"/>
            <a:ext cx="11057839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950" b="0">
                <a:solidFill>
                  <a:srgbClr val="5A6B84"/>
                </a:solidFill>
                <a:latin typeface="Microsoft YaHei"/>
                <a:ea typeface="Microsoft YaHei"/>
              </a:rPr>
              <a:t>园区集群注册托管档案库 · V1.0 · 算数科技 MIC · 2026-10-15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002975" y="6291072"/>
            <a:ext cx="73152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>
              <a:spcBef>
                <a:spcPts val="0"/>
              </a:spcBef>
              <a:spcAft>
                <a:spcPts val="0"/>
              </a:spcAft>
            </a:pPr>
            <a:r>
              <a:rPr sz="950" b="0">
                <a:solidFill>
                  <a:srgbClr val="5A6B84"/>
                </a:solidFill>
                <a:latin typeface="Microsoft YaHei"/>
                <a:ea typeface="Microsoft YaHei"/>
              </a:rPr>
              <a:t>9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51560"/>
          </a:xfrm>
          <a:prstGeom prst="rect">
            <a:avLst/>
          </a:prstGeom>
          <a:solidFill>
            <a:srgbClr val="0F224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256032" cy="1051560"/>
          </a:xfrm>
          <a:prstGeom prst="rect">
            <a:avLst/>
          </a:prstGeom>
          <a:solidFill>
            <a:srgbClr val="1F6F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66928" y="109728"/>
            <a:ext cx="11094415" cy="8229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150" b="1">
                <a:solidFill>
                  <a:srgbClr val="9DC2F7"/>
                </a:solidFill>
                <a:latin typeface="Microsoft YaHei"/>
                <a:ea typeface="Microsoft YaHei"/>
              </a:rPr>
              <a:t>08  移动端能力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sz="2300" b="1">
                <a:solidFill>
                  <a:srgbClr val="FFFFFF"/>
                </a:solidFill>
                <a:latin typeface="Microsoft YaHei"/>
                <a:ea typeface="Microsoft YaHei"/>
              </a:rPr>
              <a:t>园区现场，手机就能办完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1463040"/>
            <a:ext cx="5120640" cy="42062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Bef>
                <a:spcPts val="0"/>
              </a:spcBef>
              <a:spcAft>
                <a:spcPts val="1000"/>
              </a:spcAft>
            </a:pPr>
            <a:r>
              <a:rPr sz="1400" b="1">
                <a:solidFill>
                  <a:srgbClr val="131C2B"/>
                </a:solidFill>
                <a:latin typeface="Microsoft YaHei"/>
                <a:ea typeface="Microsoft YaHei"/>
              </a:rPr>
              <a:t>园区专员在园区现场即可完成日常动作，回办公室无需二次录入。</a:t>
            </a:r>
          </a:p>
          <a:p>
            <a:pPr>
              <a:spcBef>
                <a:spcPts val="500"/>
              </a:spcBef>
              <a:spcAft>
                <a:spcPts val="500"/>
              </a:spcAft>
            </a:pPr>
            <a:r>
              <a:rPr sz="1300" b="0">
                <a:solidFill>
                  <a:srgbClr val="5A6B84"/>
                </a:solidFill>
                <a:latin typeface="Microsoft YaHei"/>
                <a:ea typeface="Microsoft YaHei"/>
              </a:rPr>
              <a:t>  ·  文书原件拍照上传，自动压缩后归档；</a:t>
            </a:r>
          </a:p>
          <a:p>
            <a:pPr>
              <a:spcBef>
                <a:spcPts val="500"/>
              </a:spcBef>
              <a:spcAft>
                <a:spcPts val="500"/>
              </a:spcAft>
            </a:pPr>
            <a:r>
              <a:rPr sz="1300" b="0">
                <a:solidFill>
                  <a:srgbClr val="5A6B84"/>
                </a:solidFill>
                <a:latin typeface="Microsoft YaHei"/>
                <a:ea typeface="Microsoft YaHei"/>
              </a:rPr>
              <a:t>  ·  快速回访录入，支持语音转文字；</a:t>
            </a:r>
          </a:p>
          <a:p>
            <a:pPr>
              <a:spcBef>
                <a:spcPts val="500"/>
              </a:spcBef>
              <a:spcAft>
                <a:spcPts val="500"/>
              </a:spcAft>
            </a:pPr>
            <a:r>
              <a:rPr sz="1300" b="0">
                <a:solidFill>
                  <a:srgbClr val="5A6B84"/>
                </a:solidFill>
                <a:latin typeface="Microsoft YaHei"/>
                <a:ea typeface="Microsoft YaHei"/>
              </a:rPr>
              <a:t>  ·  待办与提醒随时查看并直接处理；</a:t>
            </a:r>
          </a:p>
          <a:p>
            <a:pPr>
              <a:spcBef>
                <a:spcPts val="500"/>
              </a:spcBef>
              <a:spcAft>
                <a:spcPts val="500"/>
              </a:spcAft>
            </a:pPr>
            <a:r>
              <a:rPr sz="1300" b="0">
                <a:solidFill>
                  <a:srgbClr val="5A6B84"/>
                </a:solidFill>
                <a:latin typeface="Microsoft YaHei"/>
                <a:ea typeface="Microsoft YaHei"/>
              </a:rPr>
              <a:t>  ·  台账全生命周期时间线手机可看；</a:t>
            </a:r>
          </a:p>
          <a:p>
            <a:pPr>
              <a:spcBef>
                <a:spcPts val="500"/>
              </a:spcBef>
              <a:spcAft>
                <a:spcPts val="500"/>
              </a:spcAft>
            </a:pPr>
            <a:r>
              <a:rPr sz="1300" b="0">
                <a:solidFill>
                  <a:srgbClr val="5A6B84"/>
                </a:solidFill>
                <a:latin typeface="Microsoft YaHei"/>
                <a:ea typeface="Microsoft YaHei"/>
              </a:rPr>
              <a:t>  ·  扫描托管地址二维码直达对应台账；</a:t>
            </a:r>
          </a:p>
          <a:p>
            <a:pPr>
              <a:spcBef>
                <a:spcPts val="500"/>
              </a:spcBef>
              <a:spcAft>
                <a:spcPts val="500"/>
              </a:spcAft>
            </a:pPr>
            <a:r>
              <a:rPr sz="1300" b="0">
                <a:solidFill>
                  <a:srgbClr val="5A6B84"/>
                </a:solidFill>
                <a:latin typeface="Microsoft YaHei"/>
                <a:ea typeface="Microsoft YaHei"/>
              </a:rPr>
              <a:t>  ·  与 PC 端共用同一套权限与数据隔离规则。</a:t>
            </a:r>
          </a:p>
        </p:txBody>
      </p:sp>
      <p:sp>
        <p:nvSpPr>
          <p:cNvPr id="6" name="Rectangle 5"/>
          <p:cNvSpPr/>
          <p:nvPr/>
        </p:nvSpPr>
        <p:spPr>
          <a:xfrm>
            <a:off x="6309360" y="1463040"/>
            <a:ext cx="5120640" cy="4206240"/>
          </a:xfrm>
          <a:prstGeom prst="rect">
            <a:avLst/>
          </a:prstGeom>
          <a:solidFill>
            <a:srgbClr val="EAF2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583680" y="1691640"/>
            <a:ext cx="4572000" cy="3749039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Bef>
                <a:spcPts val="0"/>
              </a:spcBef>
              <a:spcAft>
                <a:spcPts val="1000"/>
              </a:spcAft>
            </a:pPr>
            <a:r>
              <a:rPr sz="1500" b="1">
                <a:solidFill>
                  <a:srgbClr val="1F6FEB"/>
                </a:solidFill>
                <a:latin typeface="Microsoft YaHei"/>
                <a:ea typeface="Microsoft YaHei"/>
              </a:rPr>
              <a:t>移动端与 PC 端的分工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sz="1300" b="0">
                <a:solidFill>
                  <a:srgbClr val="131C2B"/>
                </a:solidFill>
                <a:latin typeface="Microsoft YaHei"/>
                <a:ea typeface="Microsoft YaHei"/>
              </a:rPr>
              <a:t>  ·  PC 端：批量导入、报表导出、权限与字典配置、主管终审；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sz="1300" b="0">
                <a:solidFill>
                  <a:srgbClr val="131C2B"/>
                </a:solidFill>
                <a:latin typeface="Microsoft YaHei"/>
                <a:ea typeface="Microsoft YaHei"/>
              </a:rPr>
              <a:t>  ·  移动端：拍照签收、现场回访、待办处理、时间线查看；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sz="1300" b="0">
                <a:solidFill>
                  <a:srgbClr val="131C2B"/>
                </a:solidFill>
                <a:latin typeface="Microsoft YaHei"/>
                <a:ea typeface="Microsoft YaHei"/>
              </a:rPr>
              <a:t>  ·  两端数据同源，任一端修改另一端即时可见。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66928" y="6291072"/>
            <a:ext cx="11057839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950" b="0">
                <a:solidFill>
                  <a:srgbClr val="5A6B84"/>
                </a:solidFill>
                <a:latin typeface="Microsoft YaHei"/>
                <a:ea typeface="Microsoft YaHei"/>
              </a:rPr>
              <a:t>园区集群注册托管档案库 · V1.0 · 算数科技 MIC · 2026-10-15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002975" y="6291072"/>
            <a:ext cx="73152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>
              <a:spcBef>
                <a:spcPts val="0"/>
              </a:spcBef>
              <a:spcAft>
                <a:spcPts val="0"/>
              </a:spcAft>
            </a:pPr>
            <a:r>
              <a:rPr sz="950" b="0">
                <a:solidFill>
                  <a:srgbClr val="5A6B84"/>
                </a:solidFill>
                <a:latin typeface="Microsoft YaHei"/>
                <a:ea typeface="Microsoft YaHei"/>
              </a:rPr>
              <a:t>10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51560"/>
          </a:xfrm>
          <a:prstGeom prst="rect">
            <a:avLst/>
          </a:prstGeom>
          <a:solidFill>
            <a:srgbClr val="0F224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256032" cy="1051560"/>
          </a:xfrm>
          <a:prstGeom prst="rect">
            <a:avLst/>
          </a:prstGeom>
          <a:solidFill>
            <a:srgbClr val="1F6F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66928" y="109728"/>
            <a:ext cx="11094415" cy="8229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150" b="1">
                <a:solidFill>
                  <a:srgbClr val="9DC2F7"/>
                </a:solidFill>
                <a:latin typeface="Microsoft YaHei"/>
                <a:ea typeface="Microsoft YaHei"/>
              </a:rPr>
              <a:t>09  落地价值与实施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sz="2300" b="1">
                <a:solidFill>
                  <a:srgbClr val="FFFFFF"/>
                </a:solidFill>
                <a:latin typeface="Microsoft YaHei"/>
                <a:ea typeface="Microsoft YaHei"/>
              </a:rPr>
              <a:t>上线之后，能拿到什么</a:t>
            </a:r>
          </a:p>
        </p:txBody>
      </p:sp>
      <p:sp>
        <p:nvSpPr>
          <p:cNvPr id="5" name="Rectangle 4"/>
          <p:cNvSpPr/>
          <p:nvPr/>
        </p:nvSpPr>
        <p:spPr>
          <a:xfrm>
            <a:off x="822960" y="1371600"/>
            <a:ext cx="10561320" cy="841248"/>
          </a:xfrm>
          <a:prstGeom prst="rect">
            <a:avLst/>
          </a:prstGeom>
          <a:solidFill>
            <a:srgbClr val="F4F8FE"/>
          </a:solidFill>
          <a:ln>
            <a:solidFill>
              <a:srgbClr val="E4E9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051560" y="1426464"/>
            <a:ext cx="3657600" cy="7315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450" b="1">
                <a:solidFill>
                  <a:srgbClr val="131C2B"/>
                </a:solidFill>
                <a:latin typeface="Microsoft YaHei"/>
                <a:ea typeface="Microsoft YaHei"/>
              </a:rPr>
              <a:t>提醒不再靠人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846320" y="1426464"/>
            <a:ext cx="6400800" cy="7315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250" b="0">
                <a:solidFill>
                  <a:srgbClr val="5A6B84"/>
                </a:solidFill>
                <a:latin typeface="Microsoft YaHei"/>
                <a:ea typeface="Microsoft YaHei"/>
              </a:rPr>
              <a:t>到期前 15 天自动推送财税公司联系人，临期漏提醒归零。</a:t>
            </a:r>
          </a:p>
        </p:txBody>
      </p:sp>
      <p:sp>
        <p:nvSpPr>
          <p:cNvPr id="8" name="Rectangle 7"/>
          <p:cNvSpPr/>
          <p:nvPr/>
        </p:nvSpPr>
        <p:spPr>
          <a:xfrm>
            <a:off x="822960" y="2267712"/>
            <a:ext cx="10561320" cy="841248"/>
          </a:xfrm>
          <a:prstGeom prst="rect">
            <a:avLst/>
          </a:prstGeom>
          <a:solidFill>
            <a:srgbClr val="FFFFFF"/>
          </a:solidFill>
          <a:ln>
            <a:solidFill>
              <a:srgbClr val="E4E9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1051560" y="2322576"/>
            <a:ext cx="3657600" cy="7315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450" b="1">
                <a:solidFill>
                  <a:srgbClr val="131C2B"/>
                </a:solidFill>
                <a:latin typeface="Microsoft YaHei"/>
                <a:ea typeface="Microsoft YaHei"/>
              </a:rPr>
              <a:t>责任说得清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846320" y="2322576"/>
            <a:ext cx="6400800" cy="7315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250" b="0">
                <a:solidFill>
                  <a:srgbClr val="5A6B84"/>
                </a:solidFill>
                <a:latin typeface="Microsoft YaHei"/>
                <a:ea typeface="Microsoft YaHei"/>
              </a:rPr>
              <a:t>文书签收、转交、确认三节点带时间戳，超时自动催办。</a:t>
            </a:r>
          </a:p>
        </p:txBody>
      </p:sp>
      <p:sp>
        <p:nvSpPr>
          <p:cNvPr id="11" name="Rectangle 10"/>
          <p:cNvSpPr/>
          <p:nvPr/>
        </p:nvSpPr>
        <p:spPr>
          <a:xfrm>
            <a:off x="822960" y="3163824"/>
            <a:ext cx="10561320" cy="841248"/>
          </a:xfrm>
          <a:prstGeom prst="rect">
            <a:avLst/>
          </a:prstGeom>
          <a:solidFill>
            <a:srgbClr val="F4F8FE"/>
          </a:solidFill>
          <a:ln>
            <a:solidFill>
              <a:srgbClr val="E4E9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1051560" y="3218688"/>
            <a:ext cx="3657600" cy="7315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450" b="1">
                <a:solidFill>
                  <a:srgbClr val="131C2B"/>
                </a:solidFill>
                <a:latin typeface="Microsoft YaHei"/>
                <a:ea typeface="Microsoft YaHei"/>
              </a:rPr>
              <a:t>账目对得上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846320" y="3218688"/>
            <a:ext cx="6400800" cy="7315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250" b="0">
                <a:solidFill>
                  <a:srgbClr val="5A6B84"/>
                </a:solidFill>
                <a:latin typeface="Microsoft YaHei"/>
                <a:ea typeface="Microsoft YaHei"/>
              </a:rPr>
              <a:t>应收实收欠费同一口径，缴费即顺延，报表可直接导出。</a:t>
            </a:r>
          </a:p>
        </p:txBody>
      </p:sp>
      <p:sp>
        <p:nvSpPr>
          <p:cNvPr id="14" name="Rectangle 13"/>
          <p:cNvSpPr/>
          <p:nvPr/>
        </p:nvSpPr>
        <p:spPr>
          <a:xfrm>
            <a:off x="822960" y="4059935"/>
            <a:ext cx="10561320" cy="841248"/>
          </a:xfrm>
          <a:prstGeom prst="rect">
            <a:avLst/>
          </a:prstGeom>
          <a:solidFill>
            <a:srgbClr val="FFFFFF"/>
          </a:solidFill>
          <a:ln>
            <a:solidFill>
              <a:srgbClr val="E4E9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1051560" y="4114799"/>
            <a:ext cx="3657600" cy="7315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450" b="1">
                <a:solidFill>
                  <a:srgbClr val="131C2B"/>
                </a:solidFill>
                <a:latin typeface="Microsoft YaHei"/>
                <a:ea typeface="Microsoft YaHei"/>
              </a:rPr>
              <a:t>数据管得住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846320" y="4114799"/>
            <a:ext cx="6400800" cy="7315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250" b="0">
                <a:solidFill>
                  <a:srgbClr val="5A6B84"/>
                </a:solidFill>
                <a:latin typeface="Microsoft YaHei"/>
                <a:ea typeface="Microsoft YaHei"/>
              </a:rPr>
              <a:t>园区专员只看被授权园区，越权访问被拦截并留痕。</a:t>
            </a:r>
          </a:p>
        </p:txBody>
      </p:sp>
      <p:sp>
        <p:nvSpPr>
          <p:cNvPr id="17" name="Rectangle 16"/>
          <p:cNvSpPr/>
          <p:nvPr/>
        </p:nvSpPr>
        <p:spPr>
          <a:xfrm>
            <a:off x="822960" y="4956048"/>
            <a:ext cx="10561320" cy="841248"/>
          </a:xfrm>
          <a:prstGeom prst="rect">
            <a:avLst/>
          </a:prstGeom>
          <a:solidFill>
            <a:srgbClr val="F4F8FE"/>
          </a:solidFill>
          <a:ln>
            <a:solidFill>
              <a:srgbClr val="E4E9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1051560" y="5010912"/>
            <a:ext cx="3657600" cy="7315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450" b="1">
                <a:solidFill>
                  <a:srgbClr val="131C2B"/>
                </a:solidFill>
                <a:latin typeface="Microsoft YaHei"/>
                <a:ea typeface="Microsoft YaHei"/>
              </a:rPr>
              <a:t>汇报拿得出手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846320" y="5010912"/>
            <a:ext cx="6400800" cy="7315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250" b="0">
                <a:solidFill>
                  <a:srgbClr val="5A6B84"/>
                </a:solidFill>
                <a:latin typeface="Microsoft YaHei"/>
                <a:ea typeface="Microsoft YaHei"/>
              </a:rPr>
              <a:t>园区与客户维度的统计看板开箱可用，无需再手工汇总。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66928" y="6291072"/>
            <a:ext cx="11057839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950" b="0">
                <a:solidFill>
                  <a:srgbClr val="5A6B84"/>
                </a:solidFill>
                <a:latin typeface="Microsoft YaHei"/>
                <a:ea typeface="Microsoft YaHei"/>
              </a:rPr>
              <a:t>园区集群注册托管档案库 · V1.0 · 算数科技 MIC · 2026-10-15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1002975" y="6291072"/>
            <a:ext cx="73152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>
              <a:spcBef>
                <a:spcPts val="0"/>
              </a:spcBef>
              <a:spcAft>
                <a:spcPts val="0"/>
              </a:spcAft>
            </a:pPr>
            <a:r>
              <a:rPr sz="950" b="0">
                <a:solidFill>
                  <a:srgbClr val="5A6B84"/>
                </a:solidFill>
                <a:latin typeface="Microsoft YaHei"/>
                <a:ea typeface="Microsoft YaHei"/>
              </a:rPr>
              <a:t>11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F224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1F6F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22960" y="1188720"/>
            <a:ext cx="10515600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Bef>
                <a:spcPts val="0"/>
              </a:spcBef>
              <a:spcAft>
                <a:spcPts val="200"/>
              </a:spcAft>
            </a:pPr>
            <a:r>
              <a:rPr sz="1400" b="1">
                <a:solidFill>
                  <a:srgbClr val="9DC2F7"/>
                </a:solidFill>
                <a:latin typeface="Microsoft YaHei"/>
                <a:ea typeface="Microsoft YaHei"/>
              </a:rPr>
              <a:t>商务联系 · 资料下载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1783080"/>
            <a:ext cx="10515600" cy="914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Bef>
                <a:spcPts val="0"/>
              </a:spcBef>
              <a:spcAft>
                <a:spcPts val="200"/>
              </a:spcAft>
            </a:pPr>
            <a:r>
              <a:rPr sz="3400" b="1">
                <a:solidFill>
                  <a:srgbClr val="FFFFFF"/>
                </a:solidFill>
                <a:latin typeface="Microsoft YaHei"/>
                <a:ea typeface="Microsoft YaHei"/>
              </a:rPr>
              <a:t>想把托管台账也上线？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2926080"/>
            <a:ext cx="6035040" cy="23774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Bef>
                <a:spcPts val="0"/>
              </a:spcBef>
              <a:spcAft>
                <a:spcPts val="600"/>
              </a:spcAft>
            </a:pPr>
            <a:r>
              <a:rPr sz="1500" b="0">
                <a:solidFill>
                  <a:srgbClr val="C7D9F2"/>
                </a:solidFill>
                <a:latin typeface="Microsoft YaHei"/>
                <a:ea typeface="Microsoft YaHei"/>
              </a:rPr>
              <a:t>电话 / 微信：18016313342（微信同号）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sz="1500" b="0">
                <a:solidFill>
                  <a:srgbClr val="C7D9F2"/>
                </a:solidFill>
                <a:latin typeface="Microsoft YaHei"/>
                <a:ea typeface="Microsoft YaHei"/>
              </a:rPr>
              <a:t>邮箱：cooper@micount.cn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sz="1500" b="0">
                <a:solidFill>
                  <a:srgbClr val="C7D9F2"/>
                </a:solidFill>
                <a:latin typeface="Microsoft YaHei"/>
                <a:ea typeface="Microsoft YaHei"/>
              </a:rPr>
              <a:t>网址：https://p.zerocod.cn/fuwu-yuanquzhuce/</a:t>
            </a:r>
          </a:p>
          <a:p>
            <a:pPr>
              <a:spcBef>
                <a:spcPts val="1200"/>
              </a:spcBef>
              <a:spcAft>
                <a:spcPts val="0"/>
              </a:spcAft>
            </a:pPr>
            <a:r>
              <a:rPr sz="1150" b="0">
                <a:solidFill>
                  <a:srgbClr val="8AA0B5"/>
                </a:solidFill>
                <a:latin typeface="Microsoft YaHei"/>
                <a:ea typeface="Microsoft YaHei"/>
              </a:rPr>
              <a:t>演示账号：陈志强（管理员）/ 李文斌（运营主管）/ 黄小云、吴建国、林秀珠（园区专员），初始密码 12345678</a:t>
            </a:r>
          </a:p>
        </p:txBody>
      </p:sp>
      <p:sp>
        <p:nvSpPr>
          <p:cNvPr id="7" name="Rectangle 6"/>
          <p:cNvSpPr/>
          <p:nvPr/>
        </p:nvSpPr>
        <p:spPr>
          <a:xfrm>
            <a:off x="7223760" y="2926080"/>
            <a:ext cx="4206240" cy="2377440"/>
          </a:xfrm>
          <a:prstGeom prst="rect">
            <a:avLst/>
          </a:prstGeom>
          <a:solidFill>
            <a:srgbClr val="172F5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498079" y="3127248"/>
            <a:ext cx="3657600" cy="20116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Bef>
                <a:spcPts val="0"/>
              </a:spcBef>
              <a:spcAft>
                <a:spcPts val="800"/>
              </a:spcAft>
            </a:pPr>
            <a:r>
              <a:rPr sz="1400" b="1">
                <a:solidFill>
                  <a:srgbClr val="FFFFFF"/>
                </a:solidFill>
                <a:latin typeface="Microsoft YaHei"/>
                <a:ea typeface="Microsoft YaHei"/>
              </a:rPr>
              <a:t>下载中心提供</a:t>
            </a:r>
          </a:p>
          <a:p>
            <a:pPr>
              <a:spcBef>
                <a:spcPts val="400"/>
              </a:spcBef>
              <a:spcAft>
                <a:spcPts val="400"/>
              </a:spcAft>
            </a:pPr>
            <a:r>
              <a:rPr sz="1300" b="0">
                <a:solidFill>
                  <a:srgbClr val="C7D9F2"/>
                </a:solidFill>
                <a:latin typeface="Microsoft YaHei"/>
                <a:ea typeface="Microsoft YaHei"/>
              </a:rPr>
              <a:t>  ·  功能清单（Excel）</a:t>
            </a:r>
          </a:p>
          <a:p>
            <a:pPr>
              <a:spcBef>
                <a:spcPts val="400"/>
              </a:spcBef>
              <a:spcAft>
                <a:spcPts val="400"/>
              </a:spcAft>
            </a:pPr>
            <a:r>
              <a:rPr sz="1300" b="0">
                <a:solidFill>
                  <a:srgbClr val="C7D9F2"/>
                </a:solidFill>
                <a:latin typeface="Microsoft YaHei"/>
                <a:ea typeface="Microsoft YaHei"/>
              </a:rPr>
              <a:t>  ·  功能介绍（PPT）</a:t>
            </a:r>
          </a:p>
          <a:p>
            <a:pPr>
              <a:spcBef>
                <a:spcPts val="400"/>
              </a:spcBef>
              <a:spcAft>
                <a:spcPts val="400"/>
              </a:spcAft>
            </a:pPr>
            <a:r>
              <a:rPr sz="1300" b="0">
                <a:solidFill>
                  <a:srgbClr val="C7D9F2"/>
                </a:solidFill>
                <a:latin typeface="Microsoft YaHei"/>
                <a:ea typeface="Microsoft YaHei"/>
              </a:rPr>
              <a:t>  ·  宣传手册（Word）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22960" y="5852160"/>
            <a:ext cx="1051560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Bef>
                <a:spcPts val="0"/>
              </a:spcBef>
              <a:spcAft>
                <a:spcPts val="200"/>
              </a:spcAft>
            </a:pPr>
            <a:r>
              <a:rPr sz="1150" b="0">
                <a:solidFill>
                  <a:srgbClr val="8AA0B5"/>
                </a:solidFill>
                <a:latin typeface="Microsoft YaHei"/>
                <a:ea typeface="Microsoft YaHei"/>
              </a:rPr>
              <a:t>上海思扬信息科技有限公司（算数科技 MIC · ThinkFly）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