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326880" y="0"/>
            <a:ext cx="2862072" cy="6858000"/>
          </a:xfrm>
          <a:prstGeom prst="rect">
            <a:avLst/>
          </a:prstGeom>
          <a:solidFill>
            <a:srgbClr val="1231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9326880" y="0"/>
            <a:ext cx="45720" cy="6858000"/>
          </a:xfrm>
          <a:prstGeom prst="rect">
            <a:avLst/>
          </a:prstGeom>
          <a:solidFill>
            <a:srgbClr val="2A4A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966960" y="4480560"/>
            <a:ext cx="457200" cy="237744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0680192" y="3840480"/>
            <a:ext cx="457200" cy="118872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1393424" y="5029200"/>
            <a:ext cx="457200" cy="9144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1417320"/>
            <a:ext cx="7863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FFC247"/>
                </a:solidFill>
                <a:latin typeface="微软雅黑"/>
                <a:ea typeface="微软雅黑"/>
              </a:rPr>
              <a:t>PROJECT SUITE  /  工程项目全流程管理系统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1874519"/>
            <a:ext cx="80467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4400" b="1">
                <a:solidFill>
                  <a:srgbClr val="FFFFFF"/>
                </a:solidFill>
                <a:latin typeface="微软雅黑"/>
                <a:ea typeface="微软雅黑"/>
              </a:rPr>
              <a:t>算数·工程管家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2880360"/>
            <a:ext cx="80467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0">
                <a:solidFill>
                  <a:srgbClr val="D6E2F3"/>
                </a:solidFill>
                <a:latin typeface="微软雅黑"/>
                <a:ea typeface="微软雅黑"/>
              </a:rPr>
              <a:t>把项目从立项到回款，装进一个系统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86968" y="3840480"/>
            <a:ext cx="1005840" cy="4572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86968" y="4114800"/>
            <a:ext cx="7680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60000"/>
              </a:lnSpc>
            </a:pPr>
            <a:r>
              <a:rPr sz="1250" b="0">
                <a:solidFill>
                  <a:srgbClr val="A9BAD3"/>
                </a:solidFill>
                <a:latin typeface="微软雅黑"/>
                <a:ea typeface="微软雅黑"/>
              </a:rPr>
              <a:t>59 张业务单据表 · 84 个功能入口 · 15 条跨模块联动</a:t>
            </a:r>
          </a:p>
          <a:p>
            <a:pPr algn="l">
              <a:lnSpc>
                <a:spcPct val="160000"/>
              </a:lnSpc>
            </a:pPr>
            <a:r>
              <a:rPr sz="1250" b="0">
                <a:solidFill>
                  <a:srgbClr val="A9BAD3"/>
                </a:solidFill>
                <a:latin typeface="微软雅黑"/>
                <a:ea typeface="微软雅黑"/>
              </a:rPr>
              <a:t>房建 / 市政 / 钢结构 / 装饰 / 机电 / 园林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6968" y="5806440"/>
            <a:ext cx="749807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>
                <a:solidFill>
                  <a:srgbClr val="8FA4C2"/>
                </a:solidFill>
                <a:latin typeface="微软雅黑"/>
                <a:ea typeface="微软雅黑"/>
              </a:rPr>
              <a:t>上海思扬信息科技有限公司　·　算数科技 技术平台　·　18016313342（微信同号）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55480" y="5806440"/>
            <a:ext cx="2103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</a:pPr>
            <a:r>
              <a:rPr sz="950" b="1">
                <a:solidFill>
                  <a:srgbClr val="8FA4C2"/>
                </a:solidFill>
                <a:latin typeface="微软雅黑"/>
                <a:ea typeface="微软雅黑"/>
              </a:rPr>
              <a:t>v1.16  2026.11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B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0292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2600" b="1">
                <a:solidFill>
                  <a:srgbClr val="0B1B33"/>
                </a:solidFill>
                <a:latin typeface="微软雅黑"/>
                <a:ea typeface="微软雅黑"/>
              </a:rPr>
              <a:t>项目不是输在能力上，是输在“对不上”</a:t>
            </a:r>
          </a:p>
        </p:txBody>
      </p:sp>
      <p:sp>
        <p:nvSpPr>
          <p:cNvPr id="5" name="Rectangle 4"/>
          <p:cNvSpPr/>
          <p:nvPr/>
        </p:nvSpPr>
        <p:spPr>
          <a:xfrm>
            <a:off x="841248" y="1042415"/>
            <a:ext cx="475488" cy="5029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1188720"/>
            <a:ext cx="102412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5B6B83"/>
                </a:solidFill>
                <a:latin typeface="微软雅黑"/>
                <a:ea typeface="微软雅黑"/>
              </a:rPr>
              <a:t>同一个项目，五本账；月底合账，利润就没了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510528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8C9BB0"/>
                </a:solidFill>
                <a:latin typeface="微软雅黑"/>
                <a:ea typeface="微软雅黑"/>
              </a:rPr>
              <a:t>算数·工程管家 · v1.16 · 上海思扬信息科技有限公司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510528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</a:pPr>
            <a:r>
              <a:rPr sz="950" b="1">
                <a:solidFill>
                  <a:srgbClr val="8C9BB0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1783080"/>
            <a:ext cx="3310128" cy="1783080"/>
          </a:xfrm>
          <a:prstGeom prst="roundRect">
            <a:avLst>
              <a:gd name="adj" fmla="val 6000"/>
            </a:avLst>
          </a:prstGeom>
          <a:solidFill>
            <a:srgbClr val="F6F9FE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1097280" y="2057400"/>
            <a:ext cx="384048" cy="384048"/>
          </a:xfrm>
          <a:prstGeom prst="roundRect">
            <a:avLst>
              <a:gd name="adj" fmla="val 6000"/>
            </a:avLst>
          </a:prstGeom>
          <a:solidFill>
            <a:srgbClr val="FE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97280" y="21122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1">
                <a:solidFill>
                  <a:srgbClr val="DC2626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9344" y="2093976"/>
            <a:ext cx="230428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1">
                <a:solidFill>
                  <a:srgbClr val="0B1B33"/>
                </a:solidFill>
                <a:latin typeface="微软雅黑"/>
                <a:ea typeface="微软雅黑"/>
              </a:rPr>
              <a:t>合同、变更、结算三本账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" y="2697480"/>
            <a:ext cx="2761488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签证漏计、结算少算，项目做完才发现毛利对不上。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434840" y="1783080"/>
            <a:ext cx="3310128" cy="1783080"/>
          </a:xfrm>
          <a:prstGeom prst="roundRect">
            <a:avLst>
              <a:gd name="adj" fmla="val 6000"/>
            </a:avLst>
          </a:prstGeom>
          <a:solidFill>
            <a:srgbClr val="F6F9FE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4709160" y="2057400"/>
            <a:ext cx="384048" cy="384048"/>
          </a:xfrm>
          <a:prstGeom prst="roundRect">
            <a:avLst>
              <a:gd name="adj" fmla="val 6000"/>
            </a:avLst>
          </a:prstGeom>
          <a:solidFill>
            <a:srgbClr val="FE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709160" y="21122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1">
                <a:solidFill>
                  <a:srgbClr val="DC2626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21224" y="2093976"/>
            <a:ext cx="230428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1">
                <a:solidFill>
                  <a:srgbClr val="0B1B33"/>
                </a:solidFill>
                <a:latin typeface="微软雅黑"/>
                <a:ea typeface="微软雅黑"/>
              </a:rPr>
              <a:t>材料进了场，账上还在路上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709160" y="2697480"/>
            <a:ext cx="2761488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验收、入库、领用不同步，库存与成本长期有差。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046720" y="1783080"/>
            <a:ext cx="3310128" cy="1783080"/>
          </a:xfrm>
          <a:prstGeom prst="roundRect">
            <a:avLst>
              <a:gd name="adj" fmla="val 6000"/>
            </a:avLst>
          </a:prstGeom>
          <a:solidFill>
            <a:srgbClr val="F6F9FE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321040" y="2057400"/>
            <a:ext cx="384048" cy="384048"/>
          </a:xfrm>
          <a:prstGeom prst="roundRect">
            <a:avLst>
              <a:gd name="adj" fmla="val 6000"/>
            </a:avLst>
          </a:prstGeom>
          <a:solidFill>
            <a:srgbClr val="FE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321040" y="21122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1">
                <a:solidFill>
                  <a:srgbClr val="DC2626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833104" y="2093976"/>
            <a:ext cx="230428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1">
                <a:solidFill>
                  <a:srgbClr val="0B1B33"/>
                </a:solidFill>
                <a:latin typeface="微软雅黑"/>
                <a:ea typeface="微软雅黑"/>
              </a:rPr>
              <a:t>劳务考勤靠纸，工资靠回忆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21040" y="2697480"/>
            <a:ext cx="2761488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人数、出勤、代发金额每次重新核，劳资争议多。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22960" y="3886200"/>
            <a:ext cx="3310128" cy="1783080"/>
          </a:xfrm>
          <a:prstGeom prst="roundRect">
            <a:avLst>
              <a:gd name="adj" fmla="val 6000"/>
            </a:avLst>
          </a:prstGeom>
          <a:solidFill>
            <a:srgbClr val="F6F9FE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1097280" y="4160520"/>
            <a:ext cx="384048" cy="384048"/>
          </a:xfrm>
          <a:prstGeom prst="roundRect">
            <a:avLst>
              <a:gd name="adj" fmla="val 6000"/>
            </a:avLst>
          </a:prstGeom>
          <a:solidFill>
            <a:srgbClr val="FE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97280" y="421538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1">
                <a:solidFill>
                  <a:srgbClr val="DC2626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09344" y="4197096"/>
            <a:ext cx="230428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1">
                <a:solidFill>
                  <a:srgbClr val="0B1B33"/>
                </a:solidFill>
                <a:latin typeface="微软雅黑"/>
                <a:ea typeface="微软雅黑"/>
              </a:rPr>
              <a:t>检查和整改两张皮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97280" y="4800600"/>
            <a:ext cx="2761488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拍了照、发了群，整改是否闭环没人能证明。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434840" y="3886200"/>
            <a:ext cx="3310128" cy="1783080"/>
          </a:xfrm>
          <a:prstGeom prst="roundRect">
            <a:avLst>
              <a:gd name="adj" fmla="val 6000"/>
            </a:avLst>
          </a:prstGeom>
          <a:solidFill>
            <a:srgbClr val="F6F9FE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4709160" y="4160520"/>
            <a:ext cx="384048" cy="384048"/>
          </a:xfrm>
          <a:prstGeom prst="roundRect">
            <a:avLst>
              <a:gd name="adj" fmla="val 6000"/>
            </a:avLst>
          </a:prstGeom>
          <a:solidFill>
            <a:srgbClr val="FE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9160" y="421538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1">
                <a:solidFill>
                  <a:srgbClr val="DC2626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221224" y="4197096"/>
            <a:ext cx="230428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1">
                <a:solidFill>
                  <a:srgbClr val="0B1B33"/>
                </a:solidFill>
                <a:latin typeface="微软雅黑"/>
                <a:ea typeface="微软雅黑"/>
              </a:rPr>
              <a:t>老板看的是三个月前的报表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709160" y="4800600"/>
            <a:ext cx="2761488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层层上报汇总完，决策窗口已经过去。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B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0292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2600" b="1">
                <a:solidFill>
                  <a:srgbClr val="0B1B33"/>
                </a:solidFill>
                <a:latin typeface="微软雅黑"/>
                <a:ea typeface="微软雅黑"/>
              </a:rPr>
              <a:t>一个项目主线，六条业务链</a:t>
            </a:r>
          </a:p>
        </p:txBody>
      </p:sp>
      <p:sp>
        <p:nvSpPr>
          <p:cNvPr id="5" name="Rectangle 4"/>
          <p:cNvSpPr/>
          <p:nvPr/>
        </p:nvSpPr>
        <p:spPr>
          <a:xfrm>
            <a:off x="841248" y="1042415"/>
            <a:ext cx="475488" cy="5029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1188720"/>
            <a:ext cx="102412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5B6B83"/>
                </a:solidFill>
                <a:latin typeface="微软雅黑"/>
                <a:ea typeface="微软雅黑"/>
              </a:rPr>
              <a:t>不是把 Excel 搬到网页，而是按真实单据流重建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510528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8C9BB0"/>
                </a:solidFill>
                <a:latin typeface="微软雅黑"/>
                <a:ea typeface="微软雅黑"/>
              </a:rPr>
              <a:t>算数·工程管家 · v1.16 · 上海思扬信息科技有限公司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510528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</a:pPr>
            <a:r>
              <a:rPr sz="950" b="1">
                <a:solidFill>
                  <a:srgbClr val="8C9BB0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1783080"/>
            <a:ext cx="10561320" cy="1051560"/>
          </a:xfrm>
          <a:prstGeom prst="roundRect">
            <a:avLst>
              <a:gd name="adj" fmla="val 6000"/>
            </a:avLst>
          </a:prstGeom>
          <a:solidFill>
            <a:srgbClr val="0B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97280" y="1938528"/>
            <a:ext cx="100584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5000"/>
              </a:lnSpc>
            </a:pPr>
            <a:r>
              <a:rPr sz="1250" b="0">
                <a:solidFill>
                  <a:srgbClr val="FFFFFF"/>
                </a:solidFill>
                <a:latin typeface="微软雅黑"/>
                <a:ea typeface="微软雅黑"/>
              </a:rPr>
              <a:t>项目主档 = 唯一主线：合同与变更形成收入口径，物资与分包劳务形成成本口径，</a:t>
            </a:r>
          </a:p>
          <a:p>
            <a:pPr algn="l">
              <a:lnSpc>
                <a:spcPct val="155000"/>
              </a:lnSpc>
            </a:pPr>
            <a:r>
              <a:rPr sz="1250" b="0">
                <a:solidFill>
                  <a:srgbClr val="FFFFFF"/>
                </a:solidFill>
                <a:latin typeface="微软雅黑"/>
                <a:ea typeface="微软雅黑"/>
              </a:rPr>
              <a:t>结算、发票、收款形成回款口径，经营分析把这些口径汇总成可下钻的指标。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3154680"/>
            <a:ext cx="237744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3200" b="1">
                <a:solidFill>
                  <a:srgbClr val="0B1B33"/>
                </a:solidFill>
                <a:latin typeface="微软雅黑"/>
                <a:ea typeface="微软雅黑"/>
              </a:rPr>
              <a:t>59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6968" y="3758184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1">
                <a:solidFill>
                  <a:srgbClr val="1D4ED8"/>
                </a:solidFill>
                <a:latin typeface="微软雅黑"/>
                <a:ea typeface="微软雅黑"/>
              </a:rPr>
              <a:t>张业务单据表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406908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5B6B83"/>
                </a:solidFill>
                <a:latin typeface="微软雅黑"/>
                <a:ea typeface="微软雅黑"/>
              </a:rPr>
              <a:t>覆盖施工全流程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66160" y="3154680"/>
            <a:ext cx="237744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3200" b="1">
                <a:solidFill>
                  <a:srgbClr val="0B1B33"/>
                </a:solidFill>
                <a:latin typeface="微软雅黑"/>
                <a:ea typeface="微软雅黑"/>
              </a:rPr>
              <a:t>84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84448" y="3758184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1">
                <a:solidFill>
                  <a:srgbClr val="1D4ED8"/>
                </a:solidFill>
                <a:latin typeface="微软雅黑"/>
                <a:ea typeface="微软雅黑"/>
              </a:rPr>
              <a:t>个功能入口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66160" y="406908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5B6B83"/>
                </a:solidFill>
                <a:latin typeface="微软雅黑"/>
                <a:ea typeface="微软雅黑"/>
              </a:rPr>
              <a:t>8 个导航分组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364992" y="3200400"/>
            <a:ext cx="10972" cy="1234440"/>
          </a:xfrm>
          <a:prstGeom prst="rect">
            <a:avLst/>
          </a:prstGeom>
          <a:solidFill>
            <a:srgbClr val="DCE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263640" y="3154680"/>
            <a:ext cx="237744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3200" b="1">
                <a:solidFill>
                  <a:srgbClr val="0B1B33"/>
                </a:solidFill>
                <a:latin typeface="微软雅黑"/>
                <a:ea typeface="微软雅黑"/>
              </a:rPr>
              <a:t>15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81928" y="3758184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1">
                <a:solidFill>
                  <a:srgbClr val="1D4ED8"/>
                </a:solidFill>
                <a:latin typeface="微软雅黑"/>
                <a:ea typeface="微软雅黑"/>
              </a:rPr>
              <a:t>条跨模块联动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63640" y="406908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5B6B83"/>
                </a:solidFill>
                <a:latin typeface="微软雅黑"/>
                <a:ea typeface="微软雅黑"/>
              </a:rPr>
              <a:t>一次录入，上下游带出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062472" y="3200400"/>
            <a:ext cx="10972" cy="1234440"/>
          </a:xfrm>
          <a:prstGeom prst="rect">
            <a:avLst/>
          </a:prstGeom>
          <a:solidFill>
            <a:srgbClr val="DCE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961120" y="3154680"/>
            <a:ext cx="237744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3200" b="1">
                <a:solidFill>
                  <a:srgbClr val="0B1B33"/>
                </a:solidFill>
                <a:latin typeface="微软雅黑"/>
                <a:ea typeface="微软雅黑"/>
              </a:rPr>
              <a:t>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79408" y="3758184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1">
                <a:solidFill>
                  <a:srgbClr val="1D4ED8"/>
                </a:solidFill>
                <a:latin typeface="微软雅黑"/>
                <a:ea typeface="微软雅黑"/>
              </a:rPr>
              <a:t>大经营分析域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61120" y="406908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5B6B83"/>
                </a:solidFill>
                <a:latin typeface="微软雅黑"/>
                <a:ea typeface="微软雅黑"/>
              </a:rPr>
              <a:t>任一数字可下钻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759952" y="3200400"/>
            <a:ext cx="10972" cy="1234440"/>
          </a:xfrm>
          <a:prstGeom prst="rect">
            <a:avLst/>
          </a:prstGeom>
          <a:solidFill>
            <a:srgbClr val="DCE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4892040"/>
            <a:ext cx="1042416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60000"/>
              </a:lnSpc>
            </a:pPr>
            <a:r>
              <a:rPr sz="1150" b="0">
                <a:solidFill>
                  <a:srgbClr val="5B6B83"/>
                </a:solidFill>
                <a:latin typeface="微软雅黑"/>
                <a:ea typeface="微软雅黑"/>
              </a:rPr>
              <a:t>目标客户：年产值约 3000 万 – 10 亿元的施工企业。单项目可起步，多项目、多分公司可并行。</a:t>
            </a:r>
          </a:p>
          <a:p>
            <a:pPr algn="l">
              <a:lnSpc>
                <a:spcPct val="160000"/>
              </a:lnSpc>
            </a:pPr>
            <a:r>
              <a:rPr sz="1150" b="0">
                <a:solidFill>
                  <a:srgbClr val="5B6B83"/>
                </a:solidFill>
                <a:latin typeface="微软雅黑"/>
                <a:ea typeface="微软雅黑"/>
              </a:rPr>
              <a:t>使用端：PC 浏览器 / 移动 H5 / 扫码作业，现场产生的数据在发生地就进入系统。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B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0292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2600" b="1">
                <a:solidFill>
                  <a:srgbClr val="0B1B33"/>
                </a:solidFill>
                <a:latin typeface="微软雅黑"/>
                <a:ea typeface="微软雅黑"/>
              </a:rPr>
              <a:t>系统骨架：一条主线，五个断点全部接上</a:t>
            </a:r>
          </a:p>
        </p:txBody>
      </p:sp>
      <p:sp>
        <p:nvSpPr>
          <p:cNvPr id="5" name="Rectangle 4"/>
          <p:cNvSpPr/>
          <p:nvPr/>
        </p:nvSpPr>
        <p:spPr>
          <a:xfrm>
            <a:off x="841248" y="1042415"/>
            <a:ext cx="475488" cy="5029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1188720"/>
            <a:ext cx="102412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5B6B83"/>
                </a:solidFill>
                <a:latin typeface="微软雅黑"/>
                <a:ea typeface="微软雅黑"/>
              </a:rPr>
              <a:t>上游一确认，下游自动生成或回写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510528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8C9BB0"/>
                </a:solidFill>
                <a:latin typeface="微软雅黑"/>
                <a:ea typeface="微软雅黑"/>
              </a:rPr>
              <a:t>算数·工程管家 · v1.16 · 上海思扬信息科技有限公司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510528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</a:pPr>
            <a:r>
              <a:rPr sz="950" b="1">
                <a:solidFill>
                  <a:srgbClr val="8C9BB0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68680" y="1737360"/>
            <a:ext cx="146304" cy="146304"/>
          </a:xfrm>
          <a:prstGeom prst="roundRect">
            <a:avLst>
              <a:gd name="adj" fmla="val 6000"/>
            </a:avLst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41832" y="1883664"/>
            <a:ext cx="18288" cy="630936"/>
          </a:xfrm>
          <a:prstGeom prst="rect">
            <a:avLst/>
          </a:prstGeom>
          <a:solidFill>
            <a:srgbClr val="DCE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234440" y="1682495"/>
            <a:ext cx="1737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1">
                <a:solidFill>
                  <a:srgbClr val="0B1B33"/>
                </a:solidFill>
                <a:latin typeface="微软雅黑"/>
                <a:ea typeface="微软雅黑"/>
              </a:rPr>
              <a:t>项目主档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17520" y="1691639"/>
            <a:ext cx="4572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立项即建档，编号贯穿全系统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818120" y="1682495"/>
            <a:ext cx="1325880" cy="292608"/>
          </a:xfrm>
          <a:prstGeom prst="roundRect">
            <a:avLst>
              <a:gd name="adj" fmla="val 6000"/>
            </a:avLst>
          </a:prstGeom>
          <a:solidFill>
            <a:srgbClr val="EE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18120" y="1719072"/>
            <a:ext cx="13258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950" b="1">
                <a:solidFill>
                  <a:srgbClr val="1D4ED8"/>
                </a:solidFill>
                <a:latin typeface="微软雅黑"/>
                <a:ea typeface="微软雅黑"/>
              </a:rPr>
              <a:t>唯一主线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68680" y="2514600"/>
            <a:ext cx="146304" cy="146304"/>
          </a:xfrm>
          <a:prstGeom prst="roundRect">
            <a:avLst>
              <a:gd name="adj" fmla="val 6000"/>
            </a:avLst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41832" y="2660904"/>
            <a:ext cx="18288" cy="630936"/>
          </a:xfrm>
          <a:prstGeom prst="rect">
            <a:avLst/>
          </a:prstGeom>
          <a:solidFill>
            <a:srgbClr val="DCE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234440" y="2459736"/>
            <a:ext cx="1737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1">
                <a:solidFill>
                  <a:srgbClr val="0B1B33"/>
                </a:solidFill>
                <a:latin typeface="微软雅黑"/>
                <a:ea typeface="微软雅黑"/>
              </a:rPr>
              <a:t>合同 / 变更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17520" y="2468880"/>
            <a:ext cx="4572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甲方合同、签证变更归集到项目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818120" y="2459736"/>
            <a:ext cx="1325880" cy="292608"/>
          </a:xfrm>
          <a:prstGeom prst="roundRect">
            <a:avLst>
              <a:gd name="adj" fmla="val 6000"/>
            </a:avLst>
          </a:prstGeom>
          <a:solidFill>
            <a:srgbClr val="EE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818120" y="2496312"/>
            <a:ext cx="13258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950" b="1">
                <a:solidFill>
                  <a:srgbClr val="1D4ED8"/>
                </a:solidFill>
                <a:latin typeface="微软雅黑"/>
                <a:ea typeface="微软雅黑"/>
              </a:rPr>
              <a:t>收入口径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68680" y="3291839"/>
            <a:ext cx="146304" cy="146304"/>
          </a:xfrm>
          <a:prstGeom prst="roundRect">
            <a:avLst>
              <a:gd name="adj" fmla="val 6000"/>
            </a:avLst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41832" y="3438144"/>
            <a:ext cx="18288" cy="630936"/>
          </a:xfrm>
          <a:prstGeom prst="rect">
            <a:avLst/>
          </a:prstGeom>
          <a:solidFill>
            <a:srgbClr val="DCE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234440" y="3236975"/>
            <a:ext cx="1737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1">
                <a:solidFill>
                  <a:srgbClr val="0B1B33"/>
                </a:solidFill>
                <a:latin typeface="微软雅黑"/>
                <a:ea typeface="微软雅黑"/>
              </a:rPr>
              <a:t>成本 / 物资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17520" y="3246120"/>
            <a:ext cx="4572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目标成本、采购、验收、领用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818120" y="3236975"/>
            <a:ext cx="1325880" cy="292608"/>
          </a:xfrm>
          <a:prstGeom prst="roundRect">
            <a:avLst>
              <a:gd name="adj" fmla="val 6000"/>
            </a:avLst>
          </a:prstGeom>
          <a:solidFill>
            <a:srgbClr val="EE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18120" y="3273551"/>
            <a:ext cx="13258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950" b="1">
                <a:solidFill>
                  <a:srgbClr val="1D4ED8"/>
                </a:solidFill>
                <a:latin typeface="微软雅黑"/>
                <a:ea typeface="微软雅黑"/>
              </a:rPr>
              <a:t>成本口径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68680" y="4069079"/>
            <a:ext cx="146304" cy="146304"/>
          </a:xfrm>
          <a:prstGeom prst="roundRect">
            <a:avLst>
              <a:gd name="adj" fmla="val 6000"/>
            </a:avLst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941832" y="4215383"/>
            <a:ext cx="18288" cy="630936"/>
          </a:xfrm>
          <a:prstGeom prst="rect">
            <a:avLst/>
          </a:prstGeom>
          <a:solidFill>
            <a:srgbClr val="DCE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234440" y="4014215"/>
            <a:ext cx="1737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1">
                <a:solidFill>
                  <a:srgbClr val="0B1B33"/>
                </a:solidFill>
                <a:latin typeface="微软雅黑"/>
                <a:ea typeface="微软雅黑"/>
              </a:rPr>
              <a:t>分包 / 劳务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017520" y="4023359"/>
            <a:ext cx="4572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合同、结算、考勤、工资代发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818120" y="4014215"/>
            <a:ext cx="1325880" cy="292608"/>
          </a:xfrm>
          <a:prstGeom prst="roundRect">
            <a:avLst>
              <a:gd name="adj" fmla="val 6000"/>
            </a:avLst>
          </a:prstGeom>
          <a:solidFill>
            <a:srgbClr val="EE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818120" y="4050791"/>
            <a:ext cx="13258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950" b="1">
                <a:solidFill>
                  <a:srgbClr val="1D4ED8"/>
                </a:solidFill>
                <a:latin typeface="微软雅黑"/>
                <a:ea typeface="微软雅黑"/>
              </a:rPr>
              <a:t>支出口径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68680" y="4846320"/>
            <a:ext cx="146304" cy="146304"/>
          </a:xfrm>
          <a:prstGeom prst="roundRect">
            <a:avLst>
              <a:gd name="adj" fmla="val 6000"/>
            </a:avLst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941832" y="4992624"/>
            <a:ext cx="18288" cy="630936"/>
          </a:xfrm>
          <a:prstGeom prst="rect">
            <a:avLst/>
          </a:prstGeom>
          <a:solidFill>
            <a:srgbClr val="DCE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234440" y="4791456"/>
            <a:ext cx="1737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1">
                <a:solidFill>
                  <a:srgbClr val="0B1B33"/>
                </a:solidFill>
                <a:latin typeface="微软雅黑"/>
                <a:ea typeface="微软雅黑"/>
              </a:rPr>
              <a:t>结算 / 收款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017520" y="4800600"/>
            <a:ext cx="4572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结算单、发票、收款自动勾稽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818120" y="4791456"/>
            <a:ext cx="1325880" cy="292608"/>
          </a:xfrm>
          <a:prstGeom prst="roundRect">
            <a:avLst>
              <a:gd name="adj" fmla="val 6000"/>
            </a:avLst>
          </a:prstGeom>
          <a:solidFill>
            <a:srgbClr val="EEF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818120" y="4828032"/>
            <a:ext cx="13258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950" b="1">
                <a:solidFill>
                  <a:srgbClr val="1D4ED8"/>
                </a:solidFill>
                <a:latin typeface="微软雅黑"/>
                <a:ea typeface="微软雅黑"/>
              </a:rPr>
              <a:t>回款口径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868680" y="5623560"/>
            <a:ext cx="146304" cy="146304"/>
          </a:xfrm>
          <a:prstGeom prst="roundRect">
            <a:avLst>
              <a:gd name="adj" fmla="val 6000"/>
            </a:avLst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1234440" y="5568696"/>
            <a:ext cx="1737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1">
                <a:solidFill>
                  <a:srgbClr val="0B1B33"/>
                </a:solidFill>
                <a:latin typeface="微软雅黑"/>
                <a:ea typeface="微软雅黑"/>
              </a:rPr>
              <a:t>经营分析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017520" y="5577840"/>
            <a:ext cx="4572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利润、资金、应收应付实时可见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7818120" y="5568696"/>
            <a:ext cx="1325880" cy="292608"/>
          </a:xfrm>
          <a:prstGeom prst="roundRect">
            <a:avLst>
              <a:gd name="adj" fmla="val 6000"/>
            </a:avLst>
          </a:prstGeom>
          <a:solidFill>
            <a:srgbClr val="ECFD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818120" y="5605272"/>
            <a:ext cx="132588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950" b="1">
                <a:solidFill>
                  <a:srgbClr val="15803D"/>
                </a:solidFill>
                <a:latin typeface="微软雅黑"/>
                <a:ea typeface="微软雅黑"/>
              </a:rPr>
              <a:t>决策口径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9418320" y="1737360"/>
            <a:ext cx="1920240" cy="4206240"/>
          </a:xfrm>
          <a:prstGeom prst="roundRect">
            <a:avLst>
              <a:gd name="adj" fmla="val 6000"/>
            </a:avLst>
          </a:prstGeom>
          <a:solidFill>
            <a:srgbClr val="F6F9FE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646920" y="1920240"/>
            <a:ext cx="146304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一次录入</a:t>
            </a:r>
          </a:p>
          <a:p>
            <a:pPr algn="l">
              <a:lnSpc>
                <a:spcPct val="150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/>
            </a:r>
          </a:p>
          <a:p>
            <a:pPr algn="l">
              <a:lnSpc>
                <a:spcPct val="150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上下游自动带出</a:t>
            </a:r>
          </a:p>
          <a:p>
            <a:pPr algn="l">
              <a:lnSpc>
                <a:spcPct val="150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/>
            </a:r>
          </a:p>
          <a:p>
            <a:pPr algn="l">
              <a:lnSpc>
                <a:spcPct val="150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不用在三张表里</a:t>
            </a:r>
          </a:p>
          <a:p>
            <a:pPr algn="l">
              <a:lnSpc>
                <a:spcPct val="150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各录一遍</a:t>
            </a:r>
          </a:p>
          <a:p>
            <a:pPr algn="l">
              <a:lnSpc>
                <a:spcPct val="150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/>
            </a:r>
          </a:p>
          <a:p>
            <a:pPr algn="l">
              <a:lnSpc>
                <a:spcPct val="150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数据只有一处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B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0292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2600" b="1">
                <a:solidFill>
                  <a:srgbClr val="0B1B33"/>
                </a:solidFill>
                <a:latin typeface="微软雅黑"/>
                <a:ea typeface="微软雅黑"/>
              </a:rPr>
              <a:t>六大业务域，59 张业务表</a:t>
            </a:r>
          </a:p>
        </p:txBody>
      </p:sp>
      <p:sp>
        <p:nvSpPr>
          <p:cNvPr id="5" name="Rectangle 4"/>
          <p:cNvSpPr/>
          <p:nvPr/>
        </p:nvSpPr>
        <p:spPr>
          <a:xfrm>
            <a:off x="841248" y="1042415"/>
            <a:ext cx="475488" cy="5029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1188720"/>
            <a:ext cx="102412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5B6B83"/>
                </a:solidFill>
                <a:latin typeface="微软雅黑"/>
                <a:ea typeface="微软雅黑"/>
              </a:rPr>
              <a:t>每一张单都能追到上游依据、下游结果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510528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8C9BB0"/>
                </a:solidFill>
                <a:latin typeface="微软雅黑"/>
                <a:ea typeface="微软雅黑"/>
              </a:rPr>
              <a:t>算数·工程管家 · v1.16 · 上海思扬信息科技有限公司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510528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</a:pPr>
            <a:r>
              <a:rPr sz="950" b="1">
                <a:solidFill>
                  <a:srgbClr val="8C9BB0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1783080"/>
            <a:ext cx="3310128" cy="1783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22960" y="1783080"/>
            <a:ext cx="54864" cy="1783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15568" y="2020824"/>
            <a:ext cx="2761488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B33"/>
                </a:solidFill>
                <a:latin typeface="微软雅黑"/>
                <a:ea typeface="微软雅黑"/>
              </a:rPr>
              <a:t>经营驾驶舱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568" y="2441448"/>
            <a:ext cx="276148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工作台、经营分析、数据大屏、待办审批、消息中心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35808" y="2039112"/>
            <a:ext cx="9144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</a:pPr>
            <a:r>
              <a:rPr sz="900" b="1">
                <a:solidFill>
                  <a:srgbClr val="1D4ED8"/>
                </a:solidFill>
                <a:latin typeface="微软雅黑"/>
                <a:ea typeface="微软雅黑"/>
              </a:rPr>
              <a:t>5 个入口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434840" y="1783080"/>
            <a:ext cx="3310128" cy="1783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434840" y="1783080"/>
            <a:ext cx="54864" cy="178308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727448" y="2020824"/>
            <a:ext cx="2761488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B33"/>
                </a:solidFill>
                <a:latin typeface="微软雅黑"/>
                <a:ea typeface="微软雅黑"/>
              </a:rPr>
              <a:t>项目经营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27448" y="2441448"/>
            <a:ext cx="276148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项目台账、甲方合同、变更签证、结算、进度、技术资料、维保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47688" y="2039112"/>
            <a:ext cx="9144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</a:pPr>
            <a:r>
              <a:rPr sz="900" b="1">
                <a:solidFill>
                  <a:srgbClr val="1D4ED8"/>
                </a:solidFill>
                <a:latin typeface="微软雅黑"/>
                <a:ea typeface="微软雅黑"/>
              </a:rPr>
              <a:t>13 个入口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046720" y="1783080"/>
            <a:ext cx="3310128" cy="1783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046720" y="1783080"/>
            <a:ext cx="54864" cy="178308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339328" y="2020824"/>
            <a:ext cx="2761488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B33"/>
                </a:solidFill>
                <a:latin typeface="微软雅黑"/>
                <a:ea typeface="微软雅黑"/>
              </a:rPr>
              <a:t>分包与劳务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39328" y="2441448"/>
            <a:ext cx="276148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分包合同结算付款、劳务合同、班组、考勤、工资、代发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259568" y="2039112"/>
            <a:ext cx="9144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</a:pPr>
            <a:r>
              <a:rPr sz="900" b="1">
                <a:solidFill>
                  <a:srgbClr val="1D4ED8"/>
                </a:solidFill>
                <a:latin typeface="微软雅黑"/>
                <a:ea typeface="微软雅黑"/>
              </a:rPr>
              <a:t>13 个入口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22960" y="3840480"/>
            <a:ext cx="3310128" cy="1783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22960" y="3840480"/>
            <a:ext cx="54864" cy="178308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115568" y="4078224"/>
            <a:ext cx="2761488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B33"/>
                </a:solidFill>
                <a:latin typeface="微软雅黑"/>
                <a:ea typeface="微软雅黑"/>
              </a:rPr>
              <a:t>物资与设备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15568" y="4498848"/>
            <a:ext cx="276148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需用计划、采购、验收、出入库、盘点、设备台账与租赁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035808" y="4096512"/>
            <a:ext cx="9144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</a:pPr>
            <a:r>
              <a:rPr sz="900" b="1">
                <a:solidFill>
                  <a:srgbClr val="1D4ED8"/>
                </a:solidFill>
                <a:latin typeface="微软雅黑"/>
                <a:ea typeface="微软雅黑"/>
              </a:rPr>
              <a:t>22 个入口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434840" y="3840480"/>
            <a:ext cx="3310128" cy="1783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434840" y="3840480"/>
            <a:ext cx="54864" cy="178308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27448" y="4078224"/>
            <a:ext cx="2761488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B33"/>
                </a:solidFill>
                <a:latin typeface="微软雅黑"/>
                <a:ea typeface="微软雅黑"/>
              </a:rPr>
              <a:t>现场与质安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727448" y="4498848"/>
            <a:ext cx="276148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施工日志、质量检查、安全检查、整改单、目标责任书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47688" y="4096512"/>
            <a:ext cx="9144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</a:pPr>
            <a:r>
              <a:rPr sz="900" b="1">
                <a:solidFill>
                  <a:srgbClr val="1D4ED8"/>
                </a:solidFill>
                <a:latin typeface="微软雅黑"/>
                <a:ea typeface="微软雅黑"/>
              </a:rPr>
              <a:t>6 个入口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046720" y="3840480"/>
            <a:ext cx="3310128" cy="1783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8046720" y="3840480"/>
            <a:ext cx="54864" cy="1783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339328" y="4078224"/>
            <a:ext cx="2761488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B33"/>
                </a:solidFill>
                <a:latin typeface="微软雅黑"/>
                <a:ea typeface="微软雅黑"/>
              </a:rPr>
              <a:t>资金与成本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339328" y="4498848"/>
            <a:ext cx="276148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目标成本、成本对比、收款、发票、付款、资金计划、报销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259568" y="4096512"/>
            <a:ext cx="9144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</a:pPr>
            <a:r>
              <a:rPr sz="900" b="1">
                <a:solidFill>
                  <a:srgbClr val="1D4ED8"/>
                </a:solidFill>
                <a:latin typeface="微软雅黑"/>
                <a:ea typeface="微软雅黑"/>
              </a:rPr>
              <a:t>9 个入口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B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0292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2600" b="1">
                <a:solidFill>
                  <a:srgbClr val="0B1B33"/>
                </a:solidFill>
                <a:latin typeface="微软雅黑"/>
                <a:ea typeface="微软雅黑"/>
              </a:rPr>
              <a:t>总览：老板打开就能看到答案</a:t>
            </a:r>
          </a:p>
        </p:txBody>
      </p:sp>
      <p:sp>
        <p:nvSpPr>
          <p:cNvPr id="5" name="Rectangle 4"/>
          <p:cNvSpPr/>
          <p:nvPr/>
        </p:nvSpPr>
        <p:spPr>
          <a:xfrm>
            <a:off x="841248" y="1042415"/>
            <a:ext cx="475488" cy="5029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1188720"/>
            <a:ext cx="102412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5B6B83"/>
                </a:solidFill>
                <a:latin typeface="微软雅黑"/>
                <a:ea typeface="微软雅黑"/>
              </a:rPr>
              <a:t>5 个入口 · 工作台按角色自动组装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510528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8C9BB0"/>
                </a:solidFill>
                <a:latin typeface="微软雅黑"/>
                <a:ea typeface="微软雅黑"/>
              </a:rPr>
              <a:t>算数·工程管家 · v1.16 · 上海思扬信息科技有限公司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510528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</a:pPr>
            <a:r>
              <a:rPr sz="950" b="1">
                <a:solidFill>
                  <a:srgbClr val="8C9BB0"/>
                </a:solidFill>
                <a:latin typeface="微软雅黑"/>
                <a:ea typeface="微软雅黑"/>
              </a:rPr>
              <a:t>06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1737360"/>
            <a:ext cx="3337560" cy="1828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22960" y="1737360"/>
            <a:ext cx="54864" cy="18288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15568" y="1975104"/>
            <a:ext cx="278892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B33"/>
                </a:solidFill>
                <a:latin typeface="微软雅黑"/>
                <a:ea typeface="微软雅黑"/>
              </a:rPr>
              <a:t>经营分析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568" y="2395728"/>
            <a:ext cx="278892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6 大分析域，KPI 可逐层下钻到项目与单据，支持导出。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63239" y="1993391"/>
            <a:ext cx="9144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</a:pPr>
            <a:r>
              <a:rPr sz="900" b="1">
                <a:solidFill>
                  <a:srgbClr val="1D4ED8"/>
                </a:solidFill>
                <a:latin typeface="微软雅黑"/>
                <a:ea typeface="微软雅黑"/>
              </a:rPr>
              <a:t>下钻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434840" y="1737360"/>
            <a:ext cx="3337560" cy="1828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434840" y="1737360"/>
            <a:ext cx="54864" cy="18288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727448" y="1975104"/>
            <a:ext cx="278892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B33"/>
                </a:solidFill>
                <a:latin typeface="微软雅黑"/>
                <a:ea typeface="微软雅黑"/>
              </a:rPr>
              <a:t>数据大屏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27448" y="2395728"/>
            <a:ext cx="278892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投屏用驾驶舱：产值、回款、成本、进度、风险，可全屏与定时刷新。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75120" y="1993391"/>
            <a:ext cx="9144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</a:pPr>
            <a:r>
              <a:rPr sz="900" b="1">
                <a:solidFill>
                  <a:srgbClr val="1D4ED8"/>
                </a:solidFill>
                <a:latin typeface="微软雅黑"/>
                <a:ea typeface="微软雅黑"/>
              </a:rPr>
              <a:t>投屏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046720" y="1737360"/>
            <a:ext cx="3337560" cy="1828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046720" y="1737360"/>
            <a:ext cx="54864" cy="18288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339328" y="1975104"/>
            <a:ext cx="278892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B33"/>
                </a:solidFill>
                <a:latin typeface="微软雅黑"/>
                <a:ea typeface="微软雅黑"/>
              </a:rPr>
              <a:t>待办审批 + 消息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39328" y="2395728"/>
            <a:ext cx="278892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签证、付款、报销、结算统一入口；超时自动提醒。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287000" y="1993391"/>
            <a:ext cx="9144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</a:pPr>
            <a:r>
              <a:rPr sz="900" b="1">
                <a:solidFill>
                  <a:srgbClr val="1D4ED8"/>
                </a:solidFill>
                <a:latin typeface="微软雅黑"/>
                <a:ea typeface="微软雅黑"/>
              </a:rPr>
              <a:t>统一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22960" y="3840480"/>
            <a:ext cx="10561320" cy="1920240"/>
          </a:xfrm>
          <a:prstGeom prst="roundRect">
            <a:avLst>
              <a:gd name="adj" fmla="val 6000"/>
            </a:avLst>
          </a:prstGeom>
          <a:solidFill>
            <a:srgbClr val="F6F9FE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97280" y="4041648"/>
            <a:ext cx="99669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1">
                <a:solidFill>
                  <a:srgbClr val="0B1B33"/>
                </a:solidFill>
                <a:latin typeface="微软雅黑"/>
                <a:ea typeface="微软雅黑"/>
              </a:rPr>
              <a:t>老板真正关心的问题，系统直接回答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97280" y="4498848"/>
            <a:ext cx="47548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5B6B83"/>
                </a:solidFill>
                <a:latin typeface="微软雅黑"/>
                <a:ea typeface="微软雅黑"/>
              </a:rPr>
              <a:t>· 这个月公司赚了多少、哪个项目在亏？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035040" y="4498848"/>
            <a:ext cx="47548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5B6B83"/>
                </a:solidFill>
                <a:latin typeface="微软雅黑"/>
                <a:ea typeface="微软雅黑"/>
              </a:rPr>
              <a:t>· 应收还有多少、哪些已经逾期？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97280" y="5047488"/>
            <a:ext cx="47548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5B6B83"/>
                </a:solidFill>
                <a:latin typeface="微软雅黑"/>
                <a:ea typeface="微软雅黑"/>
              </a:rPr>
              <a:t>· 哪个项目材料超耗、哪个班组工资异常？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035040" y="5047488"/>
            <a:ext cx="47548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5B6B83"/>
                </a:solidFill>
                <a:latin typeface="微软雅黑"/>
                <a:ea typeface="微软雅黑"/>
              </a:rPr>
              <a:t>· 哪些签证还没批、哪些结算还没报？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B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0292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2600" b="1">
                <a:solidFill>
                  <a:srgbClr val="0B1B33"/>
                </a:solidFill>
                <a:latin typeface="微软雅黑"/>
                <a:ea typeface="微软雅黑"/>
              </a:rPr>
              <a:t>项目经营：收入侧从立项走到维保</a:t>
            </a:r>
          </a:p>
        </p:txBody>
      </p:sp>
      <p:sp>
        <p:nvSpPr>
          <p:cNvPr id="5" name="Rectangle 4"/>
          <p:cNvSpPr/>
          <p:nvPr/>
        </p:nvSpPr>
        <p:spPr>
          <a:xfrm>
            <a:off x="841248" y="1042415"/>
            <a:ext cx="475488" cy="5029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1188720"/>
            <a:ext cx="102412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5B6B83"/>
                </a:solidFill>
                <a:latin typeface="微软雅黑"/>
                <a:ea typeface="微软雅黑"/>
              </a:rPr>
              <a:t>13 个入口 · 合同、变更、结算、进度、技术资料一条线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510528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8C9BB0"/>
                </a:solidFill>
                <a:latin typeface="微软雅黑"/>
                <a:ea typeface="微软雅黑"/>
              </a:rPr>
              <a:t>算数·工程管家 · v1.16 · 上海思扬信息科技有限公司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510528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</a:pPr>
            <a:r>
              <a:rPr sz="950" b="1">
                <a:solidFill>
                  <a:srgbClr val="8C9BB0"/>
                </a:solidFill>
                <a:latin typeface="微软雅黑"/>
                <a:ea typeface="微软雅黑"/>
              </a:rPr>
              <a:t>07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1783080"/>
            <a:ext cx="2487168" cy="1783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22960" y="1783080"/>
            <a:ext cx="54864" cy="178308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15568" y="2020824"/>
            <a:ext cx="1938528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B33"/>
                </a:solidFill>
                <a:latin typeface="微软雅黑"/>
                <a:ea typeface="微软雅黑"/>
              </a:rPr>
              <a:t>项目台账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568" y="2441448"/>
            <a:ext cx="193852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项目编号、业主、合同额、状态、项目经理、开竣工日期；全系统项目数据的根。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520440" y="1783080"/>
            <a:ext cx="2487168" cy="1783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520440" y="1783080"/>
            <a:ext cx="54864" cy="178308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813048" y="2020824"/>
            <a:ext cx="1938528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B33"/>
                </a:solidFill>
                <a:latin typeface="微软雅黑"/>
                <a:ea typeface="微软雅黑"/>
              </a:rPr>
              <a:t>甲方合同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13048" y="2441448"/>
            <a:ext cx="193852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金额、付款条款、履约节点；带出结算上限、收款计划与开票要求。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20" y="1783080"/>
            <a:ext cx="2487168" cy="1783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17920" y="1783080"/>
            <a:ext cx="54864" cy="178308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10528" y="2020824"/>
            <a:ext cx="1938528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B33"/>
                </a:solidFill>
                <a:latin typeface="微软雅黑"/>
                <a:ea typeface="微软雅黑"/>
              </a:rPr>
              <a:t>变更签证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10528" y="2441448"/>
            <a:ext cx="193852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事项、原因、金额、影像；批准后自动进入结算可报量。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15400" y="1783080"/>
            <a:ext cx="2487168" cy="1783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915400" y="1783080"/>
            <a:ext cx="54864" cy="178308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208008" y="2020824"/>
            <a:ext cx="1938528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B33"/>
                </a:solidFill>
                <a:latin typeface="微软雅黑"/>
                <a:ea typeface="微软雅黑"/>
              </a:rPr>
              <a:t>项目结算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208008" y="2441448"/>
            <a:ext cx="193852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期次、报量、扣款、税金；关联合同与签证，生成应收与开票依据。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22960" y="3886200"/>
            <a:ext cx="3337560" cy="1783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22960" y="3886200"/>
            <a:ext cx="54864" cy="178308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115568" y="4123944"/>
            <a:ext cx="278892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B33"/>
                </a:solidFill>
                <a:latin typeface="微软雅黑"/>
                <a:ea typeface="微软雅黑"/>
              </a:rPr>
              <a:t>进度计划与填报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15568" y="4544568"/>
            <a:ext cx="27889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计划与实际对比形成偏差，完成量支撑产值统计与报量。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520440" y="3886200"/>
            <a:ext cx="3337560" cy="1783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3520440" y="3886200"/>
            <a:ext cx="54864" cy="178308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813048" y="4123944"/>
            <a:ext cx="278892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B33"/>
                </a:solidFill>
                <a:latin typeface="微软雅黑"/>
                <a:ea typeface="微软雅黑"/>
              </a:rPr>
              <a:t>技术资料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813048" y="4544568"/>
            <a:ext cx="27889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施工组织、图纸会审、技术交底、项目文档，按项目归档留痕。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217920" y="3886200"/>
            <a:ext cx="3337560" cy="1783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217920" y="3886200"/>
            <a:ext cx="54864" cy="178308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510528" y="4123944"/>
            <a:ext cx="278892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B33"/>
                </a:solidFill>
                <a:latin typeface="微软雅黑"/>
                <a:ea typeface="微软雅黑"/>
              </a:rPr>
              <a:t>项目维保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10528" y="4544568"/>
            <a:ext cx="27889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维保期、报修、回访；结算后仍可追溯，支撑质保金释放。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B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0292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2600" b="1">
                <a:solidFill>
                  <a:srgbClr val="0B1B33"/>
                </a:solidFill>
                <a:latin typeface="微软雅黑"/>
                <a:ea typeface="微软雅黑"/>
              </a:rPr>
              <a:t>分包与劳务：支出侧一条链算清</a:t>
            </a:r>
          </a:p>
        </p:txBody>
      </p:sp>
      <p:sp>
        <p:nvSpPr>
          <p:cNvPr id="5" name="Rectangle 4"/>
          <p:cNvSpPr/>
          <p:nvPr/>
        </p:nvSpPr>
        <p:spPr>
          <a:xfrm>
            <a:off x="841248" y="1042415"/>
            <a:ext cx="475488" cy="5029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1188720"/>
            <a:ext cx="102412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5B6B83"/>
                </a:solidFill>
                <a:latin typeface="微软雅黑"/>
                <a:ea typeface="微软雅黑"/>
              </a:rPr>
              <a:t>13 个入口 · 从合同到工资代发，防超付、防争议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510528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8C9BB0"/>
                </a:solidFill>
                <a:latin typeface="微软雅黑"/>
                <a:ea typeface="微软雅黑"/>
              </a:rPr>
              <a:t>算数·工程管家 · v1.16 · 上海思扬信息科技有限公司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510528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</a:pPr>
            <a:r>
              <a:rPr sz="950" b="1">
                <a:solidFill>
                  <a:srgbClr val="8C9BB0"/>
                </a:solidFill>
                <a:latin typeface="微软雅黑"/>
                <a:ea typeface="微软雅黑"/>
              </a:rPr>
              <a:t>08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1783080"/>
            <a:ext cx="3154680" cy="749808"/>
          </a:xfrm>
          <a:prstGeom prst="roundRect">
            <a:avLst>
              <a:gd name="adj" fmla="val 6000"/>
            </a:avLst>
          </a:prstGeom>
          <a:solidFill>
            <a:srgbClr val="EEF4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1956816"/>
            <a:ext cx="31546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350" b="1">
                <a:solidFill>
                  <a:srgbClr val="1D4ED8"/>
                </a:solidFill>
                <a:latin typeface="微软雅黑"/>
                <a:ea typeface="微软雅黑"/>
              </a:rPr>
              <a:t>分包合同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77640" y="1901952"/>
            <a:ext cx="3657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600" b="1">
                <a:solidFill>
                  <a:srgbClr val="FFC247"/>
                </a:solidFill>
                <a:latin typeface="微软雅黑"/>
                <a:ea typeface="微软雅黑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43400" y="1783080"/>
            <a:ext cx="3154680" cy="749808"/>
          </a:xfrm>
          <a:prstGeom prst="roundRect">
            <a:avLst>
              <a:gd name="adj" fmla="val 6000"/>
            </a:avLst>
          </a:prstGeom>
          <a:solidFill>
            <a:srgbClr val="EEF4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43400" y="1956816"/>
            <a:ext cx="31546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350" b="1">
                <a:solidFill>
                  <a:srgbClr val="1D4ED8"/>
                </a:solidFill>
                <a:latin typeface="微软雅黑"/>
                <a:ea typeface="微软雅黑"/>
              </a:rPr>
              <a:t>分包结算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79" y="1901952"/>
            <a:ext cx="3657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600" b="1">
                <a:solidFill>
                  <a:srgbClr val="FFC247"/>
                </a:solidFill>
                <a:latin typeface="微软雅黑"/>
                <a:ea typeface="微软雅黑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63840" y="1783080"/>
            <a:ext cx="3154680" cy="749808"/>
          </a:xfrm>
          <a:prstGeom prst="roundRect">
            <a:avLst>
              <a:gd name="adj" fmla="val 6000"/>
            </a:avLst>
          </a:prstGeom>
          <a:solidFill>
            <a:srgbClr val="EEF4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0" y="1956816"/>
            <a:ext cx="31546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350" b="1">
                <a:solidFill>
                  <a:srgbClr val="1D4ED8"/>
                </a:solidFill>
                <a:latin typeface="微软雅黑"/>
                <a:ea typeface="微软雅黑"/>
              </a:rPr>
              <a:t>分包付款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22960" y="2743200"/>
            <a:ext cx="2331720" cy="749808"/>
          </a:xfrm>
          <a:prstGeom prst="roundRect">
            <a:avLst>
              <a:gd name="adj" fmla="val 6000"/>
            </a:avLst>
          </a:prstGeom>
          <a:solidFill>
            <a:srgbClr val="F6F9FE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2916936"/>
            <a:ext cx="2331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250" b="1">
                <a:solidFill>
                  <a:srgbClr val="0B1B33"/>
                </a:solidFill>
                <a:latin typeface="微软雅黑"/>
                <a:ea typeface="微软雅黑"/>
              </a:rPr>
              <a:t>劳务合同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154679" y="2852928"/>
            <a:ext cx="29260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C247"/>
                </a:solidFill>
                <a:latin typeface="微软雅黑"/>
                <a:ea typeface="微软雅黑"/>
              </a:rPr>
              <a:t>→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447288" y="2743200"/>
            <a:ext cx="2331720" cy="749808"/>
          </a:xfrm>
          <a:prstGeom prst="roundRect">
            <a:avLst>
              <a:gd name="adj" fmla="val 6000"/>
            </a:avLst>
          </a:prstGeom>
          <a:solidFill>
            <a:srgbClr val="F6F9FE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447288" y="2916936"/>
            <a:ext cx="2331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250" b="1">
                <a:solidFill>
                  <a:srgbClr val="0B1B33"/>
                </a:solidFill>
                <a:latin typeface="微软雅黑"/>
                <a:ea typeface="微软雅黑"/>
              </a:rPr>
              <a:t>考勤记录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779008" y="2852928"/>
            <a:ext cx="29260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C247"/>
                </a:solidFill>
                <a:latin typeface="微软雅黑"/>
                <a:ea typeface="微软雅黑"/>
              </a:rPr>
              <a:t>→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071616" y="2743200"/>
            <a:ext cx="2331720" cy="749808"/>
          </a:xfrm>
          <a:prstGeom prst="roundRect">
            <a:avLst>
              <a:gd name="adj" fmla="val 6000"/>
            </a:avLst>
          </a:prstGeom>
          <a:solidFill>
            <a:srgbClr val="F6F9FE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071616" y="2916936"/>
            <a:ext cx="2331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250" b="1">
                <a:solidFill>
                  <a:srgbClr val="0B1B33"/>
                </a:solidFill>
                <a:latin typeface="微软雅黑"/>
                <a:ea typeface="微软雅黑"/>
              </a:rPr>
              <a:t>工资核算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03336" y="2852928"/>
            <a:ext cx="29260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C247"/>
                </a:solidFill>
                <a:latin typeface="微软雅黑"/>
                <a:ea typeface="微软雅黑"/>
              </a:rPr>
              <a:t>→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695944" y="2743200"/>
            <a:ext cx="2331720" cy="749808"/>
          </a:xfrm>
          <a:prstGeom prst="roundRect">
            <a:avLst>
              <a:gd name="adj" fmla="val 6000"/>
            </a:avLst>
          </a:prstGeom>
          <a:solidFill>
            <a:srgbClr val="F6F9FE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695944" y="2916936"/>
            <a:ext cx="2331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250" b="1">
                <a:solidFill>
                  <a:srgbClr val="0B1B33"/>
                </a:solidFill>
                <a:latin typeface="微软雅黑"/>
                <a:ea typeface="微软雅黑"/>
              </a:rPr>
              <a:t>银行代发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22960" y="3840480"/>
            <a:ext cx="33375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22960" y="3840480"/>
            <a:ext cx="54864" cy="1874519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115568" y="4078224"/>
            <a:ext cx="278892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B33"/>
                </a:solidFill>
                <a:latin typeface="微软雅黑"/>
                <a:ea typeface="微软雅黑"/>
              </a:rPr>
              <a:t>防超付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15568" y="4498848"/>
            <a:ext cx="2788920" cy="1005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结算受合同范围与单价约束，付款受结算金额与比例约束，超付直接拦截并提示。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063239" y="4096512"/>
            <a:ext cx="9144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</a:pPr>
            <a:r>
              <a:rPr sz="900" b="1">
                <a:solidFill>
                  <a:srgbClr val="1D4ED8"/>
                </a:solidFill>
                <a:latin typeface="微软雅黑"/>
                <a:ea typeface="微软雅黑"/>
              </a:rPr>
              <a:t>风控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434840" y="3840480"/>
            <a:ext cx="33375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434840" y="3840480"/>
            <a:ext cx="54864" cy="1874519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727448" y="4078224"/>
            <a:ext cx="278892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B33"/>
                </a:solidFill>
                <a:latin typeface="微软雅黑"/>
                <a:ea typeface="微软雅黑"/>
              </a:rPr>
              <a:t>实名制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727448" y="4498848"/>
            <a:ext cx="2788920" cy="1005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入场登记、安全教育、人员库、考勤按日汇总，未完成教育可限制入场。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675120" y="4096512"/>
            <a:ext cx="9144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</a:pPr>
            <a:r>
              <a:rPr sz="900" b="1">
                <a:solidFill>
                  <a:srgbClr val="1D4ED8"/>
                </a:solidFill>
                <a:latin typeface="微软雅黑"/>
                <a:ea typeface="微软雅黑"/>
              </a:rPr>
              <a:t>合规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046720" y="3840480"/>
            <a:ext cx="33375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8046720" y="3840480"/>
            <a:ext cx="54864" cy="1874519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339328" y="4078224"/>
            <a:ext cx="278892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B33"/>
                </a:solidFill>
                <a:latin typeface="微软雅黑"/>
                <a:ea typeface="微软雅黑"/>
              </a:rPr>
              <a:t>工资代发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339328" y="4498848"/>
            <a:ext cx="2788920" cy="1005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考勤生成工资表，支持复核与个税，代发批次与回单归档。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287000" y="4096512"/>
            <a:ext cx="9144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</a:pPr>
            <a:r>
              <a:rPr sz="900" b="1">
                <a:solidFill>
                  <a:srgbClr val="1D4ED8"/>
                </a:solidFill>
                <a:latin typeface="微软雅黑"/>
                <a:ea typeface="微软雅黑"/>
              </a:rPr>
              <a:t>闭环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B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0292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2600" b="1">
                <a:solidFill>
                  <a:srgbClr val="0B1B33"/>
                </a:solidFill>
                <a:latin typeface="微软雅黑"/>
                <a:ea typeface="微软雅黑"/>
              </a:rPr>
              <a:t>物资与设备：实物账与金额账同步</a:t>
            </a:r>
          </a:p>
        </p:txBody>
      </p:sp>
      <p:sp>
        <p:nvSpPr>
          <p:cNvPr id="5" name="Rectangle 4"/>
          <p:cNvSpPr/>
          <p:nvPr/>
        </p:nvSpPr>
        <p:spPr>
          <a:xfrm>
            <a:off x="841248" y="1042415"/>
            <a:ext cx="475488" cy="5029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1188720"/>
            <a:ext cx="102412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5B6B83"/>
                </a:solidFill>
                <a:latin typeface="微软雅黑"/>
                <a:ea typeface="微软雅黑"/>
              </a:rPr>
              <a:t>22 个入口 · 计划 → 采购 → 验收 → 入库 → 领用 → 盘点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510528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8C9BB0"/>
                </a:solidFill>
                <a:latin typeface="微软雅黑"/>
                <a:ea typeface="微软雅黑"/>
              </a:rPr>
              <a:t>算数·工程管家 · v1.16 · 上海思扬信息科技有限公司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510528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</a:pPr>
            <a:r>
              <a:rPr sz="950" b="1">
                <a:solidFill>
                  <a:srgbClr val="8C9BB0"/>
                </a:solidFill>
                <a:latin typeface="微软雅黑"/>
                <a:ea typeface="微软雅黑"/>
              </a:rPr>
              <a:t>09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1783080"/>
            <a:ext cx="1572768" cy="658368"/>
          </a:xfrm>
          <a:prstGeom prst="roundRect">
            <a:avLst>
              <a:gd name="adj" fmla="val 6000"/>
            </a:avLst>
          </a:prstGeom>
          <a:solidFill>
            <a:srgbClr val="EEF4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1938528"/>
            <a:ext cx="1572768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1">
                <a:solidFill>
                  <a:srgbClr val="1D4ED8"/>
                </a:solidFill>
                <a:latin typeface="微软雅黑"/>
                <a:ea typeface="微软雅黑"/>
              </a:rPr>
              <a:t>需用计划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95728" y="1883664"/>
            <a:ext cx="201168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200" b="1">
                <a:solidFill>
                  <a:srgbClr val="FFC247"/>
                </a:solidFill>
                <a:latin typeface="微软雅黑"/>
                <a:ea typeface="微软雅黑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587752" y="1783080"/>
            <a:ext cx="1572768" cy="658368"/>
          </a:xfrm>
          <a:prstGeom prst="roundRect">
            <a:avLst>
              <a:gd name="adj" fmla="val 6000"/>
            </a:avLst>
          </a:prstGeom>
          <a:solidFill>
            <a:srgbClr val="EEF4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587752" y="1938528"/>
            <a:ext cx="1572768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1">
                <a:solidFill>
                  <a:srgbClr val="1D4ED8"/>
                </a:solidFill>
                <a:latin typeface="微软雅黑"/>
                <a:ea typeface="微软雅黑"/>
              </a:rPr>
              <a:t>采购订单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60520" y="1883664"/>
            <a:ext cx="201168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200" b="1">
                <a:solidFill>
                  <a:srgbClr val="FFC247"/>
                </a:solidFill>
                <a:latin typeface="微软雅黑"/>
                <a:ea typeface="微软雅黑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52544" y="1783080"/>
            <a:ext cx="1572768" cy="658368"/>
          </a:xfrm>
          <a:prstGeom prst="roundRect">
            <a:avLst>
              <a:gd name="adj" fmla="val 6000"/>
            </a:avLst>
          </a:prstGeom>
          <a:solidFill>
            <a:srgbClr val="EEF4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352544" y="1938528"/>
            <a:ext cx="1572768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1">
                <a:solidFill>
                  <a:srgbClr val="1D4ED8"/>
                </a:solidFill>
                <a:latin typeface="微软雅黑"/>
                <a:ea typeface="微软雅黑"/>
              </a:rPr>
              <a:t>现场验收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25312" y="1883664"/>
            <a:ext cx="201168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200" b="1">
                <a:solidFill>
                  <a:srgbClr val="FFC247"/>
                </a:solidFill>
                <a:latin typeface="微软雅黑"/>
                <a:ea typeface="微软雅黑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17336" y="1783080"/>
            <a:ext cx="1572768" cy="658368"/>
          </a:xfrm>
          <a:prstGeom prst="roundRect">
            <a:avLst>
              <a:gd name="adj" fmla="val 6000"/>
            </a:avLst>
          </a:prstGeom>
          <a:solidFill>
            <a:srgbClr val="EEF4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117336" y="1938528"/>
            <a:ext cx="1572768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1">
                <a:solidFill>
                  <a:srgbClr val="1D4ED8"/>
                </a:solidFill>
                <a:latin typeface="微软雅黑"/>
                <a:ea typeface="微软雅黑"/>
              </a:rPr>
              <a:t>物资入库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90104" y="1883664"/>
            <a:ext cx="201168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200" b="1">
                <a:solidFill>
                  <a:srgbClr val="FFC247"/>
                </a:solidFill>
                <a:latin typeface="微软雅黑"/>
                <a:ea typeface="微软雅黑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882127" y="1783080"/>
            <a:ext cx="1572768" cy="658368"/>
          </a:xfrm>
          <a:prstGeom prst="roundRect">
            <a:avLst>
              <a:gd name="adj" fmla="val 6000"/>
            </a:avLst>
          </a:prstGeom>
          <a:solidFill>
            <a:srgbClr val="EEF4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82127" y="1938528"/>
            <a:ext cx="1572768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1">
                <a:solidFill>
                  <a:srgbClr val="1D4ED8"/>
                </a:solidFill>
                <a:latin typeface="微软雅黑"/>
                <a:ea typeface="微软雅黑"/>
              </a:rPr>
              <a:t>班组领用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454896" y="1883664"/>
            <a:ext cx="201168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200" b="1">
                <a:solidFill>
                  <a:srgbClr val="FFC247"/>
                </a:solidFill>
                <a:latin typeface="微软雅黑"/>
                <a:ea typeface="微软雅黑"/>
              </a:rPr>
              <a:t>→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646920" y="1783080"/>
            <a:ext cx="1572768" cy="658368"/>
          </a:xfrm>
          <a:prstGeom prst="roundRect">
            <a:avLst>
              <a:gd name="adj" fmla="val 6000"/>
            </a:avLst>
          </a:prstGeom>
          <a:solidFill>
            <a:srgbClr val="ECFDF3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646920" y="1938528"/>
            <a:ext cx="1572768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1">
                <a:solidFill>
                  <a:srgbClr val="15803D"/>
                </a:solidFill>
                <a:latin typeface="微软雅黑"/>
                <a:ea typeface="微软雅黑"/>
              </a:rPr>
              <a:t>库存盘点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22960" y="2788920"/>
            <a:ext cx="3337560" cy="1783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22960" y="2788920"/>
            <a:ext cx="54864" cy="178308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115568" y="3026663"/>
            <a:ext cx="278892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B33"/>
                </a:solidFill>
                <a:latin typeface="微软雅黑"/>
                <a:ea typeface="微软雅黑"/>
              </a:rPr>
              <a:t>两账合一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15568" y="3447287"/>
            <a:ext cx="27889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验收合格自动入库、入库金额进项目成本；出库按班组与部位归集材料成本。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063239" y="3044952"/>
            <a:ext cx="9144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</a:pPr>
            <a:r>
              <a:rPr sz="900" b="1">
                <a:solidFill>
                  <a:srgbClr val="1D4ED8"/>
                </a:solidFill>
                <a:latin typeface="微软雅黑"/>
                <a:ea typeface="微软雅黑"/>
              </a:rPr>
              <a:t>核心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4434840" y="2788920"/>
            <a:ext cx="3337560" cy="1783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4434840" y="2788920"/>
            <a:ext cx="54864" cy="178308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727448" y="3026663"/>
            <a:ext cx="278892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B33"/>
                </a:solidFill>
                <a:latin typeface="微软雅黑"/>
                <a:ea typeface="微软雅黑"/>
              </a:rPr>
              <a:t>超耗可查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727448" y="3447287"/>
            <a:ext cx="27889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按部位对比计划与实际领用，超耗自动进预警，不再月底才发现。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675120" y="3044952"/>
            <a:ext cx="9144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</a:pPr>
            <a:r>
              <a:rPr sz="900" b="1">
                <a:solidFill>
                  <a:srgbClr val="1D4ED8"/>
                </a:solidFill>
                <a:latin typeface="微软雅黑"/>
                <a:ea typeface="微软雅黑"/>
              </a:rPr>
              <a:t>预警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046720" y="2788920"/>
            <a:ext cx="3337560" cy="1783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8046720" y="2788920"/>
            <a:ext cx="54864" cy="178308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339328" y="3026663"/>
            <a:ext cx="278892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B33"/>
                </a:solidFill>
                <a:latin typeface="微软雅黑"/>
                <a:ea typeface="微软雅黑"/>
              </a:rPr>
              <a:t>扫码作业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339328" y="3447287"/>
            <a:ext cx="27889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物资贴码，收料、领用、盘点扫码完成，自动带出物资与批次。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287000" y="3044952"/>
            <a:ext cx="9144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</a:pPr>
            <a:r>
              <a:rPr sz="900" b="1">
                <a:solidFill>
                  <a:srgbClr val="1D4ED8"/>
                </a:solidFill>
                <a:latin typeface="微软雅黑"/>
                <a:ea typeface="微软雅黑"/>
              </a:rPr>
              <a:t>移动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822960" y="4800600"/>
            <a:ext cx="10561320" cy="1051560"/>
          </a:xfrm>
          <a:prstGeom prst="roundRect">
            <a:avLst>
              <a:gd name="adj" fmla="val 6000"/>
            </a:avLst>
          </a:prstGeom>
          <a:solidFill>
            <a:srgbClr val="F6F9FE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1097280" y="4974336"/>
            <a:ext cx="99669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080" b="0">
                <a:solidFill>
                  <a:srgbClr val="5B6B83"/>
                </a:solidFill>
                <a:latin typeface="微软雅黑"/>
                <a:ea typeface="微软雅黑"/>
              </a:rPr>
              <a:t>设备另有一条台账线：设备台账、进出场、维修保养、设备检查、设备租赁、租赁合同。</a:t>
            </a:r>
          </a:p>
          <a:p>
            <a:pPr algn="l">
              <a:lnSpc>
                <a:spcPct val="150000"/>
              </a:lnSpc>
            </a:pPr>
            <a:r>
              <a:rPr sz="1080" b="0">
                <a:solidFill>
                  <a:srgbClr val="5B6B83"/>
                </a:solidFill>
                <a:latin typeface="微软雅黑"/>
                <a:ea typeface="微软雅黑"/>
              </a:rPr>
              <a:t>自有与租赁统一台账，台班与租赁费按项目归集，进出场与检查记录同步留痕。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B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0292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2600" b="1">
                <a:solidFill>
                  <a:srgbClr val="0B1B33"/>
                </a:solidFill>
                <a:latin typeface="微软雅黑"/>
                <a:ea typeface="微软雅黑"/>
              </a:rPr>
              <a:t>现场与质安：问题必须闭环</a:t>
            </a:r>
          </a:p>
        </p:txBody>
      </p:sp>
      <p:sp>
        <p:nvSpPr>
          <p:cNvPr id="5" name="Rectangle 4"/>
          <p:cNvSpPr/>
          <p:nvPr/>
        </p:nvSpPr>
        <p:spPr>
          <a:xfrm>
            <a:off x="841248" y="1042415"/>
            <a:ext cx="475488" cy="5029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1188720"/>
            <a:ext cx="102412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5B6B83"/>
                </a:solidFill>
                <a:latin typeface="微软雅黑"/>
                <a:ea typeface="微软雅黑"/>
              </a:rPr>
              <a:t>6 个入口 · 检查 → 整改 → 复查，全流程留痕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510528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8C9BB0"/>
                </a:solidFill>
                <a:latin typeface="微软雅黑"/>
                <a:ea typeface="微软雅黑"/>
              </a:rPr>
              <a:t>算数·工程管家 · v1.16 · 上海思扬信息科技有限公司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510528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</a:pPr>
            <a:r>
              <a:rPr sz="950" b="1">
                <a:solidFill>
                  <a:srgbClr val="8C9BB0"/>
                </a:solidFill>
                <a:latin typeface="微软雅黑"/>
                <a:ea typeface="微软雅黑"/>
              </a:rPr>
              <a:t>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1783080"/>
            <a:ext cx="1920240" cy="731520"/>
          </a:xfrm>
          <a:prstGeom prst="roundRect">
            <a:avLst>
              <a:gd name="adj" fmla="val 6000"/>
            </a:avLst>
          </a:prstGeom>
          <a:solidFill>
            <a:srgbClr val="EEF4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1965960"/>
            <a:ext cx="1920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150" b="1">
                <a:solidFill>
                  <a:srgbClr val="1D4ED8"/>
                </a:solidFill>
                <a:latin typeface="微软雅黑"/>
                <a:ea typeface="微软雅黑"/>
              </a:rPr>
              <a:t>质量 / 安全检查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0" y="1901952"/>
            <a:ext cx="292608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300" b="1">
                <a:solidFill>
                  <a:srgbClr val="FFC247"/>
                </a:solidFill>
                <a:latin typeface="微软雅黑"/>
                <a:ea typeface="微软雅黑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035808" y="1783080"/>
            <a:ext cx="1920240" cy="731520"/>
          </a:xfrm>
          <a:prstGeom prst="roundRect">
            <a:avLst>
              <a:gd name="adj" fmla="val 6000"/>
            </a:avLst>
          </a:prstGeom>
          <a:solidFill>
            <a:srgbClr val="EEF4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035808" y="1965960"/>
            <a:ext cx="1920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150" b="1">
                <a:solidFill>
                  <a:srgbClr val="1D4ED8"/>
                </a:solidFill>
                <a:latin typeface="微软雅黑"/>
                <a:ea typeface="微软雅黑"/>
              </a:rPr>
              <a:t>整改单派发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56048" y="1901952"/>
            <a:ext cx="292608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300" b="1">
                <a:solidFill>
                  <a:srgbClr val="FFC247"/>
                </a:solidFill>
                <a:latin typeface="微软雅黑"/>
                <a:ea typeface="微软雅黑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248656" y="1783080"/>
            <a:ext cx="1920240" cy="731520"/>
          </a:xfrm>
          <a:prstGeom prst="roundRect">
            <a:avLst>
              <a:gd name="adj" fmla="val 6000"/>
            </a:avLst>
          </a:prstGeom>
          <a:solidFill>
            <a:srgbClr val="EEF4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248656" y="1965960"/>
            <a:ext cx="1920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150" b="1">
                <a:solidFill>
                  <a:srgbClr val="1D4ED8"/>
                </a:solidFill>
                <a:latin typeface="微软雅黑"/>
                <a:ea typeface="微软雅黑"/>
              </a:rPr>
              <a:t>责任人整改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68896" y="1901952"/>
            <a:ext cx="292608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300" b="1">
                <a:solidFill>
                  <a:srgbClr val="FFC247"/>
                </a:solidFill>
                <a:latin typeface="微软雅黑"/>
                <a:ea typeface="微软雅黑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61504" y="1783080"/>
            <a:ext cx="1920240" cy="731520"/>
          </a:xfrm>
          <a:prstGeom prst="roundRect">
            <a:avLst>
              <a:gd name="adj" fmla="val 6000"/>
            </a:avLst>
          </a:prstGeom>
          <a:solidFill>
            <a:srgbClr val="EEF4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461504" y="1965960"/>
            <a:ext cx="1920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150" b="1">
                <a:solidFill>
                  <a:srgbClr val="1D4ED8"/>
                </a:solidFill>
                <a:latin typeface="微软雅黑"/>
                <a:ea typeface="微软雅黑"/>
              </a:rPr>
              <a:t>复查通过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81744" y="1901952"/>
            <a:ext cx="292608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300" b="1">
                <a:solidFill>
                  <a:srgbClr val="FFC247"/>
                </a:solidFill>
                <a:latin typeface="微软雅黑"/>
                <a:ea typeface="微软雅黑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674352" y="1783080"/>
            <a:ext cx="1920240" cy="731520"/>
          </a:xfrm>
          <a:prstGeom prst="roundRect">
            <a:avLst>
              <a:gd name="adj" fmla="val 6000"/>
            </a:avLst>
          </a:prstGeom>
          <a:solidFill>
            <a:srgbClr val="ECFDF3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674352" y="1965960"/>
            <a:ext cx="1920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150" b="1">
                <a:solidFill>
                  <a:srgbClr val="15803D"/>
                </a:solidFill>
                <a:latin typeface="微软雅黑"/>
                <a:ea typeface="微软雅黑"/>
              </a:rPr>
              <a:t>闭环归档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22960" y="2926080"/>
            <a:ext cx="5166360" cy="17373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22960" y="2926080"/>
            <a:ext cx="54864" cy="173736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115568" y="3163824"/>
            <a:ext cx="461772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B33"/>
                </a:solidFill>
                <a:latin typeface="微软雅黑"/>
                <a:ea typeface="微软雅黑"/>
              </a:rPr>
              <a:t>施工日志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15568" y="3584448"/>
            <a:ext cx="461772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天气、人员、机械、完成部位、异常，移动端 30 秒填完，自动汇总项目日报。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892040" y="3182112"/>
            <a:ext cx="9144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</a:pPr>
            <a:r>
              <a:rPr sz="900" b="1">
                <a:solidFill>
                  <a:srgbClr val="1D4ED8"/>
                </a:solidFill>
                <a:latin typeface="微软雅黑"/>
                <a:ea typeface="微软雅黑"/>
              </a:rPr>
              <a:t>H5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172200" y="2926080"/>
            <a:ext cx="5166360" cy="17373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172200" y="2926080"/>
            <a:ext cx="54864" cy="173736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64808" y="3163824"/>
            <a:ext cx="461772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B33"/>
                </a:solidFill>
                <a:latin typeface="微软雅黑"/>
                <a:ea typeface="微软雅黑"/>
              </a:rPr>
              <a:t>超期预警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64808" y="3584448"/>
            <a:ext cx="461772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整改期限到了没闭环，自动进入预警中心并推送责任人，周会直接看数据。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241280" y="3182112"/>
            <a:ext cx="9144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</a:pPr>
            <a:r>
              <a:rPr sz="900" b="1">
                <a:solidFill>
                  <a:srgbClr val="1D4ED8"/>
                </a:solidFill>
                <a:latin typeface="微软雅黑"/>
                <a:ea typeface="微软雅黑"/>
              </a:rPr>
              <a:t>预警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22960" y="4892040"/>
            <a:ext cx="10561320" cy="1005840"/>
          </a:xfrm>
          <a:prstGeom prst="roundRect">
            <a:avLst>
              <a:gd name="adj" fmla="val 6000"/>
            </a:avLst>
          </a:prstGeom>
          <a:solidFill>
            <a:srgbClr val="0B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1097280" y="5074920"/>
            <a:ext cx="99669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150" b="0">
                <a:solidFill>
                  <a:srgbClr val="FFFFFF"/>
                </a:solidFill>
                <a:latin typeface="微软雅黑"/>
                <a:ea typeface="微软雅黑"/>
              </a:rPr>
              <a:t>留痕的价值：迎检、追责、复盘。谁在什么时间检查了什么、谁整改、谁复查，都能点开看原始记录与照片。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B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0292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2600" b="1">
                <a:solidFill>
                  <a:srgbClr val="0B1B33"/>
                </a:solidFill>
                <a:latin typeface="微软雅黑"/>
                <a:ea typeface="微软雅黑"/>
              </a:rPr>
              <a:t>资金与成本：赚没赚、钱在哪、何时到</a:t>
            </a:r>
          </a:p>
        </p:txBody>
      </p:sp>
      <p:sp>
        <p:nvSpPr>
          <p:cNvPr id="5" name="Rectangle 4"/>
          <p:cNvSpPr/>
          <p:nvPr/>
        </p:nvSpPr>
        <p:spPr>
          <a:xfrm>
            <a:off x="841248" y="1042415"/>
            <a:ext cx="475488" cy="5029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1188720"/>
            <a:ext cx="102412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5B6B83"/>
                </a:solidFill>
                <a:latin typeface="微软雅黑"/>
                <a:ea typeface="微软雅黑"/>
              </a:rPr>
              <a:t>9 个入口 · 目标成本对比 + 收付款勾稽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510528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8C9BB0"/>
                </a:solidFill>
                <a:latin typeface="微软雅黑"/>
                <a:ea typeface="微软雅黑"/>
              </a:rPr>
              <a:t>算数·工程管家 · v1.16 · 上海思扬信息科技有限公司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510528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</a:pPr>
            <a:r>
              <a:rPr sz="950" b="1">
                <a:solidFill>
                  <a:srgbClr val="8C9BB0"/>
                </a:solidFill>
                <a:latin typeface="微软雅黑"/>
                <a:ea typeface="微软雅黑"/>
              </a:rPr>
              <a:t>11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1737360"/>
            <a:ext cx="3337560" cy="1828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22960" y="1737360"/>
            <a:ext cx="54864" cy="18288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15568" y="1975104"/>
            <a:ext cx="278892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B33"/>
                </a:solidFill>
                <a:latin typeface="微软雅黑"/>
                <a:ea typeface="微软雅黑"/>
              </a:rPr>
              <a:t>目标成本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568" y="2395728"/>
            <a:ext cx="278892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按科目编制目标成本，形成成本对比基线；支持多版本。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63239" y="1993391"/>
            <a:ext cx="9144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</a:pPr>
            <a:r>
              <a:rPr sz="900" b="1">
                <a:solidFill>
                  <a:srgbClr val="1D4ED8"/>
                </a:solidFill>
                <a:latin typeface="微软雅黑"/>
                <a:ea typeface="微软雅黑"/>
              </a:rPr>
              <a:t>基线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434840" y="1737360"/>
            <a:ext cx="3337560" cy="1828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434840" y="1737360"/>
            <a:ext cx="54864" cy="18288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727448" y="1975104"/>
            <a:ext cx="278892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B33"/>
                </a:solidFill>
                <a:latin typeface="微软雅黑"/>
                <a:ea typeface="微软雅黑"/>
              </a:rPr>
              <a:t>成本对比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27448" y="2395728"/>
            <a:ext cx="278892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目标 vs 实际，偏差率与超支科目自动计算，超阈值预警。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75120" y="1993391"/>
            <a:ext cx="9144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</a:pPr>
            <a:r>
              <a:rPr sz="900" b="1">
                <a:solidFill>
                  <a:srgbClr val="1D4ED8"/>
                </a:solidFill>
                <a:latin typeface="微软雅黑"/>
                <a:ea typeface="微软雅黑"/>
              </a:rPr>
              <a:t>偏差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046720" y="1737360"/>
            <a:ext cx="3337560" cy="1828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046720" y="1737360"/>
            <a:ext cx="54864" cy="18288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339328" y="1975104"/>
            <a:ext cx="278892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B33"/>
                </a:solidFill>
                <a:latin typeface="微软雅黑"/>
                <a:ea typeface="微软雅黑"/>
              </a:rPr>
              <a:t>收付款勾稽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39328" y="2395728"/>
            <a:ext cx="278892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结算 → 应收 → 收款 → 发票双向勾稽，账龄自动生成。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287000" y="1993391"/>
            <a:ext cx="9144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</a:pPr>
            <a:r>
              <a:rPr sz="900" b="1">
                <a:solidFill>
                  <a:srgbClr val="1D4ED8"/>
                </a:solidFill>
                <a:latin typeface="微软雅黑"/>
                <a:ea typeface="微软雅黑"/>
              </a:rPr>
              <a:t>回款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3840480"/>
            <a:ext cx="1737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150" b="1">
                <a:solidFill>
                  <a:srgbClr val="0B1B33"/>
                </a:solidFill>
                <a:latin typeface="微软雅黑"/>
                <a:ea typeface="微软雅黑"/>
              </a:rPr>
              <a:t>项目收款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51760" y="3840480"/>
            <a:ext cx="8595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日期、金额、方式、对应结算；与发票双向勾稽，形成账龄。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68680" y="4242816"/>
            <a:ext cx="10424160" cy="9144"/>
          </a:xfrm>
          <a:prstGeom prst="rect">
            <a:avLst/>
          </a:prstGeom>
          <a:solidFill>
            <a:srgbClr val="DCE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68680" y="4407408"/>
            <a:ext cx="1737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150" b="1">
                <a:solidFill>
                  <a:srgbClr val="0B1B33"/>
                </a:solidFill>
                <a:latin typeface="微软雅黑"/>
                <a:ea typeface="微软雅黑"/>
              </a:rPr>
              <a:t>项目发票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651760" y="4407408"/>
            <a:ext cx="8595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发票号、类型、金额、税率；关联收款与结算，防漏开重开。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68680" y="4809744"/>
            <a:ext cx="10424160" cy="9144"/>
          </a:xfrm>
          <a:prstGeom prst="rect">
            <a:avLst/>
          </a:prstGeom>
          <a:solidFill>
            <a:srgbClr val="DCE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68680" y="4974336"/>
            <a:ext cx="1737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150" b="1">
                <a:solidFill>
                  <a:srgbClr val="0B1B33"/>
                </a:solidFill>
                <a:latin typeface="微软雅黑"/>
                <a:ea typeface="微软雅黑"/>
              </a:rPr>
              <a:t>付款中心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651760" y="4974336"/>
            <a:ext cx="8595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统一分包、劳务、采购、费用付款，审批与凭证归档。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68680" y="5376672"/>
            <a:ext cx="10424160" cy="9144"/>
          </a:xfrm>
          <a:prstGeom prst="rect">
            <a:avLst/>
          </a:prstGeom>
          <a:solidFill>
            <a:srgbClr val="DCE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68680" y="5541264"/>
            <a:ext cx="1737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150" b="1">
                <a:solidFill>
                  <a:srgbClr val="0B1B33"/>
                </a:solidFill>
                <a:latin typeface="微软雅黑"/>
                <a:ea typeface="微软雅黑"/>
              </a:rPr>
              <a:t>资金计划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651760" y="5541264"/>
            <a:ext cx="8595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按期间与项目汇总预计收付，资金缺口按项目与月份列示。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68680" y="5943600"/>
            <a:ext cx="10424160" cy="9144"/>
          </a:xfrm>
          <a:prstGeom prst="rect">
            <a:avLst/>
          </a:prstGeom>
          <a:solidFill>
            <a:srgbClr val="DCE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B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0292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2600" b="1">
                <a:solidFill>
                  <a:srgbClr val="0B1B33"/>
                </a:solidFill>
                <a:latin typeface="微软雅黑"/>
                <a:ea typeface="微软雅黑"/>
              </a:rPr>
              <a:t>15 条跨模块联动</a:t>
            </a:r>
          </a:p>
        </p:txBody>
      </p:sp>
      <p:sp>
        <p:nvSpPr>
          <p:cNvPr id="5" name="Rectangle 4"/>
          <p:cNvSpPr/>
          <p:nvPr/>
        </p:nvSpPr>
        <p:spPr>
          <a:xfrm>
            <a:off x="841248" y="1042415"/>
            <a:ext cx="475488" cy="5029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1188720"/>
            <a:ext cx="102412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5B6B83"/>
                </a:solidFill>
                <a:latin typeface="微软雅黑"/>
                <a:ea typeface="微软雅黑"/>
              </a:rPr>
              <a:t>联动的意义不是自动填表，而是口径在发生时就一致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510528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8C9BB0"/>
                </a:solidFill>
                <a:latin typeface="微软雅黑"/>
                <a:ea typeface="微软雅黑"/>
              </a:rPr>
              <a:t>算数·工程管家 · v1.16 · 上海思扬信息科技有限公司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510528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</a:pPr>
            <a:r>
              <a:rPr sz="950" b="1">
                <a:solidFill>
                  <a:srgbClr val="8C9BB0"/>
                </a:solidFill>
                <a:latin typeface="微软雅黑"/>
                <a:ea typeface="微软雅黑"/>
              </a:rPr>
              <a:t>12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1755648"/>
            <a:ext cx="3337560" cy="621792"/>
          </a:xfrm>
          <a:prstGeom prst="roundRect">
            <a:avLst>
              <a:gd name="adj" fmla="val 6000"/>
            </a:avLst>
          </a:prstGeom>
          <a:solidFill>
            <a:srgbClr val="F6F9FE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5840" y="1938528"/>
            <a:ext cx="320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1">
                <a:solidFill>
                  <a:srgbClr val="F59E0B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26464" y="1929384"/>
            <a:ext cx="26060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1">
                <a:solidFill>
                  <a:srgbClr val="0B1B33"/>
                </a:solidFill>
                <a:latin typeface="微软雅黑"/>
                <a:ea typeface="微软雅黑"/>
              </a:rPr>
              <a:t>甲方合同 → 项目结算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1755648"/>
            <a:ext cx="3337560" cy="621792"/>
          </a:xfrm>
          <a:prstGeom prst="roundRect">
            <a:avLst>
              <a:gd name="adj" fmla="val 6000"/>
            </a:avLst>
          </a:prstGeom>
          <a:solidFill>
            <a:srgbClr val="F6F9FE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17720" y="1938528"/>
            <a:ext cx="320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1">
                <a:solidFill>
                  <a:srgbClr val="F59E0B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38344" y="1929384"/>
            <a:ext cx="26060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1">
                <a:solidFill>
                  <a:srgbClr val="0B1B33"/>
                </a:solidFill>
                <a:latin typeface="微软雅黑"/>
                <a:ea typeface="微软雅黑"/>
              </a:rPr>
              <a:t>变更签证 → 项目结算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20" y="1755648"/>
            <a:ext cx="3337560" cy="621792"/>
          </a:xfrm>
          <a:prstGeom prst="roundRect">
            <a:avLst>
              <a:gd name="adj" fmla="val 6000"/>
            </a:avLst>
          </a:prstGeom>
          <a:solidFill>
            <a:srgbClr val="F6F9FE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29600" y="1938528"/>
            <a:ext cx="320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1">
                <a:solidFill>
                  <a:srgbClr val="F59E0B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50224" y="1929384"/>
            <a:ext cx="26060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1">
                <a:solidFill>
                  <a:srgbClr val="0B1B33"/>
                </a:solidFill>
                <a:latin typeface="微软雅黑"/>
                <a:ea typeface="微软雅黑"/>
              </a:rPr>
              <a:t>项目结算 → 项目收款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2960" y="2542032"/>
            <a:ext cx="3337560" cy="621792"/>
          </a:xfrm>
          <a:prstGeom prst="roundRect">
            <a:avLst>
              <a:gd name="adj" fmla="val 6000"/>
            </a:avLst>
          </a:prstGeom>
          <a:solidFill>
            <a:srgbClr val="F6F9FE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05840" y="2724912"/>
            <a:ext cx="320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1">
                <a:solidFill>
                  <a:srgbClr val="F59E0B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26464" y="2715768"/>
            <a:ext cx="26060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1">
                <a:solidFill>
                  <a:srgbClr val="0B1B33"/>
                </a:solidFill>
                <a:latin typeface="微软雅黑"/>
                <a:ea typeface="微软雅黑"/>
              </a:rPr>
              <a:t>项目收款 → 项目发票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34840" y="2542032"/>
            <a:ext cx="3337560" cy="621792"/>
          </a:xfrm>
          <a:prstGeom prst="roundRect">
            <a:avLst>
              <a:gd name="adj" fmla="val 6000"/>
            </a:avLst>
          </a:prstGeom>
          <a:solidFill>
            <a:srgbClr val="F6F9FE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617720" y="2724912"/>
            <a:ext cx="320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1">
                <a:solidFill>
                  <a:srgbClr val="F59E0B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38344" y="2715768"/>
            <a:ext cx="26060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1">
                <a:solidFill>
                  <a:srgbClr val="0B1B33"/>
                </a:solidFill>
                <a:latin typeface="微软雅黑"/>
                <a:ea typeface="微软雅黑"/>
              </a:rPr>
              <a:t>需用计划 → 采购订单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46720" y="2542032"/>
            <a:ext cx="3337560" cy="621792"/>
          </a:xfrm>
          <a:prstGeom prst="roundRect">
            <a:avLst>
              <a:gd name="adj" fmla="val 6000"/>
            </a:avLst>
          </a:prstGeom>
          <a:solidFill>
            <a:srgbClr val="F6F9FE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0" y="2724912"/>
            <a:ext cx="320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1">
                <a:solidFill>
                  <a:srgbClr val="F59E0B"/>
                </a:solidFill>
                <a:latin typeface="微软雅黑"/>
                <a:ea typeface="微软雅黑"/>
              </a:rPr>
              <a:t>06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650224" y="2715768"/>
            <a:ext cx="26060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1">
                <a:solidFill>
                  <a:srgbClr val="0B1B33"/>
                </a:solidFill>
                <a:latin typeface="微软雅黑"/>
                <a:ea typeface="微软雅黑"/>
              </a:rPr>
              <a:t>采购订单 → 现场验收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22960" y="3328415"/>
            <a:ext cx="3337560" cy="621792"/>
          </a:xfrm>
          <a:prstGeom prst="roundRect">
            <a:avLst>
              <a:gd name="adj" fmla="val 6000"/>
            </a:avLst>
          </a:prstGeom>
          <a:solidFill>
            <a:srgbClr val="F6F9FE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005840" y="3511296"/>
            <a:ext cx="320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1">
                <a:solidFill>
                  <a:srgbClr val="F59E0B"/>
                </a:solidFill>
                <a:latin typeface="微软雅黑"/>
                <a:ea typeface="微软雅黑"/>
              </a:rPr>
              <a:t>07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26464" y="3502151"/>
            <a:ext cx="26060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1">
                <a:solidFill>
                  <a:srgbClr val="0B1B33"/>
                </a:solidFill>
                <a:latin typeface="微软雅黑"/>
                <a:ea typeface="微软雅黑"/>
              </a:rPr>
              <a:t>现场验收 → 入库 → 成本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434840" y="3328415"/>
            <a:ext cx="3337560" cy="621792"/>
          </a:xfrm>
          <a:prstGeom prst="roundRect">
            <a:avLst>
              <a:gd name="adj" fmla="val 6000"/>
            </a:avLst>
          </a:prstGeom>
          <a:solidFill>
            <a:srgbClr val="F6F9FE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617720" y="3511296"/>
            <a:ext cx="320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1">
                <a:solidFill>
                  <a:srgbClr val="F59E0B"/>
                </a:solidFill>
                <a:latin typeface="微软雅黑"/>
                <a:ea typeface="微软雅黑"/>
              </a:rPr>
              <a:t>08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38344" y="3502151"/>
            <a:ext cx="26060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1">
                <a:solidFill>
                  <a:srgbClr val="0B1B33"/>
                </a:solidFill>
                <a:latin typeface="微软雅黑"/>
                <a:ea typeface="微软雅黑"/>
              </a:rPr>
              <a:t>物资出库 → 班组领用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046720" y="3328415"/>
            <a:ext cx="3337560" cy="621792"/>
          </a:xfrm>
          <a:prstGeom prst="roundRect">
            <a:avLst>
              <a:gd name="adj" fmla="val 6000"/>
            </a:avLst>
          </a:prstGeom>
          <a:solidFill>
            <a:srgbClr val="F6F9FE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229600" y="3511296"/>
            <a:ext cx="320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1">
                <a:solidFill>
                  <a:srgbClr val="F59E0B"/>
                </a:solidFill>
                <a:latin typeface="微软雅黑"/>
                <a:ea typeface="微软雅黑"/>
              </a:rPr>
              <a:t>09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650224" y="3502151"/>
            <a:ext cx="26060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1">
                <a:solidFill>
                  <a:srgbClr val="0B1B33"/>
                </a:solidFill>
                <a:latin typeface="微软雅黑"/>
                <a:ea typeface="微软雅黑"/>
              </a:rPr>
              <a:t>分包合同 → 结算 → 付款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22960" y="4114800"/>
            <a:ext cx="3337560" cy="621792"/>
          </a:xfrm>
          <a:prstGeom prst="roundRect">
            <a:avLst>
              <a:gd name="adj" fmla="val 6000"/>
            </a:avLst>
          </a:prstGeom>
          <a:solidFill>
            <a:srgbClr val="F6F9FE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005840" y="4297680"/>
            <a:ext cx="320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1">
                <a:solidFill>
                  <a:srgbClr val="F59E0B"/>
                </a:solidFill>
                <a:latin typeface="微软雅黑"/>
                <a:ea typeface="微软雅黑"/>
              </a:rPr>
              <a:t>10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426464" y="4288536"/>
            <a:ext cx="26060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1">
                <a:solidFill>
                  <a:srgbClr val="0B1B33"/>
                </a:solidFill>
                <a:latin typeface="微软雅黑"/>
                <a:ea typeface="微软雅黑"/>
              </a:rPr>
              <a:t>考勤 → 工资 → 银行代发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4434840" y="4114800"/>
            <a:ext cx="3337560" cy="621792"/>
          </a:xfrm>
          <a:prstGeom prst="roundRect">
            <a:avLst>
              <a:gd name="adj" fmla="val 6000"/>
            </a:avLst>
          </a:prstGeom>
          <a:solidFill>
            <a:srgbClr val="F6F9FE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617720" y="4297680"/>
            <a:ext cx="320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1">
                <a:solidFill>
                  <a:srgbClr val="F59E0B"/>
                </a:solidFill>
                <a:latin typeface="微软雅黑"/>
                <a:ea typeface="微软雅黑"/>
              </a:rPr>
              <a:t>11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38344" y="4288536"/>
            <a:ext cx="26060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1">
                <a:solidFill>
                  <a:srgbClr val="0B1B33"/>
                </a:solidFill>
                <a:latin typeface="微软雅黑"/>
                <a:ea typeface="微软雅黑"/>
              </a:rPr>
              <a:t>检查 → 整改 → 复查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046720" y="4114800"/>
            <a:ext cx="3337560" cy="621792"/>
          </a:xfrm>
          <a:prstGeom prst="roundRect">
            <a:avLst>
              <a:gd name="adj" fmla="val 6000"/>
            </a:avLst>
          </a:prstGeom>
          <a:solidFill>
            <a:srgbClr val="F6F9FE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229600" y="4297680"/>
            <a:ext cx="320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1">
                <a:solidFill>
                  <a:srgbClr val="F59E0B"/>
                </a:solidFill>
                <a:latin typeface="微软雅黑"/>
                <a:ea typeface="微软雅黑"/>
              </a:rPr>
              <a:t>12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650224" y="4288536"/>
            <a:ext cx="26060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1">
                <a:solidFill>
                  <a:srgbClr val="0B1B33"/>
                </a:solidFill>
                <a:latin typeface="微软雅黑"/>
                <a:ea typeface="微软雅黑"/>
              </a:rPr>
              <a:t>目标成本 → 实际成本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822960" y="4901183"/>
            <a:ext cx="3337560" cy="621792"/>
          </a:xfrm>
          <a:prstGeom prst="roundRect">
            <a:avLst>
              <a:gd name="adj" fmla="val 6000"/>
            </a:avLst>
          </a:prstGeom>
          <a:solidFill>
            <a:srgbClr val="F6F9FE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005840" y="5084064"/>
            <a:ext cx="320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1">
                <a:solidFill>
                  <a:srgbClr val="F59E0B"/>
                </a:solidFill>
                <a:latin typeface="微软雅黑"/>
                <a:ea typeface="微软雅黑"/>
              </a:rPr>
              <a:t>13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426464" y="5074920"/>
            <a:ext cx="26060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1">
                <a:solidFill>
                  <a:srgbClr val="0B1B33"/>
                </a:solidFill>
                <a:latin typeface="微软雅黑"/>
                <a:ea typeface="微软雅黑"/>
              </a:rPr>
              <a:t>项目 → 资金计划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4434840" y="4901183"/>
            <a:ext cx="3337560" cy="621792"/>
          </a:xfrm>
          <a:prstGeom prst="roundRect">
            <a:avLst>
              <a:gd name="adj" fmla="val 6000"/>
            </a:avLst>
          </a:prstGeom>
          <a:solidFill>
            <a:srgbClr val="F6F9FE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4617720" y="5084064"/>
            <a:ext cx="320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1">
                <a:solidFill>
                  <a:srgbClr val="F59E0B"/>
                </a:solidFill>
                <a:latin typeface="微软雅黑"/>
                <a:ea typeface="微软雅黑"/>
              </a:rPr>
              <a:t>14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038344" y="5074920"/>
            <a:ext cx="26060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1">
                <a:solidFill>
                  <a:srgbClr val="0B1B33"/>
                </a:solidFill>
                <a:latin typeface="微软雅黑"/>
                <a:ea typeface="微软雅黑"/>
              </a:rPr>
              <a:t>审批流 → 待办 → 消息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8046720" y="4901183"/>
            <a:ext cx="3337560" cy="621792"/>
          </a:xfrm>
          <a:prstGeom prst="roundRect">
            <a:avLst>
              <a:gd name="adj" fmla="val 6000"/>
            </a:avLst>
          </a:prstGeom>
          <a:solidFill>
            <a:srgbClr val="F6F9FE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8229600" y="5084064"/>
            <a:ext cx="320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1">
                <a:solidFill>
                  <a:srgbClr val="F59E0B"/>
                </a:solidFill>
                <a:latin typeface="微软雅黑"/>
                <a:ea typeface="微软雅黑"/>
              </a:rPr>
              <a:t>15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650224" y="5074920"/>
            <a:ext cx="26060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1">
                <a:solidFill>
                  <a:srgbClr val="0B1B33"/>
                </a:solidFill>
                <a:latin typeface="微软雅黑"/>
                <a:ea typeface="微软雅黑"/>
              </a:rPr>
              <a:t>项目主档 → 数据权限 → 报表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B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0292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2600" b="1">
                <a:solidFill>
                  <a:srgbClr val="0B1B33"/>
                </a:solidFill>
                <a:latin typeface="微软雅黑"/>
                <a:ea typeface="微软雅黑"/>
              </a:rPr>
              <a:t>经营分析：直接读业务表，不另做口径</a:t>
            </a:r>
          </a:p>
        </p:txBody>
      </p:sp>
      <p:sp>
        <p:nvSpPr>
          <p:cNvPr id="5" name="Rectangle 4"/>
          <p:cNvSpPr/>
          <p:nvPr/>
        </p:nvSpPr>
        <p:spPr>
          <a:xfrm>
            <a:off x="841248" y="1042415"/>
            <a:ext cx="475488" cy="5029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1188720"/>
            <a:ext cx="102412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5B6B83"/>
                </a:solidFill>
                <a:latin typeface="微软雅黑"/>
                <a:ea typeface="微软雅黑"/>
              </a:rPr>
              <a:t>6 大分析域 + 数据大屏 + 看板配置器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510528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8C9BB0"/>
                </a:solidFill>
                <a:latin typeface="微软雅黑"/>
                <a:ea typeface="微软雅黑"/>
              </a:rPr>
              <a:t>算数·工程管家 · v1.16 · 上海思扬信息科技有限公司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510528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</a:pPr>
            <a:r>
              <a:rPr sz="950" b="1">
                <a:solidFill>
                  <a:srgbClr val="8C9BB0"/>
                </a:solidFill>
                <a:latin typeface="微软雅黑"/>
                <a:ea typeface="微软雅黑"/>
              </a:rPr>
              <a:t>13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1783080"/>
            <a:ext cx="3310128" cy="117043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60704" y="1965960"/>
            <a:ext cx="2834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1">
                <a:solidFill>
                  <a:srgbClr val="0B1B33"/>
                </a:solidFill>
                <a:latin typeface="微软雅黑"/>
                <a:ea typeface="微软雅黑"/>
              </a:rPr>
              <a:t>项目经营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0704" y="2331720"/>
            <a:ext cx="28346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5B6B83"/>
                </a:solidFill>
                <a:latin typeface="微软雅黑"/>
                <a:ea typeface="微软雅黑"/>
              </a:rPr>
              <a:t>产值、合同执行、收款率、变更签证影响、进度偏差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1783080"/>
            <a:ext cx="3310128" cy="117043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72584" y="1965960"/>
            <a:ext cx="2834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1">
                <a:solidFill>
                  <a:srgbClr val="0B1B33"/>
                </a:solidFill>
                <a:latin typeface="微软雅黑"/>
                <a:ea typeface="微软雅黑"/>
              </a:rPr>
              <a:t>分包劳务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72584" y="2331720"/>
            <a:ext cx="28346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5B6B83"/>
                </a:solidFill>
                <a:latin typeface="微软雅黑"/>
                <a:ea typeface="微软雅黑"/>
              </a:rPr>
              <a:t>分包产值、结算付款进度、劳务出勤、工资代发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20" y="1783080"/>
            <a:ext cx="3310128" cy="117043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84464" y="1965960"/>
            <a:ext cx="2834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1">
                <a:solidFill>
                  <a:srgbClr val="0B1B33"/>
                </a:solidFill>
                <a:latin typeface="微软雅黑"/>
                <a:ea typeface="微软雅黑"/>
              </a:rPr>
              <a:t>物资设备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84464" y="2331720"/>
            <a:ext cx="28346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5B6B83"/>
                </a:solidFill>
                <a:latin typeface="微软雅黑"/>
                <a:ea typeface="微软雅黑"/>
              </a:rPr>
              <a:t>采购执行、库存结构、材料超耗、设备利用率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2960" y="3200400"/>
            <a:ext cx="3310128" cy="117043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60704" y="3383280"/>
            <a:ext cx="2834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1">
                <a:solidFill>
                  <a:srgbClr val="0B1B33"/>
                </a:solidFill>
                <a:latin typeface="微软雅黑"/>
                <a:ea typeface="微软雅黑"/>
              </a:rPr>
              <a:t>现场质安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60704" y="3749039"/>
            <a:ext cx="28346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5B6B83"/>
                </a:solidFill>
                <a:latin typeface="微软雅黑"/>
                <a:ea typeface="微软雅黑"/>
              </a:rPr>
              <a:t>检查频次、隐患类型、整改及时率、责任人排名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34840" y="3200400"/>
            <a:ext cx="3310128" cy="117043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672584" y="3383280"/>
            <a:ext cx="2834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1">
                <a:solidFill>
                  <a:srgbClr val="0B1B33"/>
                </a:solidFill>
                <a:latin typeface="微软雅黑"/>
                <a:ea typeface="微软雅黑"/>
              </a:rPr>
              <a:t>资金成本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72584" y="3749039"/>
            <a:ext cx="28346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5B6B83"/>
                </a:solidFill>
                <a:latin typeface="微软雅黑"/>
                <a:ea typeface="微软雅黑"/>
              </a:rPr>
              <a:t>产值成本毛利、应收应付、资金余额、费用结构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46720" y="3200400"/>
            <a:ext cx="3310128" cy="117043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84464" y="3383280"/>
            <a:ext cx="2834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1">
                <a:solidFill>
                  <a:srgbClr val="0B1B33"/>
                </a:solidFill>
                <a:latin typeface="微软雅黑"/>
                <a:ea typeface="微软雅黑"/>
              </a:rPr>
              <a:t>收款应收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84464" y="3749039"/>
            <a:ext cx="28346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5B6B83"/>
                </a:solidFill>
                <a:latin typeface="微软雅黑"/>
                <a:ea typeface="微软雅黑"/>
              </a:rPr>
              <a:t>账龄分布、逾期项目、开票与收款勾稽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22960" y="4754880"/>
            <a:ext cx="10561320" cy="1097280"/>
          </a:xfrm>
          <a:prstGeom prst="roundRect">
            <a:avLst>
              <a:gd name="adj" fmla="val 6000"/>
            </a:avLst>
          </a:prstGeom>
          <a:solidFill>
            <a:srgbClr val="0B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097280" y="4937760"/>
            <a:ext cx="99669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5000"/>
              </a:lnSpc>
            </a:pPr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任一数字可下钻到原始单据；看板配置器可自选指标与维度，保存为个人或共享看板。</a:t>
            </a:r>
          </a:p>
          <a:p>
            <a:pPr algn="l">
              <a:lnSpc>
                <a:spcPct val="155000"/>
              </a:lnSpc>
            </a:pPr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口径统一，经营例会上不再出现“两个版本的数”。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B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0292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2600" b="1">
                <a:solidFill>
                  <a:srgbClr val="0B1B33"/>
                </a:solidFill>
                <a:latin typeface="微软雅黑"/>
                <a:ea typeface="微软雅黑"/>
              </a:rPr>
              <a:t>移动端与扫码：现场的人自己把事办了</a:t>
            </a:r>
          </a:p>
        </p:txBody>
      </p:sp>
      <p:sp>
        <p:nvSpPr>
          <p:cNvPr id="5" name="Rectangle 4"/>
          <p:cNvSpPr/>
          <p:nvPr/>
        </p:nvSpPr>
        <p:spPr>
          <a:xfrm>
            <a:off x="841248" y="1042415"/>
            <a:ext cx="475488" cy="5029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1188720"/>
            <a:ext cx="102412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5B6B83"/>
                </a:solidFill>
                <a:latin typeface="微软雅黑"/>
                <a:ea typeface="微软雅黑"/>
              </a:rPr>
              <a:t>H5，无需安装 App；按现场动作重做界面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510528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8C9BB0"/>
                </a:solidFill>
                <a:latin typeface="微软雅黑"/>
                <a:ea typeface="微软雅黑"/>
              </a:rPr>
              <a:t>算数·工程管家 · v1.16 · 上海思扬信息科技有限公司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510528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</a:pPr>
            <a:r>
              <a:rPr sz="950" b="1">
                <a:solidFill>
                  <a:srgbClr val="8C9BB0"/>
                </a:solidFill>
                <a:latin typeface="微软雅黑"/>
                <a:ea typeface="微软雅黑"/>
              </a:rPr>
              <a:t>14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1783080"/>
            <a:ext cx="3310128" cy="117043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22960" y="1783080"/>
            <a:ext cx="54864" cy="1170432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15568" y="2020824"/>
            <a:ext cx="2761488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B33"/>
                </a:solidFill>
                <a:latin typeface="微软雅黑"/>
                <a:ea typeface="微软雅黑"/>
              </a:rPr>
              <a:t>扫码出入库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568" y="2441448"/>
            <a:ext cx="2761488" cy="3017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物资贴码，收料、领用、盘点扫码完成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434840" y="1783080"/>
            <a:ext cx="3310128" cy="117043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434840" y="1783080"/>
            <a:ext cx="54864" cy="1170432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727448" y="2020824"/>
            <a:ext cx="2761488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B33"/>
                </a:solidFill>
                <a:latin typeface="微软雅黑"/>
                <a:ea typeface="微软雅黑"/>
              </a:rPr>
              <a:t>现场检查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27448" y="2441448"/>
            <a:ext cx="2761488" cy="3017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模板打勾 + 拍照，不合格直接开整改单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46720" y="1783080"/>
            <a:ext cx="3310128" cy="117043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46720" y="1783080"/>
            <a:ext cx="54864" cy="1170432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39328" y="2020824"/>
            <a:ext cx="2761488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B33"/>
                </a:solidFill>
                <a:latin typeface="微软雅黑"/>
                <a:ea typeface="微软雅黑"/>
              </a:rPr>
              <a:t>移动审批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39328" y="2441448"/>
            <a:ext cx="2761488" cy="3017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签证、付款、报销、结算手机审批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22960" y="3200400"/>
            <a:ext cx="3310128" cy="117043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22960" y="3200400"/>
            <a:ext cx="54864" cy="1170432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115568" y="3438144"/>
            <a:ext cx="2761488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B33"/>
                </a:solidFill>
                <a:latin typeface="微软雅黑"/>
                <a:ea typeface="微软雅黑"/>
              </a:rPr>
              <a:t>施工日志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15568" y="3858768"/>
            <a:ext cx="2761488" cy="3017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天气、人员、机械、部位，30 秒填完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434840" y="3200400"/>
            <a:ext cx="3310128" cy="117043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434840" y="3200400"/>
            <a:ext cx="54864" cy="1170432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727448" y="3438144"/>
            <a:ext cx="2761488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B33"/>
                </a:solidFill>
                <a:latin typeface="微软雅黑"/>
                <a:ea typeface="微软雅黑"/>
              </a:rPr>
              <a:t>进度填报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727448" y="3858768"/>
            <a:ext cx="2761488" cy="3017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完成部位与完成量，回写计划完成率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046720" y="3200400"/>
            <a:ext cx="3310128" cy="117043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046720" y="3200400"/>
            <a:ext cx="54864" cy="1170432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339328" y="3438144"/>
            <a:ext cx="2761488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B33"/>
                </a:solidFill>
                <a:latin typeface="微软雅黑"/>
                <a:ea typeface="微软雅黑"/>
              </a:rPr>
              <a:t>工人自助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339328" y="3858768"/>
            <a:ext cx="2761488" cy="3017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出勤、工资、合同在线可查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22960" y="4800600"/>
            <a:ext cx="10561320" cy="1051560"/>
          </a:xfrm>
          <a:prstGeom prst="roundRect">
            <a:avLst>
              <a:gd name="adj" fmla="val 6000"/>
            </a:avLst>
          </a:prstGeom>
          <a:solidFill>
            <a:srgbClr val="F6F9FE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1097280" y="4983480"/>
            <a:ext cx="99669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080" b="0">
                <a:solidFill>
                  <a:srgbClr val="5B6B83"/>
                </a:solidFill>
                <a:latin typeface="微软雅黑"/>
                <a:ea typeface="微软雅黑"/>
              </a:rPr>
              <a:t>移动端的价值不是“方便”，而是让数据在发生地产生：现场填的数是原始数，不是回忆出来的数。</a:t>
            </a:r>
          </a:p>
          <a:p>
            <a:pPr algn="l">
              <a:lnSpc>
                <a:spcPct val="150000"/>
              </a:lnSpc>
            </a:pPr>
            <a:r>
              <a:rPr sz="1080" b="0">
                <a:solidFill>
                  <a:srgbClr val="5B6B83"/>
                </a:solidFill>
                <a:latin typeface="微软雅黑"/>
                <a:ea typeface="微软雅黑"/>
              </a:rPr>
              <a:t>PC + 移动 + 扫码三端同一套数据，后台不再二次转录。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B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0292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2600" b="1">
                <a:solidFill>
                  <a:srgbClr val="0B1B33"/>
                </a:solidFill>
                <a:latin typeface="微软雅黑"/>
                <a:ea typeface="微软雅黑"/>
              </a:rPr>
              <a:t>权限与安全：边界清楚，才敢全员用</a:t>
            </a:r>
          </a:p>
        </p:txBody>
      </p:sp>
      <p:sp>
        <p:nvSpPr>
          <p:cNvPr id="5" name="Rectangle 4"/>
          <p:cNvSpPr/>
          <p:nvPr/>
        </p:nvSpPr>
        <p:spPr>
          <a:xfrm>
            <a:off x="841248" y="1042415"/>
            <a:ext cx="475488" cy="5029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1188720"/>
            <a:ext cx="102412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5B6B83"/>
                </a:solidFill>
                <a:latin typeface="微软雅黑"/>
                <a:ea typeface="微软雅黑"/>
              </a:rPr>
              <a:t>角色权限矩阵 + 数据权限项目集 + 敏感字段授权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510528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8C9BB0"/>
                </a:solidFill>
                <a:latin typeface="微软雅黑"/>
                <a:ea typeface="微软雅黑"/>
              </a:rPr>
              <a:t>算数·工程管家 · v1.16 · 上海思扬信息科技有限公司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510528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</a:pPr>
            <a:r>
              <a:rPr sz="950" b="1">
                <a:solidFill>
                  <a:srgbClr val="8C9BB0"/>
                </a:solidFill>
                <a:latin typeface="微软雅黑"/>
                <a:ea typeface="微软雅黑"/>
              </a:rPr>
              <a:t>15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1783080"/>
            <a:ext cx="3310128" cy="117043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22960" y="1783080"/>
            <a:ext cx="54864" cy="1170432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15568" y="2020824"/>
            <a:ext cx="2761488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B33"/>
                </a:solidFill>
                <a:latin typeface="微软雅黑"/>
                <a:ea typeface="微软雅黑"/>
              </a:rPr>
              <a:t>角色权限矩阵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568" y="2441448"/>
            <a:ext cx="2761488" cy="3017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按岗位建模，功能与操作分别授权；一处调整，全站生效。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434840" y="1783080"/>
            <a:ext cx="3310128" cy="117043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434840" y="1783080"/>
            <a:ext cx="54864" cy="1170432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727448" y="2020824"/>
            <a:ext cx="2761488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B33"/>
                </a:solidFill>
                <a:latin typeface="微软雅黑"/>
                <a:ea typeface="微软雅黑"/>
              </a:rPr>
              <a:t>数据权限项目集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27448" y="2441448"/>
            <a:ext cx="2761488" cy="3017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全公司 / 分公司辖区 / 指定项目三层，报表与看板自动过滤。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46720" y="1783080"/>
            <a:ext cx="3310128" cy="117043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46720" y="1783080"/>
            <a:ext cx="54864" cy="1170432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39328" y="2020824"/>
            <a:ext cx="2761488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B33"/>
                </a:solidFill>
                <a:latin typeface="微软雅黑"/>
                <a:ea typeface="微软雅黑"/>
              </a:rPr>
              <a:t>敏感字段授权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39328" y="2441448"/>
            <a:ext cx="2761488" cy="3017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合同单价、分包单价、工资、利润可单独控制可见性，支持脱敏。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22960" y="3200400"/>
            <a:ext cx="3310128" cy="117043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22960" y="3200400"/>
            <a:ext cx="54864" cy="1170432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115568" y="3438144"/>
            <a:ext cx="2761488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B33"/>
                </a:solidFill>
                <a:latin typeface="微软雅黑"/>
                <a:ea typeface="微软雅黑"/>
              </a:rPr>
              <a:t>审批与留痕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15568" y="3858768"/>
            <a:ext cx="2761488" cy="3017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提交、审批、退回、修改记录操作人与时间，关键单据留历史版本。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434840" y="3200400"/>
            <a:ext cx="3310128" cy="117043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434840" y="3200400"/>
            <a:ext cx="54864" cy="1170432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727448" y="3438144"/>
            <a:ext cx="2761488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B33"/>
                </a:solidFill>
                <a:latin typeface="微软雅黑"/>
                <a:ea typeface="微软雅黑"/>
              </a:rPr>
              <a:t>操作日志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727448" y="3858768"/>
            <a:ext cx="2761488" cy="3017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登录、导出、删除、权限变更全程留痕，可按人按时间检索。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046720" y="3200400"/>
            <a:ext cx="3310128" cy="117043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046720" y="3200400"/>
            <a:ext cx="54864" cy="1170432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339328" y="3438144"/>
            <a:ext cx="2761488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50" b="1">
                <a:solidFill>
                  <a:srgbClr val="0B1B33"/>
                </a:solidFill>
                <a:latin typeface="微软雅黑"/>
                <a:ea typeface="微软雅黑"/>
              </a:rPr>
              <a:t>演示与生产隔离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339328" y="3858768"/>
            <a:ext cx="2761488" cy="3017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5B6B83"/>
                </a:solidFill>
                <a:latin typeface="微软雅黑"/>
                <a:ea typeface="微软雅黑"/>
              </a:rPr>
              <a:t>演示租户独立、数据可重置；生产按租户隔离，互不可见。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B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0292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2600" b="1">
                <a:solidFill>
                  <a:srgbClr val="0B1B33"/>
                </a:solidFill>
                <a:latin typeface="微软雅黑"/>
                <a:ea typeface="微软雅黑"/>
              </a:rPr>
              <a:t>同一套骨架，六类业态落地</a:t>
            </a:r>
          </a:p>
        </p:txBody>
      </p:sp>
      <p:sp>
        <p:nvSpPr>
          <p:cNvPr id="5" name="Rectangle 4"/>
          <p:cNvSpPr/>
          <p:nvPr/>
        </p:nvSpPr>
        <p:spPr>
          <a:xfrm>
            <a:off x="841248" y="1042415"/>
            <a:ext cx="475488" cy="5029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1188720"/>
            <a:ext cx="102412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5B6B83"/>
                </a:solidFill>
                <a:latin typeface="微软雅黑"/>
                <a:ea typeface="微软雅黑"/>
              </a:rPr>
              <a:t>差异用字段、字典与流程配置解决，不另做一套系统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510528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8C9BB0"/>
                </a:solidFill>
                <a:latin typeface="微软雅黑"/>
                <a:ea typeface="微软雅黑"/>
              </a:rPr>
              <a:t>算数·工程管家 · v1.16 · 上海思扬信息科技有限公司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510528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</a:pPr>
            <a:r>
              <a:rPr sz="950" b="1">
                <a:solidFill>
                  <a:srgbClr val="8C9BB0"/>
                </a:solidFill>
                <a:latin typeface="微软雅黑"/>
                <a:ea typeface="微软雅黑"/>
              </a:rPr>
              <a:t>16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1783080"/>
            <a:ext cx="5074920" cy="111556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22960" y="1783080"/>
            <a:ext cx="54864" cy="1115568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97280" y="1965960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1">
                <a:solidFill>
                  <a:srgbClr val="0B1B33"/>
                </a:solidFill>
                <a:latin typeface="微软雅黑"/>
                <a:ea typeface="微软雅黑"/>
              </a:rPr>
              <a:t>房屋建筑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" y="2313432"/>
            <a:ext cx="45720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5B6B83"/>
                </a:solidFill>
                <a:latin typeface="微软雅黑"/>
                <a:ea typeface="微软雅黑"/>
              </a:rPr>
              <a:t>多层级分包 + 劳务实名制；结算量价一致、材料按部位归集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72200" y="1783080"/>
            <a:ext cx="5074920" cy="111556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172200" y="1783080"/>
            <a:ext cx="54864" cy="11155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965960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1">
                <a:solidFill>
                  <a:srgbClr val="0B1B33"/>
                </a:solidFill>
                <a:latin typeface="微软雅黑"/>
                <a:ea typeface="微软雅黑"/>
              </a:rPr>
              <a:t>市政与路桥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2313432"/>
            <a:ext cx="45720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5B6B83"/>
                </a:solidFill>
                <a:latin typeface="微软雅黑"/>
                <a:ea typeface="微软雅黑"/>
              </a:rPr>
              <a:t>多标段多工区；按期计量、按工区核算、地材与台班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22960" y="3154680"/>
            <a:ext cx="5074920" cy="111556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22960" y="3154680"/>
            <a:ext cx="54864" cy="1115568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97280" y="3337560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1">
                <a:solidFill>
                  <a:srgbClr val="0B1B33"/>
                </a:solidFill>
                <a:latin typeface="微软雅黑"/>
                <a:ea typeface="微软雅黑"/>
              </a:rPr>
              <a:t>钢结构与厂房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97280" y="3685032"/>
            <a:ext cx="45720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5B6B83"/>
                </a:solidFill>
                <a:latin typeface="微软雅黑"/>
                <a:ea typeface="微软雅黑"/>
              </a:rPr>
              <a:t>构件编号、进场验收、焊缝涂装留痕、吊装领用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72200" y="3154680"/>
            <a:ext cx="5074920" cy="111556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172200" y="3154680"/>
            <a:ext cx="54864" cy="11155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46520" y="3337560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1">
                <a:solidFill>
                  <a:srgbClr val="0B1B33"/>
                </a:solidFill>
                <a:latin typeface="微软雅黑"/>
                <a:ea typeface="微软雅黑"/>
              </a:rPr>
              <a:t>装饰装修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46520" y="3685032"/>
            <a:ext cx="45720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5B6B83"/>
                </a:solidFill>
                <a:latin typeface="微软雅黑"/>
                <a:ea typeface="微软雅黑"/>
              </a:rPr>
              <a:t>损耗按部位对比、返工成本显性化、班组按完成量结算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22960" y="4526280"/>
            <a:ext cx="5074920" cy="111556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22960" y="4526280"/>
            <a:ext cx="54864" cy="1115568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97280" y="4709160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1">
                <a:solidFill>
                  <a:srgbClr val="0B1B33"/>
                </a:solidFill>
                <a:latin typeface="微软雅黑"/>
                <a:ea typeface="微软雅黑"/>
              </a:rPr>
              <a:t>机电安装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97280" y="5056632"/>
            <a:ext cx="45720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5B6B83"/>
                </a:solidFill>
                <a:latin typeface="微软雅黑"/>
                <a:ea typeface="微软雅黑"/>
              </a:rPr>
              <a:t>设备一物一码、调试记录、维保责任可追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172200" y="4526280"/>
            <a:ext cx="5074920" cy="111556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172200" y="4526280"/>
            <a:ext cx="54864" cy="11155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46520" y="4709160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1">
                <a:solidFill>
                  <a:srgbClr val="0B1B33"/>
                </a:solidFill>
                <a:latin typeface="微软雅黑"/>
                <a:ea typeface="微软雅黑"/>
              </a:rPr>
              <a:t>园林与养护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46520" y="5056632"/>
            <a:ext cx="45720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5B6B83"/>
                </a:solidFill>
                <a:latin typeface="微软雅黑"/>
                <a:ea typeface="微软雅黑"/>
              </a:rPr>
              <a:t>苗木验收、养护日志、阶段验收、尾款与质保金跟踪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B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0292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2600" b="1">
                <a:solidFill>
                  <a:srgbClr val="0B1B33"/>
                </a:solidFill>
                <a:latin typeface="微软雅黑"/>
                <a:ea typeface="微软雅黑"/>
              </a:rPr>
              <a:t>实施路径：两周跑通一条线，按项目复制</a:t>
            </a:r>
          </a:p>
        </p:txBody>
      </p:sp>
      <p:sp>
        <p:nvSpPr>
          <p:cNvPr id="5" name="Rectangle 4"/>
          <p:cNvSpPr/>
          <p:nvPr/>
        </p:nvSpPr>
        <p:spPr>
          <a:xfrm>
            <a:off x="841248" y="1042415"/>
            <a:ext cx="475488" cy="5029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1188720"/>
            <a:ext cx="102412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>
                <a:solidFill>
                  <a:srgbClr val="5B6B83"/>
                </a:solidFill>
                <a:latin typeface="微软雅黑"/>
                <a:ea typeface="微软雅黑"/>
              </a:rPr>
              <a:t>不追求一次上全模块，先让数据真实起来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510528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8C9BB0"/>
                </a:solidFill>
                <a:latin typeface="微软雅黑"/>
                <a:ea typeface="微软雅黑"/>
              </a:rPr>
              <a:t>算数·工程管家 · v1.16 · 上海思扬信息科技有限公司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510528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</a:pPr>
            <a:r>
              <a:rPr sz="950" b="1">
                <a:solidFill>
                  <a:srgbClr val="8C9BB0"/>
                </a:solidFill>
                <a:latin typeface="微软雅黑"/>
                <a:ea typeface="微软雅黑"/>
              </a:rPr>
              <a:t>17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1737360"/>
            <a:ext cx="10561320" cy="768096"/>
          </a:xfrm>
          <a:prstGeom prst="roundRect">
            <a:avLst>
              <a:gd name="adj" fmla="val 6000"/>
            </a:avLst>
          </a:prstGeom>
          <a:solidFill>
            <a:srgbClr val="F6F9FE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51560" y="1956815"/>
            <a:ext cx="5029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1">
                <a:solidFill>
                  <a:srgbClr val="F59E0B"/>
                </a:solidFill>
                <a:latin typeface="微软雅黑"/>
                <a:ea typeface="微软雅黑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72768" y="1938528"/>
            <a:ext cx="14173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1">
                <a:solidFill>
                  <a:srgbClr val="0B1B33"/>
                </a:solidFill>
                <a:latin typeface="微软雅黑"/>
                <a:ea typeface="微软雅黑"/>
              </a:rPr>
              <a:t>业务盘点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17520" y="1956815"/>
            <a:ext cx="868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1">
                <a:solidFill>
                  <a:srgbClr val="1D4ED8"/>
                </a:solidFill>
                <a:latin typeface="微软雅黑"/>
                <a:ea typeface="微软雅黑"/>
              </a:rPr>
              <a:t>2–3 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31920" y="1956815"/>
            <a:ext cx="51206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80" b="0">
                <a:solidFill>
                  <a:srgbClr val="5B6B83"/>
                </a:solidFill>
                <a:latin typeface="微软雅黑"/>
                <a:ea typeface="微软雅黑"/>
              </a:rPr>
              <a:t>梳理台账、单据、审批与口径，确定第一条主线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0" y="1956815"/>
            <a:ext cx="21031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8C9BB0"/>
                </a:solidFill>
                <a:latin typeface="微软雅黑"/>
                <a:ea typeface="微软雅黑"/>
              </a:rPr>
              <a:t>业务蓝图与字段对照表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2960" y="2633472"/>
            <a:ext cx="10561320" cy="76809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51560" y="2852928"/>
            <a:ext cx="5029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1">
                <a:solidFill>
                  <a:srgbClr val="F59E0B"/>
                </a:solidFill>
                <a:latin typeface="微软雅黑"/>
                <a:ea typeface="微软雅黑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72768" y="2834640"/>
            <a:ext cx="14173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1">
                <a:solidFill>
                  <a:srgbClr val="0B1B33"/>
                </a:solidFill>
                <a:latin typeface="微软雅黑"/>
                <a:ea typeface="微软雅黑"/>
              </a:rPr>
              <a:t>环境初始化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17520" y="2852928"/>
            <a:ext cx="868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1">
                <a:solidFill>
                  <a:srgbClr val="1D4ED8"/>
                </a:solidFill>
                <a:latin typeface="微软雅黑"/>
                <a:ea typeface="微软雅黑"/>
              </a:rPr>
              <a:t>2–3 天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31920" y="2852928"/>
            <a:ext cx="51206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80" b="0">
                <a:solidFill>
                  <a:srgbClr val="5B6B83"/>
                </a:solidFill>
                <a:latin typeface="微软雅黑"/>
                <a:ea typeface="微软雅黑"/>
              </a:rPr>
              <a:t>组织结构、项目、合同、往来单位、物资目录、班组人员、角色权限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0" y="2852928"/>
            <a:ext cx="21031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8C9BB0"/>
                </a:solidFill>
                <a:latin typeface="微软雅黑"/>
                <a:ea typeface="微软雅黑"/>
              </a:rPr>
              <a:t>可用环境 + 初始化清单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22960" y="3529584"/>
            <a:ext cx="10561320" cy="768096"/>
          </a:xfrm>
          <a:prstGeom prst="roundRect">
            <a:avLst>
              <a:gd name="adj" fmla="val 6000"/>
            </a:avLst>
          </a:prstGeom>
          <a:solidFill>
            <a:srgbClr val="F6F9FE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51560" y="3749039"/>
            <a:ext cx="5029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1">
                <a:solidFill>
                  <a:srgbClr val="F59E0B"/>
                </a:solidFill>
                <a:latin typeface="微软雅黑"/>
                <a:ea typeface="微软雅黑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72768" y="3730752"/>
            <a:ext cx="14173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1">
                <a:solidFill>
                  <a:srgbClr val="0B1B33"/>
                </a:solidFill>
                <a:latin typeface="微软雅黑"/>
                <a:ea typeface="微软雅黑"/>
              </a:rPr>
              <a:t>试点运行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17520" y="3749039"/>
            <a:ext cx="868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1">
                <a:solidFill>
                  <a:srgbClr val="1D4ED8"/>
                </a:solidFill>
                <a:latin typeface="微软雅黑"/>
                <a:ea typeface="微软雅黑"/>
              </a:rPr>
              <a:t>2 周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931920" y="3749039"/>
            <a:ext cx="51206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80" b="0">
                <a:solidFill>
                  <a:srgbClr val="5B6B83"/>
                </a:solidFill>
                <a:latin typeface="微软雅黑"/>
                <a:ea typeface="微软雅黑"/>
              </a:rPr>
              <a:t>选 1 个在建项目完整跑一个月度，校准字段与流程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0" y="3749039"/>
            <a:ext cx="21031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8C9BB0"/>
                </a:solidFill>
                <a:latin typeface="微软雅黑"/>
                <a:ea typeface="微软雅黑"/>
              </a:rPr>
              <a:t>试点报告与口径确认单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22960" y="4425696"/>
            <a:ext cx="10561320" cy="76809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051560" y="4645152"/>
            <a:ext cx="5029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1">
                <a:solidFill>
                  <a:srgbClr val="F59E0B"/>
                </a:solidFill>
                <a:latin typeface="微软雅黑"/>
                <a:ea typeface="微软雅黑"/>
              </a:rPr>
              <a:t>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572768" y="4626864"/>
            <a:ext cx="14173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1">
                <a:solidFill>
                  <a:srgbClr val="0B1B33"/>
                </a:solidFill>
                <a:latin typeface="微软雅黑"/>
                <a:ea typeface="微软雅黑"/>
              </a:rPr>
              <a:t>复制推广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017520" y="4645152"/>
            <a:ext cx="868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1">
                <a:solidFill>
                  <a:srgbClr val="1D4ED8"/>
                </a:solidFill>
                <a:latin typeface="微软雅黑"/>
                <a:ea typeface="微软雅黑"/>
              </a:rPr>
              <a:t>2–4 周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931920" y="4645152"/>
            <a:ext cx="51206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80" b="0">
                <a:solidFill>
                  <a:srgbClr val="5B6B83"/>
                </a:solidFill>
                <a:latin typeface="微软雅黑"/>
                <a:ea typeface="微软雅黑"/>
              </a:rPr>
              <a:t>模板复制到其他项目，开启扫码与移动填报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144000" y="4645152"/>
            <a:ext cx="21031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8C9BB0"/>
                </a:solidFill>
                <a:latin typeface="微软雅黑"/>
                <a:ea typeface="微软雅黑"/>
              </a:rPr>
              <a:t>推广计划 + 培训材料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22960" y="5321808"/>
            <a:ext cx="10561320" cy="768096"/>
          </a:xfrm>
          <a:prstGeom prst="roundRect">
            <a:avLst>
              <a:gd name="adj" fmla="val 6000"/>
            </a:avLst>
          </a:prstGeom>
          <a:solidFill>
            <a:srgbClr val="F6F9FE"/>
          </a:solidFill>
          <a:ln w="12700">
            <a:solidFill>
              <a:srgbClr val="DCE5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1051560" y="5541264"/>
            <a:ext cx="5029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1">
                <a:solidFill>
                  <a:srgbClr val="F59E0B"/>
                </a:solidFill>
                <a:latin typeface="微软雅黑"/>
                <a:ea typeface="微软雅黑"/>
              </a:rPr>
              <a:t>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72768" y="5522976"/>
            <a:ext cx="14173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1">
                <a:solidFill>
                  <a:srgbClr val="0B1B33"/>
                </a:solidFill>
                <a:latin typeface="微软雅黑"/>
                <a:ea typeface="微软雅黑"/>
              </a:rPr>
              <a:t>持续优化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017520" y="5541264"/>
            <a:ext cx="868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1">
                <a:solidFill>
                  <a:srgbClr val="1D4ED8"/>
                </a:solidFill>
                <a:latin typeface="微软雅黑"/>
                <a:ea typeface="微软雅黑"/>
              </a:rPr>
              <a:t>长期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931920" y="5541264"/>
            <a:ext cx="51206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80" b="0">
                <a:solidFill>
                  <a:srgbClr val="5B6B83"/>
                </a:solidFill>
                <a:latin typeface="微软雅黑"/>
                <a:ea typeface="微软雅黑"/>
              </a:rPr>
              <a:t>季度复盘指标口径，新增看板与预警规则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144000" y="5541264"/>
            <a:ext cx="21031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8C9BB0"/>
                </a:solidFill>
                <a:latin typeface="微软雅黑"/>
                <a:ea typeface="微软雅黑"/>
              </a:rPr>
              <a:t>季度复盘与优化清单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777240"/>
            <a:ext cx="7772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FFC247"/>
                </a:solidFill>
                <a:latin typeface="微软雅黑"/>
                <a:ea typeface="微软雅黑"/>
              </a:rPr>
              <a:t>合作方式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170432"/>
            <a:ext cx="8229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</a:rPr>
              <a:t>按需组合，不捆绑销售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8680" y="1965960"/>
            <a:ext cx="5074920" cy="1188720"/>
          </a:xfrm>
          <a:prstGeom prst="roundRect">
            <a:avLst>
              <a:gd name="adj" fmla="val 6000"/>
            </a:avLst>
          </a:prstGeom>
          <a:solidFill>
            <a:srgbClr val="12315E"/>
          </a:solidFill>
          <a:ln w="12700">
            <a:solidFill>
              <a:srgbClr val="2A4A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2148840"/>
            <a:ext cx="21945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1">
                <a:solidFill>
                  <a:srgbClr val="FFFFFF"/>
                </a:solidFill>
                <a:latin typeface="微软雅黑"/>
                <a:ea typeface="微软雅黑"/>
              </a:rPr>
              <a:t>在线演示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11880" y="2130552"/>
            <a:ext cx="210312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</a:pPr>
            <a:r>
              <a:rPr sz="1400" b="1">
                <a:solidFill>
                  <a:srgbClr val="FFC247"/>
                </a:solidFill>
                <a:latin typeface="微软雅黑"/>
                <a:ea typeface="微软雅黑"/>
              </a:rPr>
              <a:t>免费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2587752"/>
            <a:ext cx="4572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80" b="0">
                <a:solidFill>
                  <a:srgbClr val="A9BAD3"/>
                </a:solidFill>
                <a:latin typeface="微软雅黑"/>
                <a:ea typeface="微软雅黑"/>
              </a:rPr>
              <a:t>完整业务数据，免安装，浏览器直接体验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965960"/>
            <a:ext cx="5074920" cy="1188720"/>
          </a:xfrm>
          <a:prstGeom prst="roundRect">
            <a:avLst>
              <a:gd name="adj" fmla="val 6000"/>
            </a:avLst>
          </a:prstGeom>
          <a:solidFill>
            <a:srgbClr val="12315E"/>
          </a:solidFill>
          <a:ln w="12700">
            <a:solidFill>
              <a:srgbClr val="2A4A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7960" y="2148840"/>
            <a:ext cx="21945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1">
                <a:solidFill>
                  <a:srgbClr val="FFFFFF"/>
                </a:solidFill>
                <a:latin typeface="微软雅黑"/>
                <a:ea typeface="微软雅黑"/>
              </a:rPr>
              <a:t>按项目订阅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006840" y="2130552"/>
            <a:ext cx="210312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</a:pPr>
            <a:r>
              <a:rPr sz="1400" b="1">
                <a:solidFill>
                  <a:srgbClr val="FFC247"/>
                </a:solidFill>
                <a:latin typeface="微软雅黑"/>
                <a:ea typeface="微软雅黑"/>
              </a:rPr>
              <a:t>按项目/年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587752"/>
            <a:ext cx="4572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80" b="0">
                <a:solidFill>
                  <a:srgbClr val="A9BAD3"/>
                </a:solidFill>
                <a:latin typeface="微软雅黑"/>
                <a:ea typeface="微软雅黑"/>
              </a:rPr>
              <a:t>适合单项目起步，含标准模块与移动端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68680" y="3383280"/>
            <a:ext cx="5074920" cy="1188720"/>
          </a:xfrm>
          <a:prstGeom prst="roundRect">
            <a:avLst>
              <a:gd name="adj" fmla="val 6000"/>
            </a:avLst>
          </a:prstGeom>
          <a:solidFill>
            <a:srgbClr val="12315E"/>
          </a:solidFill>
          <a:ln w="12700">
            <a:solidFill>
              <a:srgbClr val="2A4A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3566160"/>
            <a:ext cx="21945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1">
                <a:solidFill>
                  <a:srgbClr val="FFFFFF"/>
                </a:solidFill>
                <a:latin typeface="微软雅黑"/>
                <a:ea typeface="微软雅黑"/>
              </a:rPr>
              <a:t>企业版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11880" y="3547872"/>
            <a:ext cx="210312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</a:pPr>
            <a:r>
              <a:rPr sz="1400" b="1">
                <a:solidFill>
                  <a:srgbClr val="FFC247"/>
                </a:solidFill>
                <a:latin typeface="微软雅黑"/>
                <a:ea typeface="微软雅黑"/>
              </a:rPr>
              <a:t>按账号/年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" y="4005072"/>
            <a:ext cx="4572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80" b="0">
                <a:solidFill>
                  <a:srgbClr val="A9BAD3"/>
                </a:solidFill>
                <a:latin typeface="微软雅黑"/>
                <a:ea typeface="微软雅黑"/>
              </a:rPr>
              <a:t>多项目、多分公司、权限与数据大屏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63640" y="3383280"/>
            <a:ext cx="5074920" cy="1188720"/>
          </a:xfrm>
          <a:prstGeom prst="roundRect">
            <a:avLst>
              <a:gd name="adj" fmla="val 6000"/>
            </a:avLst>
          </a:prstGeom>
          <a:solidFill>
            <a:srgbClr val="12315E"/>
          </a:solidFill>
          <a:ln w="12700">
            <a:solidFill>
              <a:srgbClr val="2A4A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37960" y="3566160"/>
            <a:ext cx="21945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1">
                <a:solidFill>
                  <a:srgbClr val="FFFFFF"/>
                </a:solidFill>
                <a:latin typeface="微软雅黑"/>
                <a:ea typeface="微软雅黑"/>
              </a:rPr>
              <a:t>实施服务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006840" y="3547872"/>
            <a:ext cx="210312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</a:pPr>
            <a:r>
              <a:rPr sz="1400" b="1">
                <a:solidFill>
                  <a:srgbClr val="FFC247"/>
                </a:solidFill>
                <a:latin typeface="微软雅黑"/>
                <a:ea typeface="微软雅黑"/>
              </a:rPr>
              <a:t>按人天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7960" y="4005072"/>
            <a:ext cx="4572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80" b="0">
                <a:solidFill>
                  <a:srgbClr val="A9BAD3"/>
                </a:solidFill>
                <a:latin typeface="微软雅黑"/>
                <a:ea typeface="微软雅黑"/>
              </a:rPr>
              <a:t>调研、初始化、试点陪跑、培训与季度复盘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68680" y="4892040"/>
            <a:ext cx="10515600" cy="10972"/>
          </a:xfrm>
          <a:prstGeom prst="rect">
            <a:avLst/>
          </a:prstGeom>
          <a:solidFill>
            <a:srgbClr val="2A4A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68680" y="5120640"/>
            <a:ext cx="67665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60000"/>
              </a:lnSpc>
            </a:pPr>
            <a:r>
              <a:rPr sz="1300" b="1">
                <a:solidFill>
                  <a:srgbClr val="FFFFFF"/>
                </a:solidFill>
                <a:latin typeface="微软雅黑"/>
                <a:ea typeface="微软雅黑"/>
              </a:rPr>
              <a:t>商务联系　18016313342（微信同号）</a:t>
            </a:r>
          </a:p>
          <a:p>
            <a:pPr algn="l">
              <a:lnSpc>
                <a:spcPct val="160000"/>
              </a:lnSpc>
            </a:pPr>
            <a:r>
              <a:rPr sz="1300" b="1">
                <a:solidFill>
                  <a:srgbClr val="FFFFFF"/>
                </a:solidFill>
                <a:latin typeface="微软雅黑"/>
                <a:ea typeface="微软雅黑"/>
              </a:rPr>
              <a:t>cooper@micount.cn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8680" y="5989320"/>
            <a:ext cx="7772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000" b="0">
                <a:solidFill>
                  <a:srgbClr val="8FA4C2"/>
                </a:solidFill>
                <a:latin typeface="微软雅黑"/>
                <a:ea typeface="微软雅黑"/>
              </a:rPr>
              <a:t>上海思扬信息科技有限公司　·　算数科技 技术平台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0" y="5074920"/>
            <a:ext cx="352044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950" b="0">
                <a:solidFill>
                  <a:srgbClr val="A9BAD3"/>
                </a:solidFill>
                <a:latin typeface="微软雅黑"/>
                <a:ea typeface="微软雅黑"/>
              </a:rPr>
              <a:t>在线演示</a:t>
            </a:r>
          </a:p>
          <a:p>
            <a:pPr algn="l">
              <a:lnSpc>
                <a:spcPct val="140000"/>
              </a:lnSpc>
            </a:pPr>
            <a:r>
              <a:rPr sz="950" b="0">
                <a:solidFill>
                  <a:srgbClr val="A9BAD3"/>
                </a:solidFill>
                <a:latin typeface="微软雅黑"/>
                <a:ea typeface="微软雅黑"/>
              </a:rPr>
              <a:t>https://p.zerocod.cn/gongcheng-guanjia/</a:t>
            </a:r>
          </a:p>
          <a:p>
            <a:pPr algn="l">
              <a:lnSpc>
                <a:spcPct val="140000"/>
              </a:lnSpc>
            </a:pPr>
            <a:r>
              <a:rPr sz="950" b="0">
                <a:solidFill>
                  <a:srgbClr val="A9BAD3"/>
                </a:solidFill>
                <a:latin typeface="微软雅黑"/>
                <a:ea typeface="微软雅黑"/>
              </a:rPr>
              <a:t/>
            </a:r>
          </a:p>
          <a:p>
            <a:pPr algn="l">
              <a:lnSpc>
                <a:spcPct val="140000"/>
              </a:lnSpc>
            </a:pPr>
            <a:r>
              <a:rPr sz="950" b="0">
                <a:solidFill>
                  <a:srgbClr val="A9BAD3"/>
                </a:solidFill>
                <a:latin typeface="微软雅黑"/>
                <a:ea typeface="微软雅黑"/>
              </a:rPr>
              <a:t>官网</a:t>
            </a:r>
          </a:p>
          <a:p>
            <a:pPr algn="l">
              <a:lnSpc>
                <a:spcPct val="140000"/>
              </a:lnSpc>
            </a:pPr>
            <a:r>
              <a:rPr sz="950" b="0">
                <a:solidFill>
                  <a:srgbClr val="A9BAD3"/>
                </a:solidFill>
                <a:latin typeface="微软雅黑"/>
                <a:ea typeface="微软雅黑"/>
              </a:rPr>
              <a:t>https://p.zerocod.cn/gongcheng-guanjia/intro/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