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0120" y="1188720"/>
            <a:ext cx="100584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200" b="1" i="0" ns0:eastAsia="微软雅黑">
                <a:solidFill>
                  <a:srgbClr val="00C17C"/>
                </a:solidFill>
                <a:latin typeface="微软雅黑"/>
              </a:rPr>
              <a:t>算 数 科 技   ·   生 产 管 理 系 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645920"/>
            <a:ext cx="104241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5400" b="1" i="0" ns1:eastAsia="微软雅黑">
                <a:solidFill>
                  <a:srgbClr val="FFFFFF"/>
                </a:solidFill>
                <a:latin typeface="微软雅黑"/>
              </a:rPr>
              <a:t>算数·工单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2761488"/>
            <a:ext cx="104241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="http://schemas.openxmlformats.org/officeDocument/2006/main" sz="2500" b="1" i="0" ns2:eastAsia="微软雅黑">
                <a:solidFill>
                  <a:srgbClr val="ECF4FC"/>
                </a:solidFill>
                <a:latin typeface="微软雅黑"/>
              </a:rPr>
              <a:t>一屏看懂工厂 · 一条链管住履约</a:t>
            </a:r>
          </a:p>
          <a:p>
            <a:pPr algn="l">
              <a:lnSpc>
                <a:spcPct val="128000"/>
              </a:lnSpc>
              <a:spcBef>
                <a:spcPts val="800"/>
              </a:spcBef>
            </a:pPr>
            <a:r>
              <a:rPr xmlns:ns3="http://schemas.openxmlformats.org/officeDocument/2006/main" sz="1500" b="0" i="0" ns3:eastAsia="微软雅黑">
                <a:solidFill>
                  <a:srgbClr val="96ACC4"/>
                </a:solidFill>
                <a:latin typeface="微软雅黑"/>
              </a:rPr>
              <a:t>把「分析能力」和「逻辑能力」装进同一个系统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3986784"/>
            <a:ext cx="102412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="http://schemas.openxmlformats.org/officeDocument/2006/main" sz="1250" b="0" i="0" ns4:eastAsia="微软雅黑">
                <a:solidFill>
                  <a:srgbClr val="96ACC4"/>
                </a:solidFill>
                <a:latin typeface="微软雅黑"/>
              </a:rPr>
              <a:t>成长型工厂的派工报工 × 计划排产 × 质量追溯 × 进销存财一体化系统　——　可演示 · 可私有化 · 买断制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60120" y="4754880"/>
            <a:ext cx="1960473" cy="365760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4754880"/>
            <a:ext cx="196047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5="http://schemas.openxmlformats.org/officeDocument/2006/main" sz="1050" b="1" i="0" ns5:eastAsia="微软雅黑">
                <a:solidFill>
                  <a:srgbClr val="B4D6EC"/>
                </a:solidFill>
                <a:latin typeface="微软雅黑"/>
              </a:rPr>
              <a:t>10 大模块组 · 47 个功能入口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48609" y="4754880"/>
            <a:ext cx="874166" cy="365760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48609" y="4754880"/>
            <a:ext cx="87416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="http://schemas.openxmlformats.org/officeDocument/2006/main" sz="1050" b="1" i="0" ns6:eastAsia="微软雅黑">
                <a:solidFill>
                  <a:srgbClr val="B4D6EC"/>
                </a:solidFill>
                <a:latin typeface="微软雅黑"/>
              </a:rPr>
              <a:t>五角色车间大屏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50792" y="4754880"/>
            <a:ext cx="577900" cy="365760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050792" y="4754880"/>
            <a:ext cx="5779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7="http://schemas.openxmlformats.org/officeDocument/2006/main" sz="1050" b="1" i="0" ns7:eastAsia="微软雅黑">
                <a:solidFill>
                  <a:srgbClr val="B4D6EC"/>
                </a:solidFill>
                <a:latin typeface="微软雅黑"/>
              </a:rPr>
              <a:t>手机报工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56708" y="4754880"/>
            <a:ext cx="1664207" cy="365760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56708" y="4754880"/>
            <a:ext cx="1664207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8="http://schemas.openxmlformats.org/officeDocument/2006/main" sz="1050" b="1" i="0" ns8:eastAsia="微软雅黑">
                <a:solidFill>
                  <a:srgbClr val="B4D6EC"/>
                </a:solidFill>
                <a:latin typeface="微软雅黑"/>
              </a:rPr>
              <a:t>MRP 算料 + APS 排产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48932" y="4754880"/>
            <a:ext cx="676656" cy="365760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48932" y="4754880"/>
            <a:ext cx="67665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9="http://schemas.openxmlformats.org/officeDocument/2006/main" sz="1050" b="1" i="0" ns9:eastAsia="微软雅黑">
                <a:solidFill>
                  <a:srgbClr val="B4D6EC"/>
                </a:solidFill>
                <a:latin typeface="微软雅黑"/>
              </a:rPr>
              <a:t>私有化部署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60120" y="5632704"/>
            <a:ext cx="2011680" cy="25603"/>
          </a:xfrm>
          <a:prstGeom prst="rect">
            <a:avLst/>
          </a:prstGeom>
          <a:solidFill>
            <a:srgbClr val="3252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5815584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0="http://schemas.openxmlformats.org/officeDocument/2006/main" sz="1100" b="0" i="0" ns10:eastAsia="微软雅黑">
                <a:solidFill>
                  <a:srgbClr val="7A94B0"/>
                </a:solidFill>
                <a:latin typeface="微软雅黑"/>
              </a:rPr>
              <a:t>算数科技　|　产品宣传材料　|　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目录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先看系统怎么想（定位），再看每个模块怎么用（功能细节），最后看数据怎么变成决策（大屏）。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10512"/>
            <a:ext cx="5410047" cy="950976"/>
          </a:xfrm>
          <a:prstGeom prst="roundRect">
            <a:avLst>
              <a:gd name="adj" fmla="val 1923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810512"/>
            <a:ext cx="68580" cy="950976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1984248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2100" b="1" i="0" ns3:eastAsia="微软雅黑">
                <a:solidFill>
                  <a:srgbClr val="00C17C"/>
                </a:solidFill>
                <a:latin typeface="微软雅黑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72768" y="1984248"/>
            <a:ext cx="412988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="http://schemas.openxmlformats.org/officeDocument/2006/main" sz="1500" b="1" i="0" ns4:eastAsia="微软雅黑">
                <a:solidFill>
                  <a:srgbClr val="161C26"/>
                </a:solidFill>
                <a:latin typeface="微软雅黑"/>
              </a:rPr>
              <a:t>认识算数·工单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2768" y="2359152"/>
            <a:ext cx="41298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5="http://schemas.openxmlformats.org/officeDocument/2006/main" sz="1050" b="0" i="0" ns5:eastAsia="微软雅黑">
                <a:solidFill>
                  <a:srgbClr val="808C9C"/>
                </a:solidFill>
                <a:latin typeface="微软雅黑"/>
              </a:rPr>
              <a:t>痛点 / 定位 / 系统全貌 / 功能地图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33007" y="1810512"/>
            <a:ext cx="5410047" cy="950976"/>
          </a:xfrm>
          <a:prstGeom prst="roundRect">
            <a:avLst>
              <a:gd name="adj" fmla="val 1923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233007" y="1810512"/>
            <a:ext cx="68580" cy="950976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70751" y="1984248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6="http://schemas.openxmlformats.org/officeDocument/2006/main" sz="2100" b="1" i="0" ns6:eastAsia="微软雅黑">
                <a:solidFill>
                  <a:srgbClr val="3B82F6"/>
                </a:solidFill>
                <a:latin typeface="微软雅黑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57135" y="1984248"/>
            <a:ext cx="412988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7="http://schemas.openxmlformats.org/officeDocument/2006/main" sz="1500" b="1" i="0" ns7:eastAsia="微软雅黑">
                <a:solidFill>
                  <a:srgbClr val="161C26"/>
                </a:solidFill>
                <a:latin typeface="微软雅黑"/>
              </a:rPr>
              <a:t>生产执行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57135" y="2359152"/>
            <a:ext cx="41298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8="http://schemas.openxmlformats.org/officeDocument/2006/main" sz="1050" b="0" i="0" ns8:eastAsia="微软雅黑">
                <a:solidFill>
                  <a:srgbClr val="808C9C"/>
                </a:solidFill>
                <a:latin typeface="微软雅黑"/>
              </a:rPr>
              <a:t>工单 · 任务 · 派工 · 报工 · 计件工资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926080"/>
            <a:ext cx="5410047" cy="950976"/>
          </a:xfrm>
          <a:prstGeom prst="roundRect">
            <a:avLst>
              <a:gd name="adj" fmla="val 1923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48640" y="2926080"/>
            <a:ext cx="68580" cy="950976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3099816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9="http://schemas.openxmlformats.org/officeDocument/2006/main" sz="2100" b="1" i="0" ns9:eastAsia="微软雅黑">
                <a:solidFill>
                  <a:srgbClr val="22D3EE"/>
                </a:solidFill>
                <a:latin typeface="微软雅黑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3099816"/>
            <a:ext cx="412988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0="http://schemas.openxmlformats.org/officeDocument/2006/main" sz="1500" b="1" i="0" ns10:eastAsia="微软雅黑">
                <a:solidFill>
                  <a:srgbClr val="161C26"/>
                </a:solidFill>
                <a:latin typeface="微软雅黑"/>
              </a:rPr>
              <a:t>计划能力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72768" y="3474720"/>
            <a:ext cx="41298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1="http://schemas.openxmlformats.org/officeDocument/2006/main" sz="1050" b="0" i="0" ns11:eastAsia="微软雅黑">
                <a:solidFill>
                  <a:srgbClr val="808C9C"/>
                </a:solidFill>
                <a:latin typeface="微软雅黑"/>
              </a:rPr>
              <a:t>MRP 物料需求 · APS 排产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3007" y="2926080"/>
            <a:ext cx="5410047" cy="950976"/>
          </a:xfrm>
          <a:prstGeom prst="roundRect">
            <a:avLst>
              <a:gd name="adj" fmla="val 1923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233007" y="2926080"/>
            <a:ext cx="68580" cy="950976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0751" y="3099816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2="http://schemas.openxmlformats.org/officeDocument/2006/main" sz="2100" b="1" i="0" ns12:eastAsia="微软雅黑">
                <a:solidFill>
                  <a:srgbClr val="F59E0B"/>
                </a:solidFill>
                <a:latin typeface="微软雅黑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57135" y="3099816"/>
            <a:ext cx="412988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3="http://schemas.openxmlformats.org/officeDocument/2006/main" sz="1500" b="1" i="0" ns13:eastAsia="微软雅黑">
                <a:solidFill>
                  <a:srgbClr val="161C26"/>
                </a:solidFill>
                <a:latin typeface="微软雅黑"/>
              </a:rPr>
              <a:t>质量闭环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57135" y="3474720"/>
            <a:ext cx="41298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4="http://schemas.openxmlformats.org/officeDocument/2006/main" sz="1050" b="0" i="0" ns14:eastAsia="微软雅黑">
                <a:solidFill>
                  <a:srgbClr val="808C9C"/>
                </a:solidFill>
                <a:latin typeface="微软雅黑"/>
              </a:rPr>
              <a:t>检验 · 不合格 · 返工 · 客诉 · 批次追溯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041648"/>
            <a:ext cx="5410047" cy="950976"/>
          </a:xfrm>
          <a:prstGeom prst="roundRect">
            <a:avLst>
              <a:gd name="adj" fmla="val 1923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548640" y="4041648"/>
            <a:ext cx="68580" cy="950976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4215384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5="http://schemas.openxmlformats.org/officeDocument/2006/main" sz="2100" b="1" i="0" ns15:eastAsia="微软雅黑">
                <a:solidFill>
                  <a:srgbClr val="8B5CF6"/>
                </a:solidFill>
                <a:latin typeface="微软雅黑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72768" y="4215384"/>
            <a:ext cx="412988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6="http://schemas.openxmlformats.org/officeDocument/2006/main" sz="1500" b="1" i="0" ns16:eastAsia="微软雅黑">
                <a:solidFill>
                  <a:srgbClr val="161C26"/>
                </a:solidFill>
                <a:latin typeface="微软雅黑"/>
              </a:rPr>
              <a:t>物料与库存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72768" y="4590288"/>
            <a:ext cx="41298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7="http://schemas.openxmlformats.org/officeDocument/2006/main" sz="1050" b="0" i="0" ns17:eastAsia="微软雅黑">
                <a:solidFill>
                  <a:srgbClr val="808C9C"/>
                </a:solidFill>
                <a:latin typeface="微软雅黑"/>
              </a:rPr>
              <a:t>台账 · 出入库 · 领退料 · 呆滞 · BOM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33007" y="4041648"/>
            <a:ext cx="5410047" cy="950976"/>
          </a:xfrm>
          <a:prstGeom prst="roundRect">
            <a:avLst>
              <a:gd name="adj" fmla="val 1923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233007" y="4041648"/>
            <a:ext cx="68580" cy="950976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70751" y="4215384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8="http://schemas.openxmlformats.org/officeDocument/2006/main" sz="2100" b="1" i="0" ns18:eastAsia="微软雅黑">
                <a:solidFill>
                  <a:srgbClr val="0EA5E9"/>
                </a:solidFill>
                <a:latin typeface="微软雅黑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57135" y="4215384"/>
            <a:ext cx="412988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9="http://schemas.openxmlformats.org/officeDocument/2006/main" sz="1500" b="1" i="0" ns19:eastAsia="微软雅黑">
                <a:solidFill>
                  <a:srgbClr val="161C26"/>
                </a:solidFill>
                <a:latin typeface="微软雅黑"/>
              </a:rPr>
              <a:t>进销存财一体化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57135" y="4590288"/>
            <a:ext cx="41298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0="http://schemas.openxmlformats.org/officeDocument/2006/main" sz="1050" b="0" i="0" ns20:eastAsia="微软雅黑">
                <a:solidFill>
                  <a:srgbClr val="808C9C"/>
                </a:solidFill>
                <a:latin typeface="微软雅黑"/>
              </a:rPr>
              <a:t>报价 · 采购 · 销售 · 应收应付 · 工单成本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5157216"/>
            <a:ext cx="5410047" cy="950976"/>
          </a:xfrm>
          <a:prstGeom prst="roundRect">
            <a:avLst>
              <a:gd name="adj" fmla="val 1923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48640" y="5157216"/>
            <a:ext cx="68580" cy="950976"/>
          </a:xfrm>
          <a:prstGeom prst="roundRect">
            <a:avLst>
              <a:gd name="adj" fmla="val 50000"/>
            </a:avLst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5330952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1="http://schemas.openxmlformats.org/officeDocument/2006/main" sz="2100" b="1" i="0" ns21:eastAsia="微软雅黑">
                <a:solidFill>
                  <a:srgbClr val="EC4899"/>
                </a:solidFill>
                <a:latin typeface="微软雅黑"/>
              </a:rPr>
              <a:t>07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72768" y="5330952"/>
            <a:ext cx="412988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2="http://schemas.openxmlformats.org/officeDocument/2006/main" sz="1500" b="1" i="0" ns22:eastAsia="微软雅黑">
                <a:solidFill>
                  <a:srgbClr val="161C26"/>
                </a:solidFill>
                <a:latin typeface="微软雅黑"/>
              </a:rPr>
              <a:t>分析能力与大屏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72768" y="5705856"/>
            <a:ext cx="41298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3="http://schemas.openxmlformats.org/officeDocument/2006/main" sz="1050" b="0" i="0" ns23:eastAsia="微软雅黑">
                <a:solidFill>
                  <a:srgbClr val="808C9C"/>
                </a:solidFill>
                <a:latin typeface="微软雅黑"/>
              </a:rPr>
              <a:t>四层数据视角 · 五角色车间大屏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233007" y="5157216"/>
            <a:ext cx="5410047" cy="950976"/>
          </a:xfrm>
          <a:prstGeom prst="roundRect">
            <a:avLst>
              <a:gd name="adj" fmla="val 1923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6233007" y="5157216"/>
            <a:ext cx="68580" cy="950976"/>
          </a:xfrm>
          <a:prstGeom prst="roundRect">
            <a:avLst>
              <a:gd name="adj" fmla="val 50000"/>
            </a:avLst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70751" y="5330952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4="http://schemas.openxmlformats.org/officeDocument/2006/main" sz="2100" b="1" i="0" ns24:eastAsia="微软雅黑">
                <a:solidFill>
                  <a:srgbClr val="64748B"/>
                </a:solidFill>
                <a:latin typeface="微软雅黑"/>
              </a:rPr>
              <a:t>08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57135" y="5330952"/>
            <a:ext cx="412988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5="http://schemas.openxmlformats.org/officeDocument/2006/main" sz="1500" b="1" i="0" ns25:eastAsia="微软雅黑">
                <a:solidFill>
                  <a:srgbClr val="161C26"/>
                </a:solidFill>
                <a:latin typeface="微软雅黑"/>
              </a:rPr>
              <a:t>平台与交付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257135" y="5705856"/>
            <a:ext cx="41298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6="http://schemas.openxmlformats.org/officeDocument/2006/main" sz="1050" b="0" i="0" ns26:eastAsia="微软雅黑">
                <a:solidFill>
                  <a:srgbClr val="808C9C"/>
                </a:solidFill>
                <a:latin typeface="微软雅黑"/>
              </a:rPr>
              <a:t>权限审批 · 预警 · 私有化 · 实施路径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7="http://schemas.openxmlformats.org/officeDocument/2006/main" sz="850" b="0" i="0" ns27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28="http://schemas.openxmlformats.org/officeDocument/2006/main" sz="900" b="1" i="0" ns28:eastAsia="微软雅黑">
                <a:solidFill>
                  <a:srgbClr val="A8B2C0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01 / 为什么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成长型工厂最难受的三个位置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重 MES 太贵太重，Excel 又看不清。中间层工厂缺的不是「更多报表」，而是「能把规则固定下来、又能把结果摊开看」的轻系统。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56816"/>
            <a:ext cx="3515258" cy="3931920"/>
          </a:xfrm>
          <a:prstGeom prst="roundRect">
            <a:avLst>
              <a:gd name="adj" fmla="val 520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956816"/>
            <a:ext cx="3515258" cy="91440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2340864"/>
            <a:ext cx="293004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2600" b="1" i="0" ns3:eastAsia="微软雅黑">
                <a:solidFill>
                  <a:srgbClr val="EF4444"/>
                </a:solidFill>
                <a:latin typeface="微软雅黑"/>
              </a:rPr>
              <a:t>看不清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926080"/>
            <a:ext cx="2930042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="http://schemas.openxmlformats.org/officeDocument/2006/main" sz="1250" b="1" i="0" ns4:eastAsia="微软雅黑">
                <a:solidFill>
                  <a:srgbClr val="161C26"/>
                </a:solidFill>
                <a:latin typeface="微软雅黑"/>
              </a:rPr>
              <a:t>进度靠问、交期靠吼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1247" y="3383280"/>
            <a:ext cx="2930042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3602736"/>
            <a:ext cx="2930042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4000"/>
              </a:lnSpc>
            </a:pPr>
            <a:r>
              <a:rPr xmlns:ns5="http://schemas.openxmlformats.org/officeDocument/2006/main" sz="1120" b="1" i="0" ns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6="http://schemas.openxmlformats.org/officeDocument/2006/main" sz="1120" b="0" i="0" ns6:eastAsia="微软雅黑">
                <a:solidFill>
                  <a:srgbClr val="4A5462"/>
                </a:solidFill>
                <a:latin typeface="微软雅黑"/>
              </a:rPr>
              <a:t>工单到哪道工序了，只有班组长知道</a:t>
            </a:r>
          </a:p>
          <a:p>
            <a:pPr>
              <a:lnSpc>
                <a:spcPct val="134000"/>
              </a:lnSpc>
              <a:spcBef>
                <a:spcPts val="1000"/>
              </a:spcBef>
            </a:pPr>
            <a:r>
              <a:rPr xmlns:ns7="http://schemas.openxmlformats.org/officeDocument/2006/main" sz="112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20" b="0" i="0" ns8:eastAsia="微软雅黑">
                <a:solidFill>
                  <a:srgbClr val="4A5462"/>
                </a:solidFill>
                <a:latin typeface="微软雅黑"/>
              </a:rPr>
              <a:t>临期没有预警，客户催单才发现</a:t>
            </a:r>
          </a:p>
          <a:p>
            <a:pPr>
              <a:lnSpc>
                <a:spcPct val="134000"/>
              </a:lnSpc>
              <a:spcBef>
                <a:spcPts val="1000"/>
              </a:spcBef>
            </a:pPr>
            <a:r>
              <a:rPr xmlns:ns9="http://schemas.openxmlformats.org/officeDocument/2006/main" sz="1120" b="1" i="0" ns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0="http://schemas.openxmlformats.org/officeDocument/2006/main" sz="1120" b="0" i="0" ns10:eastAsia="微软雅黑">
                <a:solidFill>
                  <a:srgbClr val="4A5462"/>
                </a:solidFill>
                <a:latin typeface="微软雅黑"/>
              </a:rPr>
              <a:t>报表月底才补，等于事后追认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38218" y="1956816"/>
            <a:ext cx="3515258" cy="3931920"/>
          </a:xfrm>
          <a:prstGeom prst="roundRect">
            <a:avLst>
              <a:gd name="adj" fmla="val 520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338218" y="1956816"/>
            <a:ext cx="351525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30826" y="2340864"/>
            <a:ext cx="293004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1="http://schemas.openxmlformats.org/officeDocument/2006/main" sz="2600" b="1" i="0" ns11:eastAsia="微软雅黑">
                <a:solidFill>
                  <a:srgbClr val="F59E0B"/>
                </a:solidFill>
                <a:latin typeface="微软雅黑"/>
              </a:rPr>
              <a:t>算不准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0826" y="2926080"/>
            <a:ext cx="2930042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2="http://schemas.openxmlformats.org/officeDocument/2006/main" sz="1250" b="1" i="0" ns12:eastAsia="微软雅黑">
                <a:solidFill>
                  <a:srgbClr val="161C26"/>
                </a:solidFill>
                <a:latin typeface="微软雅黑"/>
              </a:rPr>
              <a:t>计件扯皮、库存账实不符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30826" y="3383280"/>
            <a:ext cx="2930042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30826" y="3602736"/>
            <a:ext cx="2930042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4000"/>
              </a:lnSpc>
            </a:pPr>
            <a:r>
              <a:rPr xmlns:ns13="http://schemas.openxmlformats.org/officeDocument/2006/main" sz="112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20" b="0" i="0" ns14:eastAsia="微软雅黑">
                <a:solidFill>
                  <a:srgbClr val="4A5462"/>
                </a:solidFill>
                <a:latin typeface="微软雅黑"/>
              </a:rPr>
              <a:t>报工靠手记，工资核算逐条对账</a:t>
            </a:r>
          </a:p>
          <a:p>
            <a:pPr>
              <a:lnSpc>
                <a:spcPct val="134000"/>
              </a:lnSpc>
              <a:spcBef>
                <a:spcPts val="1000"/>
              </a:spcBef>
            </a:pPr>
            <a:r>
              <a:rPr xmlns:ns15="http://schemas.openxmlformats.org/officeDocument/2006/main" sz="1120" b="1" i="0" ns1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6="http://schemas.openxmlformats.org/officeDocument/2006/main" sz="1120" b="0" i="0" ns16:eastAsia="微软雅黑">
                <a:solidFill>
                  <a:srgbClr val="4A5462"/>
                </a:solidFill>
                <a:latin typeface="微软雅黑"/>
              </a:rPr>
              <a:t>不良品不知道出在哪道工序、哪个人</a:t>
            </a:r>
          </a:p>
          <a:p>
            <a:pPr>
              <a:lnSpc>
                <a:spcPct val="134000"/>
              </a:lnSpc>
              <a:spcBef>
                <a:spcPts val="1000"/>
              </a:spcBef>
            </a:pPr>
            <a:r>
              <a:rPr xmlns:ns17="http://schemas.openxmlformats.org/officeDocument/2006/main" sz="1120" b="1" i="0" ns1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8="http://schemas.openxmlformats.org/officeDocument/2006/main" sz="1120" b="0" i="0" ns18:eastAsia="微软雅黑">
                <a:solidFill>
                  <a:srgbClr val="4A5462"/>
                </a:solidFill>
                <a:latin typeface="微软雅黑"/>
              </a:rPr>
              <a:t>领料没依据，库存和账面长期对不上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27796" y="1956816"/>
            <a:ext cx="3515258" cy="3931920"/>
          </a:xfrm>
          <a:prstGeom prst="roundRect">
            <a:avLst>
              <a:gd name="adj" fmla="val 520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127796" y="1956816"/>
            <a:ext cx="3515258" cy="91440"/>
          </a:xfrm>
          <a:prstGeom prst="roundRect">
            <a:avLst>
              <a:gd name="adj" fmla="val 50000"/>
            </a:avLst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20404" y="2340864"/>
            <a:ext cx="293004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9="http://schemas.openxmlformats.org/officeDocument/2006/main" sz="2600" b="1" i="0" ns19:eastAsia="微软雅黑">
                <a:solidFill>
                  <a:srgbClr val="64748B"/>
                </a:solidFill>
                <a:latin typeface="微软雅黑"/>
              </a:rPr>
              <a:t>管不住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20404" y="2926080"/>
            <a:ext cx="2930042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0="http://schemas.openxmlformats.org/officeDocument/2006/main" sz="1250" b="1" i="0" ns20:eastAsia="微软雅黑">
                <a:solidFill>
                  <a:srgbClr val="161C26"/>
                </a:solidFill>
                <a:latin typeface="微软雅黑"/>
              </a:rPr>
              <a:t>规则靠人情、追溯靠记忆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420404" y="3383280"/>
            <a:ext cx="2930042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20404" y="3602736"/>
            <a:ext cx="2930042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4000"/>
              </a:lnSpc>
            </a:pPr>
            <a:r>
              <a:rPr xmlns:ns21="http://schemas.openxmlformats.org/officeDocument/2006/main" sz="1120" b="1" i="0" ns21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2="http://schemas.openxmlformats.org/officeDocument/2006/main" sz="1120" b="0" i="0" ns22:eastAsia="微软雅黑">
                <a:solidFill>
                  <a:srgbClr val="4A5462"/>
                </a:solidFill>
                <a:latin typeface="微软雅黑"/>
              </a:rPr>
              <a:t>工序顺序、检验放行没有系统卡关</a:t>
            </a:r>
          </a:p>
          <a:p>
            <a:pPr>
              <a:lnSpc>
                <a:spcPct val="134000"/>
              </a:lnSpc>
              <a:spcBef>
                <a:spcPts val="1000"/>
              </a:spcBef>
            </a:pPr>
            <a:r>
              <a:rPr xmlns:ns23="http://schemas.openxmlformats.org/officeDocument/2006/main" sz="1120" b="1" i="0" ns2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4="http://schemas.openxmlformats.org/officeDocument/2006/main" sz="1120" b="0" i="0" ns24:eastAsia="微软雅黑">
                <a:solidFill>
                  <a:srgbClr val="4A5462"/>
                </a:solidFill>
                <a:latin typeface="微软雅黑"/>
              </a:rPr>
              <a:t>来料没检就入库，出了客诉查不到批次</a:t>
            </a:r>
          </a:p>
          <a:p>
            <a:pPr>
              <a:lnSpc>
                <a:spcPct val="134000"/>
              </a:lnSpc>
              <a:spcBef>
                <a:spcPts val="1000"/>
              </a:spcBef>
            </a:pPr>
            <a:r>
              <a:rPr xmlns:ns25="http://schemas.openxmlformats.org/officeDocument/2006/main" sz="1120" b="1" i="0" ns2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6="http://schemas.openxmlformats.org/officeDocument/2006/main" sz="1120" b="0" i="0" ns26:eastAsia="微软雅黑">
                <a:solidFill>
                  <a:srgbClr val="4A5462"/>
                </a:solidFill>
                <a:latin typeface="微软雅黑"/>
              </a:rPr>
              <a:t>谁能改什么，没有权限边界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7="http://schemas.openxmlformats.org/officeDocument/2006/main" sz="850" b="0" i="0" ns27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28="http://schemas.openxmlformats.org/officeDocument/2006/main" sz="900" b="1" i="0" ns28:eastAsia="微软雅黑">
                <a:solidFill>
                  <a:srgbClr val="A8B2C0"/>
                </a:solidFill>
                <a:latin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01 / 定位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算数·工单 = 业务分析能力 × 业务逻辑能力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分析能力解决「看不见」，逻辑能力解决「管不住」。两个能力共用一份数据，所以你在报表里看到的每一个数字，都能点回到那张单、那道工序、那个批次。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83664"/>
            <a:ext cx="5410047" cy="2798064"/>
          </a:xfrm>
          <a:prstGeom prst="roundRect">
            <a:avLst>
              <a:gd name="adj" fmla="val 653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883664"/>
            <a:ext cx="5410047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2194560"/>
            <a:ext cx="478825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900" b="1" i="0" ns3:eastAsia="微软雅黑">
                <a:solidFill>
                  <a:srgbClr val="161C26"/>
                </a:solidFill>
                <a:latin typeface="微软雅黑"/>
              </a:rPr>
              <a:t>业务分析能力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2596896"/>
            <a:ext cx="478825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="http://schemas.openxmlformats.org/officeDocument/2006/main" sz="950" b="1" i="0" ns4:eastAsia="微软雅黑">
                <a:solidFill>
                  <a:srgbClr val="00C17C"/>
                </a:solidFill>
                <a:latin typeface="微软雅黑"/>
              </a:rPr>
              <a:t>ANALYTICS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944368"/>
            <a:ext cx="4788255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5="http://schemas.openxmlformats.org/officeDocument/2006/main" sz="1140" b="0" i="0" ns5:eastAsia="微软雅黑">
                <a:solidFill>
                  <a:srgbClr val="4A5462"/>
                </a:solidFill>
                <a:latin typeface="微软雅黑"/>
              </a:rPr>
              <a:t>产量 / 良品 / 不良多维汇总，口径可切换（全工序 / 末道）</a:t>
            </a:r>
          </a:p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6="http://schemas.openxmlformats.org/officeDocument/2006/main" sz="1140" b="0" i="0" ns6:eastAsia="微软雅黑">
                <a:solidFill>
                  <a:srgbClr val="4A5462"/>
                </a:solidFill>
                <a:latin typeface="微软雅黑"/>
              </a:rPr>
              <a:t>工序、班组、员工绩效排行与工资汇总</a:t>
            </a:r>
          </a:p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7="http://schemas.openxmlformats.org/officeDocument/2006/main" sz="1140" b="0" i="0" ns7:eastAsia="微软雅黑">
                <a:solidFill>
                  <a:srgbClr val="4A5462"/>
                </a:solidFill>
                <a:latin typeface="微软雅黑"/>
              </a:rPr>
              <a:t>库存水位、安全库存红黄绿与呆滞料识别</a:t>
            </a:r>
          </a:p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8="http://schemas.openxmlformats.org/officeDocument/2006/main" sz="1140" b="0" i="0" ns8:eastAsia="微软雅黑">
                <a:solidFill>
                  <a:srgbClr val="4A5462"/>
                </a:solidFill>
                <a:latin typeface="微软雅黑"/>
              </a:rPr>
              <a:t>质量 Pareto：不良原因分布 + 工序不良排行</a:t>
            </a:r>
          </a:p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9="http://schemas.openxmlformats.org/officeDocument/2006/main" sz="1140" b="0" i="0" ns9:eastAsia="微软雅黑">
                <a:solidFill>
                  <a:srgbClr val="4A5462"/>
                </a:solidFill>
                <a:latin typeface="微软雅黑"/>
              </a:rPr>
              <a:t>工单成本归集：料 + 工 + 委外 + 费用池</a:t>
            </a:r>
          </a:p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10="http://schemas.openxmlformats.org/officeDocument/2006/main" sz="1140" b="0" i="0" ns10:eastAsia="微软雅黑">
                <a:solidFill>
                  <a:srgbClr val="4A5462"/>
                </a:solidFill>
                <a:latin typeface="微软雅黑"/>
              </a:rPr>
              <a:t>五角色大屏：把结果挂上墙，可点击下钻源单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33007" y="1883664"/>
            <a:ext cx="5410047" cy="2798064"/>
          </a:xfrm>
          <a:prstGeom prst="roundRect">
            <a:avLst>
              <a:gd name="adj" fmla="val 653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233007" y="1883664"/>
            <a:ext cx="5410047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43903" y="2194560"/>
            <a:ext cx="478825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1="http://schemas.openxmlformats.org/officeDocument/2006/main" sz="1900" b="1" i="0" ns11:eastAsia="微软雅黑">
                <a:solidFill>
                  <a:srgbClr val="161C26"/>
                </a:solidFill>
                <a:latin typeface="微软雅黑"/>
              </a:rPr>
              <a:t>业务逻辑能力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43903" y="2596896"/>
            <a:ext cx="478825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2="http://schemas.openxmlformats.org/officeDocument/2006/main" sz="950" b="1" i="0" ns12:eastAsia="微软雅黑">
                <a:solidFill>
                  <a:srgbClr val="3B82F6"/>
                </a:solidFill>
                <a:latin typeface="微软雅黑"/>
              </a:rPr>
              <a:t>LOGIC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43903" y="2944368"/>
            <a:ext cx="4788255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13="http://schemas.openxmlformats.org/officeDocument/2006/main" sz="1140" b="0" i="0" ns13:eastAsia="微软雅黑">
                <a:solidFill>
                  <a:srgbClr val="4A5462"/>
                </a:solidFill>
                <a:latin typeface="微软雅黑"/>
              </a:rPr>
              <a:t>工单 → 任务 → 派工 → 报工闭环，状态机管控</a:t>
            </a:r>
          </a:p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14="http://schemas.openxmlformats.org/officeDocument/2006/main" sz="1140" b="0" i="0" ns14:eastAsia="微软雅黑">
                <a:solidFill>
                  <a:srgbClr val="4A5462"/>
                </a:solidFill>
                <a:latin typeface="微软雅黑"/>
              </a:rPr>
              <a:t>BOM 逐层展开用料，按单领料 / 退料，库存实时变动</a:t>
            </a:r>
          </a:p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15="http://schemas.openxmlformats.org/officeDocument/2006/main" sz="1140" b="0" i="0" ns15:eastAsia="微软雅黑">
                <a:solidFill>
                  <a:srgbClr val="4A5462"/>
                </a:solidFill>
                <a:latin typeface="微软雅黑"/>
              </a:rPr>
              <a:t>批次 / 序列号贯穿采购入库、报工、销售出库</a:t>
            </a:r>
          </a:p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16="http://schemas.openxmlformats.org/officeDocument/2006/main" sz="1140" b="0" i="0" ns16:eastAsia="微软雅黑">
                <a:solidFill>
                  <a:srgbClr val="4A5462"/>
                </a:solidFill>
                <a:latin typeface="微软雅黑"/>
              </a:rPr>
              <a:t>质检规范 + 检验单 + 不合格 + 返工 + 客诉全链</a:t>
            </a:r>
          </a:p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17="http://schemas.openxmlformats.org/officeDocument/2006/main" sz="1140" b="0" i="0" ns17:eastAsia="微软雅黑">
                <a:solidFill>
                  <a:srgbClr val="4A5462"/>
                </a:solidFill>
                <a:latin typeface="微软雅黑"/>
              </a:rPr>
              <a:t>计件工价自动核算工资，报工即算钱</a:t>
            </a:r>
          </a:p>
          <a:p>
            <a:pPr algn="l">
              <a:lnSpc>
                <a:spcPct val="126000"/>
              </a:lnSpc>
              <a:spcBef>
                <a:spcPts val="700"/>
              </a:spcBef>
            </a:pPr>
            <a:r>
              <a:rPr xmlns:ns18="http://schemas.openxmlformats.org/officeDocument/2006/main" sz="1140" b="0" i="0" ns18:eastAsia="微软雅黑">
                <a:solidFill>
                  <a:srgbClr val="4A5462"/>
                </a:solidFill>
                <a:latin typeface="微软雅黑"/>
              </a:rPr>
              <a:t>审批流约束关键节点，权限矩阵保护写操作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882896"/>
            <a:ext cx="11094415" cy="969264"/>
          </a:xfrm>
          <a:prstGeom prst="roundRect">
            <a:avLst>
              <a:gd name="adj" fmla="val 18867"/>
            </a:avLst>
          </a:prstGeom>
          <a:solidFill>
            <a:srgbClr val="ECF5FA"/>
          </a:solidFill>
          <a:ln w="12700">
            <a:solidFill>
              <a:srgbClr val="CEE2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9536" y="5065776"/>
            <a:ext cx="10472623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xmlns:ns19="http://schemas.openxmlformats.org/officeDocument/2006/main" sz="1150" b="1" i="0" ns19:eastAsia="微软雅黑">
                <a:solidFill>
                  <a:srgbClr val="009E66"/>
                </a:solidFill>
                <a:latin typeface="微软雅黑"/>
              </a:rPr>
              <a:t>一句话记住</a:t>
            </a:r>
          </a:p>
          <a:p>
            <a:pPr algn="l">
              <a:lnSpc>
                <a:spcPct val="120000"/>
              </a:lnSpc>
              <a:spcBef>
                <a:spcPts val="400"/>
              </a:spcBef>
            </a:pPr>
            <a:r>
              <a:rPr xmlns:ns20="http://schemas.openxmlformats.org/officeDocument/2006/main" sz="1250" b="0" i="0" ns20:eastAsia="微软雅黑">
                <a:solidFill>
                  <a:srgbClr val="161C26"/>
                </a:solidFill>
                <a:latin typeface="微软雅黑"/>
              </a:rPr>
              <a:t>别人给你一堆报表，我们给你一条能追到底的链路：每个数字都能点回原单，每个动作都留痕、可解释、可撤销。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1="http://schemas.openxmlformats.org/officeDocument/2006/main" sz="850" b="0" i="0" ns21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22="http://schemas.openxmlformats.org/officeDocument/2006/main" sz="900" b="1" i="0" ns22:eastAsia="微软雅黑">
                <a:solidFill>
                  <a:srgbClr val="A8B2C0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01 / 系统全貌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一条主数据流：从接单到回款，中间不落地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系统的主线只有一条：销售/计划产生需求 → 采购与生产满足需求 → 检验放行 → 出入库 → 应收应付 → 大屏复盘。每个环节都写回同一份数据，所以「单据能看到、报表能对上、大屏能下钻」。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029968"/>
            <a:ext cx="1475188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2029968"/>
            <a:ext cx="1475188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2340864"/>
            <a:ext cx="132888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="http://schemas.openxmlformats.org/officeDocument/2006/main" sz="1150" b="1" i="0" ns3:eastAsia="微软雅黑">
                <a:solidFill>
                  <a:srgbClr val="161C26"/>
                </a:solidFill>
                <a:latin typeface="微软雅黑"/>
              </a:rPr>
              <a:t>报价 / 销售单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503" y="2761488"/>
            <a:ext cx="13654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4="http://schemas.openxmlformats.org/officeDocument/2006/main" sz="919" b="0" i="0" ns4:eastAsia="微软雅黑">
                <a:solidFill>
                  <a:srgbClr val="808C9C"/>
                </a:solidFill>
                <a:latin typeface="微软雅黑"/>
              </a:rPr>
              <a:t>客户需求</a:t>
            </a:r>
          </a:p>
          <a:p>
            <a:pPr algn="ctr">
              <a:lnSpc>
                <a:spcPct val="122000"/>
              </a:lnSpc>
            </a:pPr>
            <a:r>
              <a:rPr xmlns:ns5="http://schemas.openxmlformats.org/officeDocument/2006/main" sz="919" b="0" i="0" ns5:eastAsia="微软雅黑">
                <a:solidFill>
                  <a:srgbClr val="808C9C"/>
                </a:solidFill>
                <a:latin typeface="微软雅黑"/>
              </a:rPr>
              <a:t>确认即锁定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5540" y="2578608"/>
            <a:ext cx="182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="http://schemas.openxmlformats.org/officeDocument/2006/main" sz="900" b="1" i="0" ns6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151844" y="2029968"/>
            <a:ext cx="1475188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151844" y="2029968"/>
            <a:ext cx="1475188" cy="68580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224996" y="2340864"/>
            <a:ext cx="132888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7="http://schemas.openxmlformats.org/officeDocument/2006/main" sz="1150" b="1" i="0" ns7:eastAsia="微软雅黑">
                <a:solidFill>
                  <a:srgbClr val="161C26"/>
                </a:solidFill>
                <a:latin typeface="微软雅黑"/>
              </a:rPr>
              <a:t>MRP 算料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6708" y="2761488"/>
            <a:ext cx="13654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8="http://schemas.openxmlformats.org/officeDocument/2006/main" sz="919" b="0" i="0" ns8:eastAsia="微软雅黑">
                <a:solidFill>
                  <a:srgbClr val="808C9C"/>
                </a:solidFill>
                <a:latin typeface="微软雅黑"/>
              </a:rPr>
              <a:t>BOM 逐层展开</a:t>
            </a:r>
          </a:p>
          <a:p>
            <a:pPr algn="ctr">
              <a:lnSpc>
                <a:spcPct val="122000"/>
              </a:lnSpc>
            </a:pPr>
            <a:r>
              <a:rPr xmlns:ns9="http://schemas.openxmlformats.org/officeDocument/2006/main" sz="919" b="0" i="0" ns9:eastAsia="微软雅黑">
                <a:solidFill>
                  <a:srgbClr val="808C9C"/>
                </a:solidFill>
                <a:latin typeface="微软雅黑"/>
              </a:rPr>
              <a:t>净需求 = 毛需 − 供给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8744" y="2578608"/>
            <a:ext cx="182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0="http://schemas.openxmlformats.org/officeDocument/2006/main" sz="900" b="1" i="0" ns10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755048" y="2029968"/>
            <a:ext cx="1475188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755048" y="2029968"/>
            <a:ext cx="1475188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28200" y="2340864"/>
            <a:ext cx="132888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1="http://schemas.openxmlformats.org/officeDocument/2006/main" sz="1150" b="1" i="0" ns11:eastAsia="微软雅黑">
                <a:solidFill>
                  <a:srgbClr val="161C26"/>
                </a:solidFill>
                <a:latin typeface="微软雅黑"/>
              </a:rPr>
              <a:t>采购 / 自制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9912" y="2761488"/>
            <a:ext cx="13654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12="http://schemas.openxmlformats.org/officeDocument/2006/main" sz="919" b="0" i="0" ns12:eastAsia="微软雅黑">
                <a:solidFill>
                  <a:srgbClr val="808C9C"/>
                </a:solidFill>
                <a:latin typeface="微软雅黑"/>
              </a:rPr>
              <a:t>缺料转采购单</a:t>
            </a:r>
          </a:p>
          <a:p>
            <a:pPr algn="ctr">
              <a:lnSpc>
                <a:spcPct val="122000"/>
              </a:lnSpc>
            </a:pPr>
            <a:r>
              <a:rPr xmlns:ns13="http://schemas.openxmlformats.org/officeDocument/2006/main" sz="919" b="0" i="0" ns13:eastAsia="微软雅黑">
                <a:solidFill>
                  <a:srgbClr val="808C9C"/>
                </a:solidFill>
                <a:latin typeface="微软雅黑"/>
              </a:rPr>
              <a:t>成品转工单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11949" y="2578608"/>
            <a:ext cx="182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4="http://schemas.openxmlformats.org/officeDocument/2006/main" sz="900" b="1" i="0" ns14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358253" y="2029968"/>
            <a:ext cx="1475188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358253" y="2029968"/>
            <a:ext cx="1475188" cy="68580"/>
          </a:xfrm>
          <a:prstGeom prst="roundRect">
            <a:avLst>
              <a:gd name="adj" fmla="val 50000"/>
            </a:avLst>
          </a:prstGeom>
          <a:solidFill>
            <a:srgbClr val="009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31405" y="2340864"/>
            <a:ext cx="132888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5="http://schemas.openxmlformats.org/officeDocument/2006/main" sz="1150" b="1" i="0" ns15:eastAsia="微软雅黑">
                <a:solidFill>
                  <a:srgbClr val="161C26"/>
                </a:solidFill>
                <a:latin typeface="微软雅黑"/>
              </a:rPr>
              <a:t>派工 / 报工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13117" y="2761488"/>
            <a:ext cx="13654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16="http://schemas.openxmlformats.org/officeDocument/2006/main" sz="919" b="0" i="0" ns16:eastAsia="微软雅黑">
                <a:solidFill>
                  <a:srgbClr val="808C9C"/>
                </a:solidFill>
                <a:latin typeface="微软雅黑"/>
              </a:rPr>
              <a:t>工序到人</a:t>
            </a:r>
          </a:p>
          <a:p>
            <a:pPr algn="ctr">
              <a:lnSpc>
                <a:spcPct val="122000"/>
              </a:lnSpc>
            </a:pPr>
            <a:r>
              <a:rPr xmlns:ns17="http://schemas.openxmlformats.org/officeDocument/2006/main" sz="919" b="0" i="0" ns17:eastAsia="微软雅黑">
                <a:solidFill>
                  <a:srgbClr val="808C9C"/>
                </a:solidFill>
                <a:latin typeface="微软雅黑"/>
              </a:rPr>
              <a:t>良品不良双记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15153" y="2578608"/>
            <a:ext cx="182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8="http://schemas.openxmlformats.org/officeDocument/2006/main" sz="900" b="1" i="0" ns18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961457" y="2029968"/>
            <a:ext cx="1475188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961457" y="2029968"/>
            <a:ext cx="1475188" cy="6858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034609" y="2340864"/>
            <a:ext cx="132888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9="http://schemas.openxmlformats.org/officeDocument/2006/main" sz="1150" b="1" i="0" ns19:eastAsia="微软雅黑">
                <a:solidFill>
                  <a:srgbClr val="161C26"/>
                </a:solidFill>
                <a:latin typeface="微软雅黑"/>
              </a:rPr>
              <a:t>检验 / 入库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16321" y="2761488"/>
            <a:ext cx="13654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20="http://schemas.openxmlformats.org/officeDocument/2006/main" sz="919" b="0" i="0" ns20:eastAsia="微软雅黑">
                <a:solidFill>
                  <a:srgbClr val="808C9C"/>
                </a:solidFill>
                <a:latin typeface="微软雅黑"/>
              </a:rPr>
              <a:t>来料·过程·成品</a:t>
            </a:r>
          </a:p>
          <a:p>
            <a:pPr algn="ctr">
              <a:lnSpc>
                <a:spcPct val="122000"/>
              </a:lnSpc>
            </a:pPr>
            <a:r>
              <a:rPr xmlns:ns21="http://schemas.openxmlformats.org/officeDocument/2006/main" sz="919" b="0" i="0" ns21:eastAsia="微软雅黑">
                <a:solidFill>
                  <a:srgbClr val="808C9C"/>
                </a:solidFill>
                <a:latin typeface="微软雅黑"/>
              </a:rPr>
              <a:t>合格才放行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18358" y="2578608"/>
            <a:ext cx="182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2="http://schemas.openxmlformats.org/officeDocument/2006/main" sz="900" b="1" i="0" ns22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564662" y="2029968"/>
            <a:ext cx="1475188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8564662" y="2029968"/>
            <a:ext cx="1475188" cy="68580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37814" y="2340864"/>
            <a:ext cx="132888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3="http://schemas.openxmlformats.org/officeDocument/2006/main" sz="1150" b="1" i="0" ns23:eastAsia="微软雅黑">
                <a:solidFill>
                  <a:srgbClr val="161C26"/>
                </a:solidFill>
                <a:latin typeface="微软雅黑"/>
              </a:rPr>
              <a:t>发货 / 出库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19526" y="2761488"/>
            <a:ext cx="13654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24="http://schemas.openxmlformats.org/officeDocument/2006/main" sz="919" b="0" i="0" ns24:eastAsia="微软雅黑">
                <a:solidFill>
                  <a:srgbClr val="808C9C"/>
                </a:solidFill>
                <a:latin typeface="微软雅黑"/>
              </a:rPr>
              <a:t>批次出库</a:t>
            </a:r>
          </a:p>
          <a:p>
            <a:pPr algn="ctr">
              <a:lnSpc>
                <a:spcPct val="122000"/>
              </a:lnSpc>
            </a:pPr>
            <a:r>
              <a:rPr xmlns:ns25="http://schemas.openxmlformats.org/officeDocument/2006/main" sz="919" b="0" i="0" ns25:eastAsia="微软雅黑">
                <a:solidFill>
                  <a:srgbClr val="808C9C"/>
                </a:solidFill>
                <a:latin typeface="微软雅黑"/>
              </a:rPr>
              <a:t>库存联动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21562" y="2578608"/>
            <a:ext cx="182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6="http://schemas.openxmlformats.org/officeDocument/2006/main" sz="900" b="1" i="0" ns26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0167866" y="2029968"/>
            <a:ext cx="1475188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0167866" y="2029968"/>
            <a:ext cx="1475188" cy="6858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241018" y="2340864"/>
            <a:ext cx="132888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7="http://schemas.openxmlformats.org/officeDocument/2006/main" sz="1150" b="1" i="0" ns27:eastAsia="微软雅黑">
                <a:solidFill>
                  <a:srgbClr val="161C26"/>
                </a:solidFill>
                <a:latin typeface="微软雅黑"/>
              </a:rPr>
              <a:t>应收 / 应付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222730" y="2761488"/>
            <a:ext cx="13654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28="http://schemas.openxmlformats.org/officeDocument/2006/main" sz="919" b="0" i="0" ns28:eastAsia="微软雅黑">
                <a:solidFill>
                  <a:srgbClr val="808C9C"/>
                </a:solidFill>
                <a:latin typeface="微软雅黑"/>
              </a:rPr>
              <a:t>账期与信用额度</a:t>
            </a:r>
          </a:p>
          <a:p>
            <a:pPr algn="ctr">
              <a:lnSpc>
                <a:spcPct val="122000"/>
              </a:lnSpc>
            </a:pPr>
            <a:r>
              <a:rPr xmlns:ns29="http://schemas.openxmlformats.org/officeDocument/2006/main" sz="919" b="0" i="0" ns29:eastAsia="微软雅黑">
                <a:solidFill>
                  <a:srgbClr val="808C9C"/>
                </a:solidFill>
                <a:latin typeface="微软雅黑"/>
              </a:rPr>
              <a:t>收付款核销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3712463"/>
            <a:ext cx="11094415" cy="768096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48640" y="3712463"/>
            <a:ext cx="64008" cy="768096"/>
          </a:xfrm>
          <a:prstGeom prst="roundRect">
            <a:avLst>
              <a:gd name="adj" fmla="val 50000"/>
            </a:avLst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04672" y="3895344"/>
            <a:ext cx="19202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0="http://schemas.openxmlformats.org/officeDocument/2006/main" sz="1250" b="1" i="0" ns30:eastAsia="微软雅黑">
                <a:solidFill>
                  <a:srgbClr val="64748B"/>
                </a:solidFill>
                <a:latin typeface="微软雅黑"/>
              </a:rPr>
              <a:t>底座 · 主数据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88920" y="3867911"/>
            <a:ext cx="8579815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2000"/>
              </a:lnSpc>
            </a:pPr>
            <a:r>
              <a:rPr xmlns:ns31="http://schemas.openxmlformats.org/officeDocument/2006/main" sz="1060" b="0" i="0" ns31:eastAsia="微软雅黑">
                <a:solidFill>
                  <a:srgbClr val="4A5462"/>
                </a:solidFill>
                <a:latin typeface="微软雅黑"/>
              </a:rPr>
              <a:t>物料档案（成品/半成品/原材料/包材/辅材）· BOM 多级结构 · 工艺路线与工序 · 设备台账 · 往来单位 · 单位与自定义字段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4626864"/>
            <a:ext cx="11094415" cy="768096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548640" y="4626864"/>
            <a:ext cx="64008" cy="768096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04672" y="4809744"/>
            <a:ext cx="19202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2="http://schemas.openxmlformats.org/officeDocument/2006/main" sz="1250" b="1" i="0" ns32:eastAsia="微软雅黑">
                <a:solidFill>
                  <a:srgbClr val="F59E0B"/>
                </a:solidFill>
                <a:latin typeface="微软雅黑"/>
              </a:rPr>
              <a:t>约束 · 规则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88920" y="4782312"/>
            <a:ext cx="8579815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2000"/>
              </a:lnSpc>
            </a:pPr>
            <a:r>
              <a:rPr xmlns:ns33="http://schemas.openxmlformats.org/officeDocument/2006/main" sz="1060" b="0" i="0" ns33:eastAsia="微软雅黑">
                <a:solidFill>
                  <a:srgbClr val="4A5462"/>
                </a:solidFill>
                <a:latin typeface="微软雅黑"/>
              </a:rPr>
              <a:t>BOM 展开用量 · 检验规范与 AQL · 来料必检卡关 · 批次管理开关 · 审批流 · 角色权限矩阵 · 编号规则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48640" y="5541264"/>
            <a:ext cx="11094415" cy="768096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48640" y="5541264"/>
            <a:ext cx="64008" cy="768096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04672" y="5724144"/>
            <a:ext cx="19202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4="http://schemas.openxmlformats.org/officeDocument/2006/main" sz="1250" b="1" i="0" ns34:eastAsia="微软雅黑">
                <a:solidFill>
                  <a:srgbClr val="00C17C"/>
                </a:solidFill>
                <a:latin typeface="微软雅黑"/>
              </a:rPr>
              <a:t>出口 · 决策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88920" y="5696712"/>
            <a:ext cx="8579815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2000"/>
              </a:lnSpc>
            </a:pPr>
            <a:r>
              <a:rPr xmlns:ns35="http://schemas.openxmlformats.org/officeDocument/2006/main" sz="1060" b="0" i="0" ns35:eastAsia="微软雅黑">
                <a:solidFill>
                  <a:srgbClr val="4A5462"/>
                </a:solidFill>
                <a:latin typeface="微软雅黑"/>
              </a:rPr>
              <a:t>经营快照与应收应付 · 工单成本归集 · 生产/库存报表 · 五角色车间大屏（可点击下钻到源单）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6="http://schemas.openxmlformats.org/officeDocument/2006/main" sz="850" b="0" i="0" ns36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7="http://schemas.openxmlformats.org/officeDocument/2006/main" sz="900" b="1" i="0" ns37:eastAsia="微软雅黑">
                <a:solidFill>
                  <a:srgbClr val="A8B2C0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01 / 系统全貌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功能地图：10 大模块组 · 47 个功能入口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侧栏按业务域分组，同一份数据在「单据 → 流程 → 报表 → 大屏」之间贯通，不重复录入。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828800"/>
            <a:ext cx="2072579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828800"/>
            <a:ext cx="2072579" cy="310896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1847088"/>
            <a:ext cx="1743395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50" b="1" i="0" ns3:eastAsia="微软雅黑">
                <a:solidFill>
                  <a:srgbClr val="FFFFFF"/>
                </a:solidFill>
                <a:latin typeface="微软雅黑"/>
              </a:rPr>
              <a:t>生产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286000"/>
            <a:ext cx="1761683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4="http://schemas.openxmlformats.org/officeDocument/2006/main" sz="1060" b="0" i="0" ns4:eastAsia="微软雅黑">
                <a:solidFill>
                  <a:srgbClr val="4A5462"/>
                </a:solidFill>
                <a:latin typeface="微软雅黑"/>
              </a:rPr>
              <a:t>工单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5="http://schemas.openxmlformats.org/officeDocument/2006/main" sz="1060" b="0" i="0" ns5:eastAsia="微软雅黑">
                <a:solidFill>
                  <a:srgbClr val="4A5462"/>
                </a:solidFill>
                <a:latin typeface="微软雅黑"/>
              </a:rPr>
              <a:t>任务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6="http://schemas.openxmlformats.org/officeDocument/2006/main" sz="1060" b="0" i="0" ns6:eastAsia="微软雅黑">
                <a:solidFill>
                  <a:srgbClr val="4A5462"/>
                </a:solidFill>
                <a:latin typeface="微软雅黑"/>
              </a:rPr>
              <a:t>报工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04099" y="1828800"/>
            <a:ext cx="2072579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804099" y="1828800"/>
            <a:ext cx="2072579" cy="310896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68691" y="1847088"/>
            <a:ext cx="1743395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7="http://schemas.openxmlformats.org/officeDocument/2006/main" sz="1250" b="1" i="0" ns7:eastAsia="微软雅黑">
                <a:solidFill>
                  <a:srgbClr val="FFFFFF"/>
                </a:solidFill>
                <a:latin typeface="微软雅黑"/>
              </a:rPr>
              <a:t>计划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68691" y="2286000"/>
            <a:ext cx="1761683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8="http://schemas.openxmlformats.org/officeDocument/2006/main" sz="1060" b="0" i="0" ns8:eastAsia="微软雅黑">
                <a:solidFill>
                  <a:srgbClr val="4A5462"/>
                </a:solidFill>
                <a:latin typeface="微软雅黑"/>
              </a:rPr>
              <a:t>MRP 物料需求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9="http://schemas.openxmlformats.org/officeDocument/2006/main" sz="1060" b="0" i="0" ns9:eastAsia="微软雅黑">
                <a:solidFill>
                  <a:srgbClr val="4A5462"/>
                </a:solidFill>
                <a:latin typeface="微软雅黑"/>
              </a:rPr>
              <a:t>排产计划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59558" y="1828800"/>
            <a:ext cx="2072579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59558" y="1828800"/>
            <a:ext cx="2072579" cy="31089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24150" y="1847088"/>
            <a:ext cx="1743395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0="http://schemas.openxmlformats.org/officeDocument/2006/main" sz="1250" b="1" i="0" ns10:eastAsia="微软雅黑">
                <a:solidFill>
                  <a:srgbClr val="FFFFFF"/>
                </a:solidFill>
                <a:latin typeface="微软雅黑"/>
              </a:rPr>
              <a:t>质量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24150" y="2286000"/>
            <a:ext cx="1761683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11="http://schemas.openxmlformats.org/officeDocument/2006/main" sz="1060" b="0" i="0" ns11:eastAsia="微软雅黑">
                <a:solidFill>
                  <a:srgbClr val="4A5462"/>
                </a:solidFill>
                <a:latin typeface="微软雅黑"/>
              </a:rPr>
              <a:t>检验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12="http://schemas.openxmlformats.org/officeDocument/2006/main" sz="1060" b="0" i="0" ns12:eastAsia="微软雅黑">
                <a:solidFill>
                  <a:srgbClr val="4A5462"/>
                </a:solidFill>
                <a:latin typeface="微软雅黑"/>
              </a:rPr>
              <a:t>检验规范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13="http://schemas.openxmlformats.org/officeDocument/2006/main" sz="1060" b="0" i="0" ns13:eastAsia="微软雅黑">
                <a:solidFill>
                  <a:srgbClr val="4A5462"/>
                </a:solidFill>
                <a:latin typeface="微软雅黑"/>
              </a:rPr>
              <a:t>不合格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14="http://schemas.openxmlformats.org/officeDocument/2006/main" sz="1060" b="0" i="0" ns14:eastAsia="微软雅黑">
                <a:solidFill>
                  <a:srgbClr val="4A5462"/>
                </a:solidFill>
                <a:latin typeface="微软雅黑"/>
              </a:rPr>
              <a:t>客诉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15="http://schemas.openxmlformats.org/officeDocument/2006/main" sz="1060" b="0" i="0" ns15:eastAsia="微软雅黑">
                <a:solidFill>
                  <a:srgbClr val="4A5462"/>
                </a:solidFill>
                <a:latin typeface="微软雅黑"/>
              </a:rPr>
              <a:t>返工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16="http://schemas.openxmlformats.org/officeDocument/2006/main" sz="1060" b="0" i="0" ns16:eastAsia="微软雅黑">
                <a:solidFill>
                  <a:srgbClr val="4A5462"/>
                </a:solidFill>
                <a:latin typeface="微软雅黑"/>
              </a:rPr>
              <a:t>追溯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15017" y="1828800"/>
            <a:ext cx="2072579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315017" y="1828800"/>
            <a:ext cx="2072579" cy="310896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79609" y="1847088"/>
            <a:ext cx="1743395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7="http://schemas.openxmlformats.org/officeDocument/2006/main" sz="1250" b="1" i="0" ns17:eastAsia="微软雅黑">
                <a:solidFill>
                  <a:srgbClr val="FFFFFF"/>
                </a:solidFill>
                <a:latin typeface="微软雅黑"/>
              </a:rPr>
              <a:t>库存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79609" y="2286000"/>
            <a:ext cx="1761683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18="http://schemas.openxmlformats.org/officeDocument/2006/main" sz="1060" b="0" i="0" ns18:eastAsia="微软雅黑">
                <a:solidFill>
                  <a:srgbClr val="4A5462"/>
                </a:solidFill>
                <a:latin typeface="微软雅黑"/>
              </a:rPr>
              <a:t>台账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19="http://schemas.openxmlformats.org/officeDocument/2006/main" sz="1060" b="0" i="0" ns19:eastAsia="微软雅黑">
                <a:solidFill>
                  <a:srgbClr val="4A5462"/>
                </a:solidFill>
                <a:latin typeface="微软雅黑"/>
              </a:rPr>
              <a:t>出入库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20="http://schemas.openxmlformats.org/officeDocument/2006/main" sz="1060" b="0" i="0" ns20:eastAsia="微软雅黑">
                <a:solidFill>
                  <a:srgbClr val="4A5462"/>
                </a:solidFill>
                <a:latin typeface="微软雅黑"/>
              </a:rPr>
              <a:t>领料退料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21="http://schemas.openxmlformats.org/officeDocument/2006/main" sz="1060" b="0" i="0" ns21:eastAsia="微软雅黑">
                <a:solidFill>
                  <a:srgbClr val="4A5462"/>
                </a:solidFill>
                <a:latin typeface="微软雅黑"/>
              </a:rPr>
              <a:t>呆滞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70476" y="1828800"/>
            <a:ext cx="2072579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570476" y="1828800"/>
            <a:ext cx="2072579" cy="310896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735068" y="1847088"/>
            <a:ext cx="1743395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2="http://schemas.openxmlformats.org/officeDocument/2006/main" sz="1250" b="1" i="0" ns22:eastAsia="微软雅黑">
                <a:solidFill>
                  <a:srgbClr val="FFFFFF"/>
                </a:solidFill>
                <a:latin typeface="微软雅黑"/>
              </a:rPr>
              <a:t>进销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35068" y="2286000"/>
            <a:ext cx="1761683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23="http://schemas.openxmlformats.org/officeDocument/2006/main" sz="1060" b="0" i="0" ns23:eastAsia="微软雅黑">
                <a:solidFill>
                  <a:srgbClr val="4A5462"/>
                </a:solidFill>
                <a:latin typeface="微软雅黑"/>
              </a:rPr>
              <a:t>报价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24="http://schemas.openxmlformats.org/officeDocument/2006/main" sz="1060" b="0" i="0" ns24:eastAsia="微软雅黑">
                <a:solidFill>
                  <a:srgbClr val="4A5462"/>
                </a:solidFill>
                <a:latin typeface="微软雅黑"/>
              </a:rPr>
              <a:t>采购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25="http://schemas.openxmlformats.org/officeDocument/2006/main" sz="1060" b="0" i="0" ns25:eastAsia="微软雅黑">
                <a:solidFill>
                  <a:srgbClr val="4A5462"/>
                </a:solidFill>
                <a:latin typeface="微软雅黑"/>
              </a:rPr>
              <a:t>销售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26="http://schemas.openxmlformats.org/officeDocument/2006/main" sz="1060" b="0" i="0" ns26:eastAsia="微软雅黑">
                <a:solidFill>
                  <a:srgbClr val="4A5462"/>
                </a:solidFill>
                <a:latin typeface="微软雅黑"/>
              </a:rPr>
              <a:t>退换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4160520"/>
            <a:ext cx="2072579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48640" y="4160520"/>
            <a:ext cx="2072579" cy="310896"/>
          </a:xfrm>
          <a:prstGeom prst="rect">
            <a:avLst/>
          </a:prstGeom>
          <a:solidFill>
            <a:srgbClr val="009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13232" y="4178807"/>
            <a:ext cx="1743395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7="http://schemas.openxmlformats.org/officeDocument/2006/main" sz="1250" b="1" i="0" ns27:eastAsia="微软雅黑">
                <a:solidFill>
                  <a:srgbClr val="FFFFFF"/>
                </a:solidFill>
                <a:latin typeface="微软雅黑"/>
              </a:rPr>
              <a:t>财务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3232" y="4617720"/>
            <a:ext cx="1761683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28="http://schemas.openxmlformats.org/officeDocument/2006/main" sz="1060" b="0" i="0" ns28:eastAsia="微软雅黑">
                <a:solidFill>
                  <a:srgbClr val="4A5462"/>
                </a:solidFill>
                <a:latin typeface="微软雅黑"/>
              </a:rPr>
              <a:t>快照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29="http://schemas.openxmlformats.org/officeDocument/2006/main" sz="1060" b="0" i="0" ns29:eastAsia="微软雅黑">
                <a:solidFill>
                  <a:srgbClr val="4A5462"/>
                </a:solidFill>
                <a:latin typeface="微软雅黑"/>
              </a:rPr>
              <a:t>应收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30="http://schemas.openxmlformats.org/officeDocument/2006/main" sz="1060" b="0" i="0" ns30:eastAsia="微软雅黑">
                <a:solidFill>
                  <a:srgbClr val="4A5462"/>
                </a:solidFill>
                <a:latin typeface="微软雅黑"/>
              </a:rPr>
              <a:t>应付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31="http://schemas.openxmlformats.org/officeDocument/2006/main" sz="1060" b="0" i="0" ns31:eastAsia="微软雅黑">
                <a:solidFill>
                  <a:srgbClr val="4A5462"/>
                </a:solidFill>
                <a:latin typeface="微软雅黑"/>
              </a:rPr>
              <a:t>收付款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32="http://schemas.openxmlformats.org/officeDocument/2006/main" sz="1060" b="0" i="0" ns32:eastAsia="微软雅黑">
                <a:solidFill>
                  <a:srgbClr val="4A5462"/>
                </a:solidFill>
                <a:latin typeface="微软雅黑"/>
              </a:rPr>
              <a:t>发票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33="http://schemas.openxmlformats.org/officeDocument/2006/main" sz="1060" b="0" i="0" ns33:eastAsia="微软雅黑">
                <a:solidFill>
                  <a:srgbClr val="4A5462"/>
                </a:solidFill>
                <a:latin typeface="微软雅黑"/>
              </a:rPr>
              <a:t>质量损失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34="http://schemas.openxmlformats.org/officeDocument/2006/main" sz="1060" b="0" i="0" ns34:eastAsia="微软雅黑">
                <a:solidFill>
                  <a:srgbClr val="4A5462"/>
                </a:solidFill>
                <a:latin typeface="微软雅黑"/>
              </a:rPr>
              <a:t>绩效工资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35="http://schemas.openxmlformats.org/officeDocument/2006/main" sz="1060" b="0" i="0" ns35:eastAsia="微软雅黑">
                <a:solidFill>
                  <a:srgbClr val="4A5462"/>
                </a:solidFill>
                <a:latin typeface="微软雅黑"/>
              </a:rPr>
              <a:t>人员结清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04099" y="4160520"/>
            <a:ext cx="2072579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804099" y="4160520"/>
            <a:ext cx="2072579" cy="310896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968691" y="4178807"/>
            <a:ext cx="1743395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6="http://schemas.openxmlformats.org/officeDocument/2006/main" sz="1250" b="1" i="0" ns36:eastAsia="微软雅黑">
                <a:solidFill>
                  <a:srgbClr val="FFFFFF"/>
                </a:solidFill>
                <a:latin typeface="微软雅黑"/>
              </a:rPr>
              <a:t>报表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968691" y="4617720"/>
            <a:ext cx="1761683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37="http://schemas.openxmlformats.org/officeDocument/2006/main" sz="1060" b="0" i="0" ns37:eastAsia="微软雅黑">
                <a:solidFill>
                  <a:srgbClr val="4A5462"/>
                </a:solidFill>
                <a:latin typeface="微软雅黑"/>
              </a:rPr>
              <a:t>生产报表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38="http://schemas.openxmlformats.org/officeDocument/2006/main" sz="1060" b="0" i="0" ns38:eastAsia="微软雅黑">
                <a:solidFill>
                  <a:srgbClr val="4A5462"/>
                </a:solidFill>
                <a:latin typeface="微软雅黑"/>
              </a:rPr>
              <a:t>库存报表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39="http://schemas.openxmlformats.org/officeDocument/2006/main" sz="1060" b="0" i="0" ns39:eastAsia="微软雅黑">
                <a:solidFill>
                  <a:srgbClr val="4A5462"/>
                </a:solidFill>
                <a:latin typeface="微软雅黑"/>
              </a:rPr>
              <a:t>工单成本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59558" y="4160520"/>
            <a:ext cx="2072579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59558" y="4160520"/>
            <a:ext cx="2072579" cy="310896"/>
          </a:xfrm>
          <a:prstGeom prst="rect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224150" y="4178807"/>
            <a:ext cx="1743395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0="http://schemas.openxmlformats.org/officeDocument/2006/main" sz="1250" b="1" i="0" ns40:eastAsia="微软雅黑">
                <a:solidFill>
                  <a:srgbClr val="FFFFFF"/>
                </a:solidFill>
                <a:latin typeface="微软雅黑"/>
              </a:rPr>
              <a:t>基础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24150" y="4617720"/>
            <a:ext cx="1761683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41="http://schemas.openxmlformats.org/officeDocument/2006/main" sz="1060" b="0" i="0" ns41:eastAsia="微软雅黑">
                <a:solidFill>
                  <a:srgbClr val="4A5462"/>
                </a:solidFill>
                <a:latin typeface="微软雅黑"/>
              </a:rPr>
              <a:t>物料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42="http://schemas.openxmlformats.org/officeDocument/2006/main" sz="1060" b="0" i="0" ns42:eastAsia="微软雅黑">
                <a:solidFill>
                  <a:srgbClr val="4A5462"/>
                </a:solidFill>
                <a:latin typeface="微软雅黑"/>
              </a:rPr>
              <a:t>图纸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43="http://schemas.openxmlformats.org/officeDocument/2006/main" sz="1060" b="0" i="0" ns43:eastAsia="微软雅黑">
                <a:solidFill>
                  <a:srgbClr val="4A5462"/>
                </a:solidFill>
                <a:latin typeface="微软雅黑"/>
              </a:rPr>
              <a:t>往来单位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44="http://schemas.openxmlformats.org/officeDocument/2006/main" sz="1060" b="0" i="0" ns44:eastAsia="微软雅黑">
                <a:solidFill>
                  <a:srgbClr val="4A5462"/>
                </a:solidFill>
                <a:latin typeface="微软雅黑"/>
              </a:rPr>
              <a:t>物料清单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45="http://schemas.openxmlformats.org/officeDocument/2006/main" sz="1060" b="0" i="0" ns45:eastAsia="微软雅黑">
                <a:solidFill>
                  <a:srgbClr val="4A5462"/>
                </a:solidFill>
                <a:latin typeface="微软雅黑"/>
              </a:rPr>
              <a:t>工序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46="http://schemas.openxmlformats.org/officeDocument/2006/main" sz="1060" b="0" i="0" ns46:eastAsia="微软雅黑">
                <a:solidFill>
                  <a:srgbClr val="4A5462"/>
                </a:solidFill>
                <a:latin typeface="微软雅黑"/>
              </a:rPr>
              <a:t>工艺路线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47="http://schemas.openxmlformats.org/officeDocument/2006/main" sz="1060" b="0" i="0" ns47:eastAsia="微软雅黑">
                <a:solidFill>
                  <a:srgbClr val="4A5462"/>
                </a:solidFill>
                <a:latin typeface="微软雅黑"/>
              </a:rPr>
              <a:t>单位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315017" y="4160520"/>
            <a:ext cx="2072579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315017" y="4160520"/>
            <a:ext cx="2072579" cy="310896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79609" y="4178807"/>
            <a:ext cx="1743395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8="http://schemas.openxmlformats.org/officeDocument/2006/main" sz="1250" b="1" i="0" ns48:eastAsia="微软雅黑">
                <a:solidFill>
                  <a:srgbClr val="FFFFFF"/>
                </a:solidFill>
                <a:latin typeface="微软雅黑"/>
              </a:rPr>
              <a:t>现场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479609" y="4617720"/>
            <a:ext cx="1761683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49="http://schemas.openxmlformats.org/officeDocument/2006/main" sz="1060" b="0" i="0" ns49:eastAsia="微软雅黑">
                <a:solidFill>
                  <a:srgbClr val="4A5462"/>
                </a:solidFill>
                <a:latin typeface="微软雅黑"/>
              </a:rPr>
              <a:t>设备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50="http://schemas.openxmlformats.org/officeDocument/2006/main" sz="1060" b="0" i="0" ns50:eastAsia="微软雅黑">
                <a:solidFill>
                  <a:srgbClr val="4A5462"/>
                </a:solidFill>
                <a:latin typeface="微软雅黑"/>
              </a:rPr>
              <a:t>委外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51="http://schemas.openxmlformats.org/officeDocument/2006/main" sz="1060" b="0" i="0" ns51:eastAsia="微软雅黑">
                <a:solidFill>
                  <a:srgbClr val="4A5462"/>
                </a:solidFill>
                <a:latin typeface="微软雅黑"/>
              </a:rPr>
              <a:t>预警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570476" y="4160520"/>
            <a:ext cx="2072579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570476" y="4160520"/>
            <a:ext cx="2072579" cy="310896"/>
          </a:xfrm>
          <a:prstGeom prst="rect">
            <a:avLst/>
          </a:prstGeom>
          <a:solidFill>
            <a:srgbClr val="4755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735068" y="4178807"/>
            <a:ext cx="1743395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52="http://schemas.openxmlformats.org/officeDocument/2006/main" sz="1250" b="1" i="0" ns52:eastAsia="微软雅黑">
                <a:solidFill>
                  <a:srgbClr val="FFFFFF"/>
                </a:solidFill>
                <a:latin typeface="微软雅黑"/>
              </a:rPr>
              <a:t>系统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35068" y="4617720"/>
            <a:ext cx="1761683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53="http://schemas.openxmlformats.org/officeDocument/2006/main" sz="1060" b="0" i="0" ns53:eastAsia="微软雅黑">
                <a:solidFill>
                  <a:srgbClr val="4A5462"/>
                </a:solidFill>
                <a:latin typeface="微软雅黑"/>
              </a:rPr>
              <a:t>用户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54="http://schemas.openxmlformats.org/officeDocument/2006/main" sz="1060" b="0" i="0" ns54:eastAsia="微软雅黑">
                <a:solidFill>
                  <a:srgbClr val="4A5462"/>
                </a:solidFill>
                <a:latin typeface="微软雅黑"/>
              </a:rPr>
              <a:t>权限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55="http://schemas.openxmlformats.org/officeDocument/2006/main" sz="1060" b="0" i="0" ns55:eastAsia="微软雅黑">
                <a:solidFill>
                  <a:srgbClr val="4A5462"/>
                </a:solidFill>
                <a:latin typeface="微软雅黑"/>
              </a:rPr>
              <a:t>字典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56="http://schemas.openxmlformats.org/officeDocument/2006/main" sz="1060" b="0" i="0" ns56:eastAsia="微软雅黑">
                <a:solidFill>
                  <a:srgbClr val="4A5462"/>
                </a:solidFill>
                <a:latin typeface="微软雅黑"/>
              </a:rPr>
              <a:t>审批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57="http://schemas.openxmlformats.org/officeDocument/2006/main" sz="1060" b="0" i="0" ns57:eastAsia="微软雅黑">
                <a:solidFill>
                  <a:srgbClr val="4A5462"/>
                </a:solidFill>
                <a:latin typeface="微软雅黑"/>
              </a:rPr>
              <a:t>编号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58="http://schemas.openxmlformats.org/officeDocument/2006/main" sz="1060" b="0" i="0" ns58:eastAsia="微软雅黑">
                <a:solidFill>
                  <a:srgbClr val="4A5462"/>
                </a:solidFill>
                <a:latin typeface="微软雅黑"/>
              </a:rPr>
              <a:t>打印</a:t>
            </a:r>
          </a:p>
          <a:p>
            <a:pPr algn="l">
              <a:lnSpc>
                <a:spcPct val="120000"/>
              </a:lnSpc>
              <a:spcBef>
                <a:spcPts val="300"/>
              </a:spcBef>
            </a:pPr>
            <a:r>
              <a:rPr xmlns:ns59="http://schemas.openxmlformats.org/officeDocument/2006/main" sz="1060" b="0" i="0" ns59:eastAsia="微软雅黑">
                <a:solidFill>
                  <a:srgbClr val="4A5462"/>
                </a:solidFill>
                <a:latin typeface="微软雅黑"/>
              </a:rPr>
              <a:t>字段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60="http://schemas.openxmlformats.org/officeDocument/2006/main" sz="850" b="0" i="0" ns60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61="http://schemas.openxmlformats.org/officeDocument/2006/main" sz="900" b="1" i="0" ns61:eastAsia="微软雅黑">
                <a:solidFill>
                  <a:srgbClr val="A8B2C0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s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2084831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200" b="1" i="0" ns0:eastAsia="微软雅黑">
                <a:solidFill>
                  <a:srgbClr val="00C17C"/>
                </a:solidFill>
                <a:latin typeface="微软雅黑"/>
              </a:rPr>
              <a:t>SECTION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395728"/>
            <a:ext cx="27432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7600" b="1" i="0" ns1:eastAsia="微软雅黑">
                <a:solidFill>
                  <a:srgbClr val="223E60"/>
                </a:solidFill>
                <a:latin typeface="微软雅黑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5" y="3547872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="http://schemas.openxmlformats.org/officeDocument/2006/main" sz="3400" b="1" i="0" ns2:eastAsia="微软雅黑">
                <a:solidFill>
                  <a:srgbClr val="FFFFFF"/>
                </a:solidFill>
                <a:latin typeface="微软雅黑"/>
              </a:rPr>
              <a:t>生产执行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" y="4443984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350" b="0" i="0" ns3:eastAsia="微软雅黑">
                <a:solidFill>
                  <a:srgbClr val="96ACC4"/>
                </a:solidFill>
                <a:latin typeface="微软雅黑"/>
              </a:rPr>
              <a:t>工单是主线，报工是数据源头——把这两件事做扎实，后面的报表和大屏才有意义。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0704" y="5047488"/>
            <a:ext cx="453542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5047488"/>
            <a:ext cx="45354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4="http://schemas.openxmlformats.org/officeDocument/2006/main" sz="1050" b="1" i="0" ns4:eastAsia="微软雅黑">
                <a:solidFill>
                  <a:srgbClr val="B4D6EC"/>
                </a:solidFill>
                <a:latin typeface="微软雅黑"/>
              </a:rPr>
              <a:t>工单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42262" y="5047488"/>
            <a:ext cx="687628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42262" y="5047488"/>
            <a:ext cx="68762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5="http://schemas.openxmlformats.org/officeDocument/2006/main" sz="1050" b="1" i="0" ns5:eastAsia="微软雅黑">
                <a:solidFill>
                  <a:srgbClr val="B4D6EC"/>
                </a:solidFill>
                <a:latin typeface="微软雅黑"/>
              </a:rPr>
              <a:t>任务派工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57907" y="5047488"/>
            <a:ext cx="453542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457907" y="5047488"/>
            <a:ext cx="45354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="http://schemas.openxmlformats.org/officeDocument/2006/main" sz="1050" b="1" i="0" ns6:eastAsia="微软雅黑">
                <a:solidFill>
                  <a:srgbClr val="B4D6EC"/>
                </a:solidFill>
                <a:latin typeface="微软雅黑"/>
              </a:rPr>
              <a:t>报工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39465" y="5047488"/>
            <a:ext cx="687628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39465" y="5047488"/>
            <a:ext cx="68762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7="http://schemas.openxmlformats.org/officeDocument/2006/main" sz="1050" b="1" i="0" ns7:eastAsia="微软雅黑">
                <a:solidFill>
                  <a:srgbClr val="B4D6EC"/>
                </a:solidFill>
                <a:latin typeface="微软雅黑"/>
              </a:rPr>
              <a:t>计件工资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8="http://schemas.openxmlformats.org/officeDocument/2006/main" sz="850" b="0" i="0" ns8:eastAsia="微软雅黑">
                <a:solidFill>
                  <a:srgbClr val="788698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9="http://schemas.openxmlformats.org/officeDocument/2006/main" sz="900" b="1" i="0" ns9:eastAsia="微软雅黑">
                <a:solidFill>
                  <a:srgbClr val="788698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02 / 生产执行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生产闭环：一张工单走完 8 步，每一步都卡得住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工单是整个系统的主线单据。它带着产品、数量、交期、BOM、工艺路线进入车间，每一步的状态变化都会写回工单，形成可追溯的执行链。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1282788" cy="118872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1282788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2176272"/>
            <a:ext cx="113648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="http://schemas.openxmlformats.org/officeDocument/2006/main" sz="1150" b="1" i="0" ns3:eastAsia="微软雅黑">
                <a:solidFill>
                  <a:srgbClr val="161C26"/>
                </a:solidFill>
                <a:latin typeface="微软雅黑"/>
              </a:rPr>
              <a:t>① 建单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503" y="2560320"/>
            <a:ext cx="11730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4="http://schemas.openxmlformats.org/officeDocument/2006/main" sz="900" b="0" i="0" ns4:eastAsia="微软雅黑">
                <a:solidFill>
                  <a:srgbClr val="808C9C"/>
                </a:solidFill>
                <a:latin typeface="微软雅黑"/>
              </a:rPr>
              <a:t>产品 / 数量 / 交期</a:t>
            </a:r>
          </a:p>
          <a:p>
            <a:pPr algn="ctr">
              <a:lnSpc>
                <a:spcPct val="122000"/>
              </a:lnSpc>
            </a:pPr>
            <a:r>
              <a:rPr xmlns:ns5="http://schemas.openxmlformats.org/officeDocument/2006/main" sz="900" b="0" i="0" ns5:eastAsia="微软雅黑">
                <a:solidFill>
                  <a:srgbClr val="808C9C"/>
                </a:solidFill>
                <a:latin typeface="微软雅黑"/>
              </a:rPr>
              <a:t>BOM + 工艺带出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950300" y="1920240"/>
            <a:ext cx="1282788" cy="118872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950300" y="1920240"/>
            <a:ext cx="1282788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23452" y="2176272"/>
            <a:ext cx="113648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="http://schemas.openxmlformats.org/officeDocument/2006/main" sz="1150" b="1" i="0" ns6:eastAsia="微软雅黑">
                <a:solidFill>
                  <a:srgbClr val="161C26"/>
                </a:solidFill>
                <a:latin typeface="微软雅黑"/>
              </a:rPr>
              <a:t>② 下达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05164" y="2560320"/>
            <a:ext cx="11730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7="http://schemas.openxmlformats.org/officeDocument/2006/main" sz="900" b="0" i="0" ns7:eastAsia="微软雅黑">
                <a:solidFill>
                  <a:srgbClr val="808C9C"/>
                </a:solidFill>
                <a:latin typeface="微软雅黑"/>
              </a:rPr>
              <a:t>审批通过后下达</a:t>
            </a:r>
          </a:p>
          <a:p>
            <a:pPr algn="ctr">
              <a:lnSpc>
                <a:spcPct val="122000"/>
              </a:lnSpc>
            </a:pPr>
            <a:r>
              <a:rPr xmlns:ns8="http://schemas.openxmlformats.org/officeDocument/2006/main" sz="900" b="0" i="0" ns8:eastAsia="微软雅黑">
                <a:solidFill>
                  <a:srgbClr val="808C9C"/>
                </a:solidFill>
                <a:latin typeface="微软雅黑"/>
              </a:rPr>
              <a:t>released_at 留痕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51961" y="1920240"/>
            <a:ext cx="1282788" cy="118872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351961" y="1920240"/>
            <a:ext cx="1282788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25113" y="2176272"/>
            <a:ext cx="113648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9="http://schemas.openxmlformats.org/officeDocument/2006/main" sz="1150" b="1" i="0" ns9:eastAsia="微软雅黑">
                <a:solidFill>
                  <a:srgbClr val="161C26"/>
                </a:solidFill>
                <a:latin typeface="微软雅黑"/>
              </a:rPr>
              <a:t>③ 派工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6825" y="2560320"/>
            <a:ext cx="11730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10="http://schemas.openxmlformats.org/officeDocument/2006/main" sz="900" b="0" i="0" ns10:eastAsia="微软雅黑">
                <a:solidFill>
                  <a:srgbClr val="808C9C"/>
                </a:solidFill>
                <a:latin typeface="微软雅黑"/>
              </a:rPr>
              <a:t>工序派到人 / 班组</a:t>
            </a:r>
          </a:p>
          <a:p>
            <a:pPr algn="ctr">
              <a:lnSpc>
                <a:spcPct val="122000"/>
              </a:lnSpc>
            </a:pPr>
            <a:r>
              <a:rPr xmlns:ns11="http://schemas.openxmlformats.org/officeDocument/2006/main" sz="900" b="0" i="0" ns11:eastAsia="微软雅黑">
                <a:solidFill>
                  <a:srgbClr val="808C9C"/>
                </a:solidFill>
                <a:latin typeface="微软雅黑"/>
              </a:rPr>
              <a:t>任务列表可见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53622" y="1920240"/>
            <a:ext cx="1282788" cy="118872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753622" y="1920240"/>
            <a:ext cx="1282788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26774" y="2176272"/>
            <a:ext cx="113648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2="http://schemas.openxmlformats.org/officeDocument/2006/main" sz="1150" b="1" i="0" ns12:eastAsia="微软雅黑">
                <a:solidFill>
                  <a:srgbClr val="161C26"/>
                </a:solidFill>
                <a:latin typeface="微软雅黑"/>
              </a:rPr>
              <a:t>④ 领料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08486" y="2560320"/>
            <a:ext cx="11730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13="http://schemas.openxmlformats.org/officeDocument/2006/main" sz="900" b="0" i="0" ns13:eastAsia="微软雅黑">
                <a:solidFill>
                  <a:srgbClr val="808C9C"/>
                </a:solidFill>
                <a:latin typeface="微软雅黑"/>
              </a:rPr>
              <a:t>按 BOM 用量领料</a:t>
            </a:r>
          </a:p>
          <a:p>
            <a:pPr algn="ctr">
              <a:lnSpc>
                <a:spcPct val="122000"/>
              </a:lnSpc>
            </a:pPr>
            <a:r>
              <a:rPr xmlns:ns14="http://schemas.openxmlformats.org/officeDocument/2006/main" sz="900" b="0" i="0" ns14:eastAsia="微软雅黑">
                <a:solidFill>
                  <a:srgbClr val="808C9C"/>
                </a:solidFill>
                <a:latin typeface="微软雅黑"/>
              </a:rPr>
              <a:t>库存实时扣减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55283" y="1920240"/>
            <a:ext cx="1282788" cy="118872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55283" y="1920240"/>
            <a:ext cx="1282788" cy="68580"/>
          </a:xfrm>
          <a:prstGeom prst="roundRect">
            <a:avLst>
              <a:gd name="adj" fmla="val 50000"/>
            </a:avLst>
          </a:prstGeom>
          <a:solidFill>
            <a:srgbClr val="009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28435" y="2176272"/>
            <a:ext cx="113648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5="http://schemas.openxmlformats.org/officeDocument/2006/main" sz="1150" b="1" i="0" ns15:eastAsia="微软雅黑">
                <a:solidFill>
                  <a:srgbClr val="161C26"/>
                </a:solidFill>
                <a:latin typeface="微软雅黑"/>
              </a:rPr>
              <a:t>⑤ 报工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0147" y="2560320"/>
            <a:ext cx="11730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16="http://schemas.openxmlformats.org/officeDocument/2006/main" sz="900" b="0" i="0" ns16:eastAsia="微软雅黑">
                <a:solidFill>
                  <a:srgbClr val="808C9C"/>
                </a:solidFill>
                <a:latin typeface="微软雅黑"/>
              </a:rPr>
              <a:t>良品 / 不良 / 工时</a:t>
            </a:r>
          </a:p>
          <a:p>
            <a:pPr algn="ctr">
              <a:lnSpc>
                <a:spcPct val="122000"/>
              </a:lnSpc>
            </a:pPr>
            <a:r>
              <a:rPr xmlns:ns17="http://schemas.openxmlformats.org/officeDocument/2006/main" sz="900" b="0" i="0" ns17:eastAsia="微软雅黑">
                <a:solidFill>
                  <a:srgbClr val="808C9C"/>
                </a:solidFill>
                <a:latin typeface="微软雅黑"/>
              </a:rPr>
              <a:t>可手机端提交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556944" y="1920240"/>
            <a:ext cx="1282788" cy="118872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556944" y="1920240"/>
            <a:ext cx="1282788" cy="6858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30096" y="2176272"/>
            <a:ext cx="113648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8="http://schemas.openxmlformats.org/officeDocument/2006/main" sz="1150" b="1" i="0" ns18:eastAsia="微软雅黑">
                <a:solidFill>
                  <a:srgbClr val="161C26"/>
                </a:solidFill>
                <a:latin typeface="微软雅黑"/>
              </a:rPr>
              <a:t>⑥ 检验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11808" y="2560320"/>
            <a:ext cx="11730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19="http://schemas.openxmlformats.org/officeDocument/2006/main" sz="900" b="0" i="0" ns19:eastAsia="微软雅黑">
                <a:solidFill>
                  <a:srgbClr val="808C9C"/>
                </a:solidFill>
                <a:latin typeface="微软雅黑"/>
              </a:rPr>
              <a:t>过程检 / 成品检</a:t>
            </a:r>
          </a:p>
          <a:p>
            <a:pPr algn="ctr">
              <a:lnSpc>
                <a:spcPct val="122000"/>
              </a:lnSpc>
            </a:pPr>
            <a:r>
              <a:rPr xmlns:ns20="http://schemas.openxmlformats.org/officeDocument/2006/main" sz="900" b="0" i="0" ns20:eastAsia="微软雅黑">
                <a:solidFill>
                  <a:srgbClr val="808C9C"/>
                </a:solidFill>
                <a:latin typeface="微软雅黑"/>
              </a:rPr>
              <a:t>不良触发 NCR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958605" y="1920240"/>
            <a:ext cx="1282788" cy="118872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958605" y="1920240"/>
            <a:ext cx="1282788" cy="68580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031757" y="2176272"/>
            <a:ext cx="113648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1="http://schemas.openxmlformats.org/officeDocument/2006/main" sz="1150" b="1" i="0" ns21:eastAsia="微软雅黑">
                <a:solidFill>
                  <a:srgbClr val="161C26"/>
                </a:solidFill>
                <a:latin typeface="微软雅黑"/>
              </a:rPr>
              <a:t>⑦ 入库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13469" y="2560320"/>
            <a:ext cx="11730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22="http://schemas.openxmlformats.org/officeDocument/2006/main" sz="900" b="0" i="0" ns22:eastAsia="微软雅黑">
                <a:solidFill>
                  <a:srgbClr val="808C9C"/>
                </a:solidFill>
                <a:latin typeface="微软雅黑"/>
              </a:rPr>
              <a:t>成品入库带批次</a:t>
            </a:r>
          </a:p>
          <a:p>
            <a:pPr algn="ctr">
              <a:lnSpc>
                <a:spcPct val="122000"/>
              </a:lnSpc>
            </a:pPr>
            <a:r>
              <a:rPr xmlns:ns23="http://schemas.openxmlformats.org/officeDocument/2006/main" sz="900" b="0" i="0" ns23:eastAsia="微软雅黑">
                <a:solidFill>
                  <a:srgbClr val="808C9C"/>
                </a:solidFill>
                <a:latin typeface="微软雅黑"/>
              </a:rPr>
              <a:t>库存联动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360266" y="1920240"/>
            <a:ext cx="1282788" cy="118872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10360266" y="1920240"/>
            <a:ext cx="1282788" cy="68580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433418" y="2176272"/>
            <a:ext cx="113648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4="http://schemas.openxmlformats.org/officeDocument/2006/main" sz="1150" b="1" i="0" ns24:eastAsia="微软雅黑">
                <a:solidFill>
                  <a:srgbClr val="161C26"/>
                </a:solidFill>
                <a:latin typeface="微软雅黑"/>
              </a:rPr>
              <a:t>⑧ 核算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415130" y="2560320"/>
            <a:ext cx="11730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xmlns:ns25="http://schemas.openxmlformats.org/officeDocument/2006/main" sz="900" b="0" i="0" ns25:eastAsia="微软雅黑">
                <a:solidFill>
                  <a:srgbClr val="808C9C"/>
                </a:solidFill>
                <a:latin typeface="微软雅黑"/>
              </a:rPr>
              <a:t>计件工资 + 工单成本</a:t>
            </a:r>
          </a:p>
          <a:p>
            <a:pPr algn="ctr">
              <a:lnSpc>
                <a:spcPct val="122000"/>
              </a:lnSpc>
            </a:pPr>
            <a:r>
              <a:rPr xmlns:ns26="http://schemas.openxmlformats.org/officeDocument/2006/main" sz="900" b="0" i="0" ns26:eastAsia="微软雅黑">
                <a:solidFill>
                  <a:srgbClr val="808C9C"/>
                </a:solidFill>
                <a:latin typeface="微软雅黑"/>
              </a:rPr>
              <a:t>大屏同步刷新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48640" y="3364992"/>
            <a:ext cx="11094415" cy="457200"/>
          </a:xfrm>
          <a:prstGeom prst="roundRect">
            <a:avLst>
              <a:gd name="adj" fmla="val 32000"/>
            </a:avLst>
          </a:prstGeom>
          <a:solidFill>
            <a:srgbClr val="ECF5FA"/>
          </a:solidFill>
          <a:ln w="12700">
            <a:solidFill>
              <a:srgbClr val="CEE2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68096" y="3364992"/>
            <a:ext cx="10655503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7="http://schemas.openxmlformats.org/officeDocument/2006/main" sz="1080" b="0" i="0" ns27:eastAsia="微软雅黑">
                <a:solidFill>
                  <a:srgbClr val="161C26"/>
                </a:solidFill>
                <a:latin typeface="微软雅黑"/>
              </a:rPr>
              <a:t>状态机：未开始 → 执行中 → 完成 / 终止　|　工单类型：执行单 exec · 计划单 plan · 循环单 cycle　|　进度口径：按工序报工累计 / 计划数量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3931920"/>
            <a:ext cx="11094415" cy="713232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48640" y="3931920"/>
            <a:ext cx="64008" cy="713232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04672" y="4105656"/>
            <a:ext cx="24688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8="http://schemas.openxmlformats.org/officeDocument/2006/main" sz="1200" b="1" i="0" ns28:eastAsia="微软雅黑">
                <a:solidFill>
                  <a:srgbClr val="F59E0B"/>
                </a:solidFill>
                <a:latin typeface="微软雅黑"/>
              </a:rPr>
              <a:t>卡关一 · 工序顺序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337560" y="4087368"/>
            <a:ext cx="8031175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xmlns:ns29="http://schemas.openxmlformats.org/officeDocument/2006/main" sz="1080" b="0" i="0" ns29:eastAsia="微软雅黑">
                <a:solidFill>
                  <a:srgbClr val="4A5462"/>
                </a:solidFill>
                <a:latin typeface="微软雅黑"/>
              </a:rPr>
              <a:t>报工必须按工艺路线顺序走，跳过工序会被拦下；超出剩余数量也会提示，避免错序漏报。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4773168"/>
            <a:ext cx="11094415" cy="713232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548640" y="4773168"/>
            <a:ext cx="64008" cy="713232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04672" y="4946904"/>
            <a:ext cx="24688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0="http://schemas.openxmlformats.org/officeDocument/2006/main" sz="1200" b="1" i="0" ns30:eastAsia="微软雅黑">
                <a:solidFill>
                  <a:srgbClr val="EF4444"/>
                </a:solidFill>
                <a:latin typeface="微软雅黑"/>
              </a:rPr>
              <a:t>卡关二 · 检验放行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37560" y="4928616"/>
            <a:ext cx="8031175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xmlns:ns31="http://schemas.openxmlformats.org/officeDocument/2006/main" sz="1080" b="0" i="0" ns31:eastAsia="微软雅黑">
                <a:solidFill>
                  <a:srgbClr val="4A5462"/>
                </a:solidFill>
                <a:latin typeface="微软雅黑"/>
              </a:rPr>
              <a:t>来料必检的物料，采购入库前必须有合格检验单；成品入库检不通过，不能进成品仓。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48640" y="5614416"/>
            <a:ext cx="11094415" cy="713232"/>
          </a:xfrm>
          <a:prstGeom prst="roundRect">
            <a:avLst>
              <a:gd name="adj" fmla="val 2307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48640" y="5614416"/>
            <a:ext cx="64008" cy="713232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04672" y="5788152"/>
            <a:ext cx="24688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2="http://schemas.openxmlformats.org/officeDocument/2006/main" sz="1200" b="1" i="0" ns32:eastAsia="微软雅黑">
                <a:solidFill>
                  <a:srgbClr val="00C17C"/>
                </a:solidFill>
                <a:latin typeface="微软雅黑"/>
              </a:rPr>
              <a:t>卡关三 · 库存依据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337560" y="5769864"/>
            <a:ext cx="8031175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xmlns:ns33="http://schemas.openxmlformats.org/officeDocument/2006/main" sz="1080" b="0" i="0" ns33:eastAsia="微软雅黑">
                <a:solidFill>
                  <a:srgbClr val="4A5462"/>
                </a:solidFill>
                <a:latin typeface="微软雅黑"/>
              </a:rPr>
              <a:t>领料只能按 BOM 展开的用量领，退料同样走单据；每一次库存变动都有来源单号。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4="http://schemas.openxmlformats.org/officeDocument/2006/main" sz="850" b="0" i="0" ns34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5="http://schemas.openxmlformats.org/officeDocument/2006/main" sz="900" b="1" i="0" ns35:eastAsia="微软雅黑">
                <a:solidFill>
                  <a:srgbClr val="A8B2C0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02 / 生产执行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工单管理：一屏看清「在做多少、卡在哪、会不会晚」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列表支持按编号/产品/状态/客户多维筛选，延期与临期用颜色直接标出来；打开详情即可看到工序进度、用料、报工与追溯链路。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73936"/>
            <a:ext cx="4291462" cy="4535424"/>
          </a:xfrm>
          <a:prstGeom prst="roundRect">
            <a:avLst>
              <a:gd name="adj" fmla="val 426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75104"/>
            <a:ext cx="381597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功能细节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322576"/>
            <a:ext cx="3815974" cy="37856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4="http://schemas.openxmlformats.org/officeDocument/2006/main" sz="1140" b="1" i="0" ns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="http://schemas.openxmlformats.org/officeDocument/2006/main" sz="1140" b="1" i="0" ns5:eastAsia="微软雅黑">
                <a:solidFill>
                  <a:srgbClr val="161C26"/>
                </a:solidFill>
                <a:latin typeface="微软雅黑"/>
              </a:rPr>
              <a:t>工单列表</a:t>
            </a:r>
            <a:r>
              <a:rPr xmlns:ns6="http://schemas.openxmlformats.org/officeDocument/2006/main" sz="1140" b="0" i="0" ns6:eastAsia="微软雅黑">
                <a:solidFill>
                  <a:srgbClr val="4A5462"/>
                </a:solidFill>
                <a:latin typeface="微软雅黑"/>
              </a:rPr>
              <a:t> 编号 / 产品 / 客户 / 数量 / 计划起止 / 状态一屏铺开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7="http://schemas.openxmlformats.org/officeDocument/2006/main" sz="114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40" b="1" i="0" ns8:eastAsia="微软雅黑">
                <a:solidFill>
                  <a:srgbClr val="161C26"/>
                </a:solidFill>
                <a:latin typeface="微软雅黑"/>
              </a:rPr>
              <a:t>颜色即风险</a:t>
            </a:r>
            <a:r>
              <a:rPr xmlns:ns9="http://schemas.openxmlformats.org/officeDocument/2006/main" sz="1140" b="0" i="0" ns9:eastAsia="微软雅黑">
                <a:solidFill>
                  <a:srgbClr val="4A5462"/>
                </a:solidFill>
                <a:latin typeface="微软雅黑"/>
              </a:rPr>
              <a:t> 临期黄、延期红，不用逐条点开算时间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0="http://schemas.openxmlformats.org/officeDocument/2006/main" sz="1140" b="1" i="0" ns1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1="http://schemas.openxmlformats.org/officeDocument/2006/main" sz="1140" b="1" i="0" ns11:eastAsia="微软雅黑">
                <a:solidFill>
                  <a:srgbClr val="161C26"/>
                </a:solidFill>
                <a:latin typeface="微软雅黑"/>
              </a:rPr>
              <a:t>真分页</a:t>
            </a:r>
            <a:r>
              <a:rPr xmlns:ns12="http://schemas.openxmlformats.org/officeDocument/2006/main" sz="1140" b="0" i="0" ns12:eastAsia="微软雅黑">
                <a:solidFill>
                  <a:srgbClr val="4A5462"/>
                </a:solidFill>
                <a:latin typeface="微软雅黑"/>
              </a:rPr>
              <a:t> 默认 20 条，10/20/50/100 可调，后端返回总数而不是当前页长度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3="http://schemas.openxmlformats.org/officeDocument/2006/main" sz="114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40" b="1" i="0" ns14:eastAsia="微软雅黑">
                <a:solidFill>
                  <a:srgbClr val="161C26"/>
                </a:solidFill>
                <a:latin typeface="微软雅黑"/>
              </a:rPr>
              <a:t>批量动作</a:t>
            </a:r>
            <a:r>
              <a:rPr xmlns:ns15="http://schemas.openxmlformats.org/officeDocument/2006/main" sz="1140" b="0" i="0" ns15:eastAsia="微软雅黑">
                <a:solidFill>
                  <a:srgbClr val="4A5462"/>
                </a:solidFill>
                <a:latin typeface="微软雅黑"/>
              </a:rPr>
              <a:t> 导出按当前筛选走，最多 200 行；建单 / 编辑按权限显示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6="http://schemas.openxmlformats.org/officeDocument/2006/main" sz="1140" b="1" i="0" ns1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7="http://schemas.openxmlformats.org/officeDocument/2006/main" sz="1140" b="1" i="0" ns17:eastAsia="微软雅黑">
                <a:solidFill>
                  <a:srgbClr val="161C26"/>
                </a:solidFill>
                <a:latin typeface="微软雅黑"/>
              </a:rPr>
              <a:t>快速下钻</a:t>
            </a:r>
            <a:r>
              <a:rPr xmlns:ns18="http://schemas.openxmlformats.org/officeDocument/2006/main" sz="1140" b="0" i="0" ns18:eastAsia="微软雅黑">
                <a:solidFill>
                  <a:srgbClr val="4A5462"/>
                </a:solidFill>
                <a:latin typeface="微软雅黑"/>
              </a:rPr>
              <a:t> 从大屏「临期工单 / 延期工单」点进来，筛选条件自动带上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9="http://schemas.openxmlformats.org/officeDocument/2006/main" sz="1140" b="1" i="0" ns1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0="http://schemas.openxmlformats.org/officeDocument/2006/main" sz="1140" b="1" i="0" ns20:eastAsia="微软雅黑">
                <a:solidFill>
                  <a:srgbClr val="161C26"/>
                </a:solidFill>
                <a:latin typeface="微软雅黑"/>
              </a:rPr>
              <a:t>状态机</a:t>
            </a:r>
            <a:r>
              <a:rPr xmlns:ns21="http://schemas.openxmlformats.org/officeDocument/2006/main" sz="1140" b="0" i="0" ns21:eastAsia="微软雅黑">
                <a:solidFill>
                  <a:srgbClr val="4A5462"/>
                </a:solidFill>
                <a:latin typeface="微软雅黑"/>
              </a:rPr>
              <a:t> 未开始 → 执行中 → 完成 / 终止，终止需填原因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2="http://schemas.openxmlformats.org/officeDocument/2006/main" sz="1140" b="1" i="0" ns2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3="http://schemas.openxmlformats.org/officeDocument/2006/main" sz="1140" b="1" i="0" ns23:eastAsia="微软雅黑">
                <a:solidFill>
                  <a:srgbClr val="161C26"/>
                </a:solidFill>
                <a:latin typeface="微软雅黑"/>
              </a:rPr>
              <a:t>工单类型</a:t>
            </a:r>
            <a:r>
              <a:rPr xmlns:ns24="http://schemas.openxmlformats.org/officeDocument/2006/main" sz="1140" b="0" i="0" ns24:eastAsia="微软雅黑">
                <a:solidFill>
                  <a:srgbClr val="4A5462"/>
                </a:solidFill>
                <a:latin typeface="微软雅黑"/>
              </a:rPr>
              <a:t> 执行单 exec · 计划单 plan · 循环单 cycle，口径分开不混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5="http://schemas.openxmlformats.org/officeDocument/2006/main" sz="1140" b="1" i="0" ns2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6="http://schemas.openxmlformats.org/officeDocument/2006/main" sz="1140" b="1" i="0" ns26:eastAsia="微软雅黑">
                <a:solidFill>
                  <a:srgbClr val="161C26"/>
                </a:solidFill>
                <a:latin typeface="微软雅黑"/>
              </a:rPr>
              <a:t>筛选即口径</a:t>
            </a:r>
            <a:r>
              <a:rPr xmlns:ns27="http://schemas.openxmlformats.org/officeDocument/2006/main" sz="1140" b="0" i="0" ns27:eastAsia="微软雅黑">
                <a:solidFill>
                  <a:srgbClr val="4A5462"/>
                </a:solidFill>
                <a:latin typeface="微软雅黑"/>
              </a:rPr>
              <a:t> 当前筛选会一起带进导出与下钻，口径不走样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8="http://schemas.openxmlformats.org/officeDocument/2006/main" sz="1140" b="1" i="0" ns28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9="http://schemas.openxmlformats.org/officeDocument/2006/main" sz="1140" b="1" i="0" ns29:eastAsia="微软雅黑">
                <a:solidFill>
                  <a:srgbClr val="161C26"/>
                </a:solidFill>
                <a:latin typeface="微软雅黑"/>
              </a:rPr>
              <a:t>移动可视</a:t>
            </a:r>
            <a:r>
              <a:rPr xmlns:ns30="http://schemas.openxmlformats.org/officeDocument/2006/main" sz="1140" b="0" i="0" ns30:eastAsia="微软雅黑">
                <a:solidFill>
                  <a:srgbClr val="4A5462"/>
                </a:solidFill>
                <a:latin typeface="微软雅黑"/>
              </a:rPr>
              <a:t> 车间用手机 / 平板也能查工单进度与报工记录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77846" y="1773936"/>
            <a:ext cx="6528633" cy="4535424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79014" y="1956816"/>
            <a:ext cx="612629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1="http://schemas.openxmlformats.org/officeDocument/2006/main" sz="1100" b="1" i="0" ns31:eastAsia="微软雅黑">
                <a:solidFill>
                  <a:srgbClr val="00C17C"/>
                </a:solidFill>
                <a:latin typeface="微软雅黑"/>
              </a:rPr>
              <a:t>工单列表 · 真实界面</a:t>
            </a:r>
          </a:p>
        </p:txBody>
      </p:sp>
      <p:pic>
        <p:nvPicPr>
          <p:cNvPr id="12" name="Picture 11" descr="shot-ord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639" y="2249424"/>
            <a:ext cx="5817047" cy="38953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2="http://schemas.openxmlformats.org/officeDocument/2006/main" sz="850" b="0" i="0" ns32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3="http://schemas.openxmlformats.org/officeDocument/2006/main" sz="900" b="1" i="0" ns33:eastAsia="微软雅黑">
                <a:solidFill>
                  <a:srgbClr val="A8B2C0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02 / 生产执行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工单详情：一张单就是一个「执行档案」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抬头是合同信息，页签往下是工序、用料、报工、追溯。所有下游单据（领料、报工、检验、入库）都挂在同一张工单上，点是哪个数字都能找到出处。</a:t>
            </a:r>
          </a:p>
        </p:txBody>
      </p:sp>
      <p:pic>
        <p:nvPicPr>
          <p:cNvPr id="7" name="Picture 6" descr="shot-order-deta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014" y="1719072"/>
            <a:ext cx="5871667" cy="39319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48640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3="http://schemas.openxmlformats.org/officeDocument/2006/main" sz="1140" b="1" i="0" ns3:eastAsia="微软雅黑">
                <a:solidFill>
                  <a:srgbClr val="3B82F6"/>
                </a:solidFill>
                <a:latin typeface="微软雅黑"/>
              </a:rPr>
              <a:t>抬头与进度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4="http://schemas.openxmlformats.org/officeDocument/2006/main" sz="1040" b="0" i="0" ns4:eastAsia="微软雅黑">
                <a:solidFill>
                  <a:srgbClr val="4A5462"/>
                </a:solidFill>
                <a:latin typeface="微软雅黑"/>
              </a:rPr>
              <a:t>产品、客户、数量、交期、当前状态与总进度百分比，一眼判断能不能交。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72535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5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73703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5="http://schemas.openxmlformats.org/officeDocument/2006/main" sz="1140" b="1" i="0" ns5:eastAsia="微软雅黑">
                <a:solidFill>
                  <a:srgbClr val="00C17C"/>
                </a:solidFill>
                <a:latin typeface="微软雅黑"/>
              </a:rPr>
              <a:t>工序进度条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6="http://schemas.openxmlformats.org/officeDocument/2006/main" sz="1040" b="0" i="0" ns6:eastAsia="微软雅黑">
                <a:solidFill>
                  <a:srgbClr val="4A5462"/>
                </a:solidFill>
                <a:latin typeface="微软雅黑"/>
              </a:rPr>
              <a:t>每道工序的计划量 / 已报量 / 良品 / 不良，红黄绿标识偏差。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6431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196431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97599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7="http://schemas.openxmlformats.org/officeDocument/2006/main" sz="1140" b="1" i="0" ns7:eastAsia="微软雅黑">
                <a:solidFill>
                  <a:srgbClr val="F59E0B"/>
                </a:solidFill>
                <a:latin typeface="微软雅黑"/>
              </a:rPr>
              <a:t>用料与领退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8="http://schemas.openxmlformats.org/officeDocument/2006/main" sz="1040" b="0" i="0" ns8:eastAsia="微软雅黑">
                <a:solidFill>
                  <a:srgbClr val="4A5462"/>
                </a:solidFill>
                <a:latin typeface="微软雅黑"/>
              </a:rPr>
              <a:t>按 BOM 展开的应领量、已领量、退料量，点击可看领料单。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20327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020327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21495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9="http://schemas.openxmlformats.org/officeDocument/2006/main" sz="1140" b="1" i="0" ns9:eastAsia="微软雅黑">
                <a:solidFill>
                  <a:srgbClr val="8B5CF6"/>
                </a:solidFill>
                <a:latin typeface="微软雅黑"/>
              </a:rPr>
              <a:t>报工与追溯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10="http://schemas.openxmlformats.org/officeDocument/2006/main" sz="1040" b="0" i="0" ns10:eastAsia="微软雅黑">
                <a:solidFill>
                  <a:srgbClr val="4A5462"/>
                </a:solidFill>
                <a:latin typeface="微软雅黑"/>
              </a:rPr>
              <a:t>报工明细到人、到时间；批次号可一键跳到追溯查询。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1="http://schemas.openxmlformats.org/officeDocument/2006/main" sz="850" b="0" i="0" ns11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2="http://schemas.openxmlformats.org/officeDocument/2006/main" sz="900" b="1" i="0" ns12:eastAsia="微软雅黑">
                <a:solidFill>
                  <a:srgbClr val="A8B2C0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02 / 生产执行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任务与派工：把工序「派到人」，而不是派到车间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工单下达后按工艺路线拆成任务，派工可以指定到人、到班组、到设备。任务列表就是班组长的排产台：谁手上有什么、做到哪一步，一目了然。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73936"/>
            <a:ext cx="4291462" cy="4535424"/>
          </a:xfrm>
          <a:prstGeom prst="roundRect">
            <a:avLst>
              <a:gd name="adj" fmla="val 426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75104"/>
            <a:ext cx="381597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功能细节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322576"/>
            <a:ext cx="3815974" cy="37856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4="http://schemas.openxmlformats.org/officeDocument/2006/main" sz="1140" b="1" i="0" ns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="http://schemas.openxmlformats.org/officeDocument/2006/main" sz="1140" b="1" i="0" ns5:eastAsia="微软雅黑">
                <a:solidFill>
                  <a:srgbClr val="161C26"/>
                </a:solidFill>
                <a:latin typeface="微软雅黑"/>
              </a:rPr>
              <a:t>任务来源</a:t>
            </a:r>
            <a:r>
              <a:rPr xmlns:ns6="http://schemas.openxmlformats.org/officeDocument/2006/main" sz="1140" b="0" i="0" ns6:eastAsia="微软雅黑">
                <a:solidFill>
                  <a:srgbClr val="4A5462"/>
                </a:solidFill>
                <a:latin typeface="微软雅黑"/>
              </a:rPr>
              <a:t> 工单下达后按工艺路线自动拆工序任务，不用手工建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7="http://schemas.openxmlformats.org/officeDocument/2006/main" sz="114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40" b="1" i="0" ns8:eastAsia="微软雅黑">
                <a:solidFill>
                  <a:srgbClr val="161C26"/>
                </a:solidFill>
                <a:latin typeface="微软雅黑"/>
              </a:rPr>
              <a:t>三个去向</a:t>
            </a:r>
            <a:r>
              <a:rPr xmlns:ns9="http://schemas.openxmlformats.org/officeDocument/2006/main" sz="1140" b="0" i="0" ns9:eastAsia="微软雅黑">
                <a:solidFill>
                  <a:srgbClr val="4A5462"/>
                </a:solidFill>
                <a:latin typeface="微软雅黑"/>
              </a:rPr>
              <a:t> 可以派给人、派给班组，也可以只挂设备（由班组自己认领）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0="http://schemas.openxmlformats.org/officeDocument/2006/main" sz="1140" b="1" i="0" ns1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1="http://schemas.openxmlformats.org/officeDocument/2006/main" sz="1140" b="1" i="0" ns11:eastAsia="微软雅黑">
                <a:solidFill>
                  <a:srgbClr val="161C26"/>
                </a:solidFill>
                <a:latin typeface="微软雅黑"/>
              </a:rPr>
              <a:t>状态可视</a:t>
            </a:r>
            <a:r>
              <a:rPr xmlns:ns12="http://schemas.openxmlformats.org/officeDocument/2006/main" sz="1140" b="0" i="0" ns12:eastAsia="微软雅黑">
                <a:solidFill>
                  <a:srgbClr val="4A5462"/>
                </a:solidFill>
                <a:latin typeface="微软雅黑"/>
              </a:rPr>
              <a:t> 待派工 / 已派工 / 执行中 / 已完成，与报工状态联动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3="http://schemas.openxmlformats.org/officeDocument/2006/main" sz="114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40" b="1" i="0" ns14:eastAsia="微软雅黑">
                <a:solidFill>
                  <a:srgbClr val="161C26"/>
                </a:solidFill>
                <a:latin typeface="微软雅黑"/>
              </a:rPr>
              <a:t>按人筛选</a:t>
            </a:r>
            <a:r>
              <a:rPr xmlns:ns15="http://schemas.openxmlformats.org/officeDocument/2006/main" sz="1140" b="0" i="0" ns15:eastAsia="微软雅黑">
                <a:solidFill>
                  <a:srgbClr val="4A5462"/>
                </a:solidFill>
                <a:latin typeface="微软雅黑"/>
              </a:rPr>
              <a:t> 班组长只看自己组的任务，减少无关信息干扰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6="http://schemas.openxmlformats.org/officeDocument/2006/main" sz="1140" b="1" i="0" ns1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7="http://schemas.openxmlformats.org/officeDocument/2006/main" sz="1140" b="1" i="0" ns17:eastAsia="微软雅黑">
                <a:solidFill>
                  <a:srgbClr val="161C26"/>
                </a:solidFill>
                <a:latin typeface="微软雅黑"/>
              </a:rPr>
              <a:t>防呆</a:t>
            </a:r>
            <a:r>
              <a:rPr xmlns:ns18="http://schemas.openxmlformats.org/officeDocument/2006/main" sz="1140" b="0" i="0" ns18:eastAsia="微软雅黑">
                <a:solidFill>
                  <a:srgbClr val="4A5462"/>
                </a:solidFill>
                <a:latin typeface="微软雅黑"/>
              </a:rPr>
              <a:t> 工序有资格线时，派给不具备资格的人会提示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9="http://schemas.openxmlformats.org/officeDocument/2006/main" sz="1140" b="1" i="0" ns1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0="http://schemas.openxmlformats.org/officeDocument/2006/main" sz="1140" b="1" i="0" ns20:eastAsia="微软雅黑">
                <a:solidFill>
                  <a:srgbClr val="161C26"/>
                </a:solidFill>
                <a:latin typeface="微软雅黑"/>
              </a:rPr>
              <a:t>可回收</a:t>
            </a:r>
            <a:r>
              <a:rPr xmlns:ns21="http://schemas.openxmlformats.org/officeDocument/2006/main" sz="1140" b="0" i="0" ns21:eastAsia="微软雅黑">
                <a:solidFill>
                  <a:srgbClr val="4A5462"/>
                </a:solidFill>
                <a:latin typeface="微软雅黑"/>
              </a:rPr>
              <a:t> 派错可撤回重派，历史派工留痕不丢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2="http://schemas.openxmlformats.org/officeDocument/2006/main" sz="1140" b="1" i="0" ns2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3="http://schemas.openxmlformats.org/officeDocument/2006/main" sz="1140" b="1" i="0" ns23:eastAsia="微软雅黑">
                <a:solidFill>
                  <a:srgbClr val="161C26"/>
                </a:solidFill>
                <a:latin typeface="微软雅黑"/>
              </a:rPr>
              <a:t>设备维度</a:t>
            </a:r>
            <a:r>
              <a:rPr xmlns:ns24="http://schemas.openxmlformats.org/officeDocument/2006/main" sz="1140" b="0" i="0" ns24:eastAsia="微软雅黑">
                <a:solidFill>
                  <a:srgbClr val="4A5462"/>
                </a:solidFill>
                <a:latin typeface="微软雅黑"/>
              </a:rPr>
              <a:t> 派工可只挂设备，适配不固定到人的工位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5="http://schemas.openxmlformats.org/officeDocument/2006/main" sz="1140" b="1" i="0" ns2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6="http://schemas.openxmlformats.org/officeDocument/2006/main" sz="1140" b="1" i="0" ns26:eastAsia="微软雅黑">
                <a:solidFill>
                  <a:srgbClr val="161C26"/>
                </a:solidFill>
                <a:latin typeface="微软雅黑"/>
              </a:rPr>
              <a:t>与报工联动</a:t>
            </a:r>
            <a:r>
              <a:rPr xmlns:ns27="http://schemas.openxmlformats.org/officeDocument/2006/main" sz="1140" b="0" i="0" ns27:eastAsia="微软雅黑">
                <a:solidFill>
                  <a:srgbClr val="4A5462"/>
                </a:solidFill>
                <a:latin typeface="微软雅黑"/>
              </a:rPr>
              <a:t> 任务状态随报工自动推进，不用人工改状态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77846" y="1773936"/>
            <a:ext cx="6528633" cy="4535424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79014" y="1956816"/>
            <a:ext cx="612629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8="http://schemas.openxmlformats.org/officeDocument/2006/main" sz="1100" b="1" i="0" ns28:eastAsia="微软雅黑">
                <a:solidFill>
                  <a:srgbClr val="00C17C"/>
                </a:solidFill>
                <a:latin typeface="微软雅黑"/>
              </a:rPr>
              <a:t>任务列表 · 真实界面</a:t>
            </a:r>
          </a:p>
        </p:txBody>
      </p:sp>
      <p:pic>
        <p:nvPicPr>
          <p:cNvPr id="12" name="Picture 11" descr="shot-task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639" y="2249424"/>
            <a:ext cx="5817047" cy="38953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9="http://schemas.openxmlformats.org/officeDocument/2006/main" sz="850" b="0" i="0" ns29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0="http://schemas.openxmlformats.org/officeDocument/2006/main" sz="900" b="1" i="0" ns30:eastAsia="微软雅黑">
                <a:solidFill>
                  <a:srgbClr val="A8B2C0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02 / 生产执行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报工：手机就是工位终端，良品不良一起记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报工是整个系统的数据源头。产量、绩效、工资、成本、质量不良，全部来自这一次提交。所以报工页做了尽量少的必填项 + 尽量明确的校验。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73936"/>
            <a:ext cx="4291462" cy="4535424"/>
          </a:xfrm>
          <a:prstGeom prst="roundRect">
            <a:avLst>
              <a:gd name="adj" fmla="val 426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75104"/>
            <a:ext cx="381597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功能细节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322576"/>
            <a:ext cx="3815974" cy="37856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4="http://schemas.openxmlformats.org/officeDocument/2006/main" sz="1140" b="1" i="0" ns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="http://schemas.openxmlformats.org/officeDocument/2006/main" sz="1140" b="1" i="0" ns5:eastAsia="微软雅黑">
                <a:solidFill>
                  <a:srgbClr val="161C26"/>
                </a:solidFill>
                <a:latin typeface="微软雅黑"/>
              </a:rPr>
              <a:t>一次提交记全</a:t>
            </a:r>
            <a:r>
              <a:rPr xmlns:ns6="http://schemas.openxmlformats.org/officeDocument/2006/main" sz="1140" b="0" i="0" ns6:eastAsia="微软雅黑">
                <a:solidFill>
                  <a:srgbClr val="4A5462"/>
                </a:solidFill>
                <a:latin typeface="微软雅黑"/>
              </a:rPr>
              <a:t> 工单 / 工序 / 人员 / 良品数 / 不良数 / 工时，一条报工记录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7="http://schemas.openxmlformats.org/officeDocument/2006/main" sz="114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40" b="1" i="0" ns8:eastAsia="微软雅黑">
                <a:solidFill>
                  <a:srgbClr val="161C26"/>
                </a:solidFill>
                <a:latin typeface="微软雅黑"/>
              </a:rPr>
              <a:t>不良必填原因</a:t>
            </a:r>
            <a:r>
              <a:rPr xmlns:ns9="http://schemas.openxmlformats.org/officeDocument/2006/main" sz="1140" b="0" i="0" ns9:eastAsia="微软雅黑">
                <a:solidFill>
                  <a:srgbClr val="4A5462"/>
                </a:solidFill>
                <a:latin typeface="微软雅黑"/>
              </a:rPr>
              <a:t> 填了不良数就要求选不良原因，从源头杜绝「只有数字没有原因」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0="http://schemas.openxmlformats.org/officeDocument/2006/main" sz="1140" b="1" i="0" ns1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1="http://schemas.openxmlformats.org/officeDocument/2006/main" sz="1140" b="1" i="0" ns11:eastAsia="微软雅黑">
                <a:solidFill>
                  <a:srgbClr val="161C26"/>
                </a:solidFill>
                <a:latin typeface="微软雅黑"/>
              </a:rPr>
              <a:t>超量拦截</a:t>
            </a:r>
            <a:r>
              <a:rPr xmlns:ns12="http://schemas.openxmlformats.org/officeDocument/2006/main" sz="1140" b="0" i="0" ns12:eastAsia="微软雅黑">
                <a:solidFill>
                  <a:srgbClr val="4A5462"/>
                </a:solidFill>
                <a:latin typeface="微软雅黑"/>
              </a:rPr>
              <a:t> 累计报工不能超过工序计划量，防止误输多报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3="http://schemas.openxmlformats.org/officeDocument/2006/main" sz="114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40" b="1" i="0" ns14:eastAsia="微软雅黑">
                <a:solidFill>
                  <a:srgbClr val="161C26"/>
                </a:solidFill>
                <a:latin typeface="微软雅黑"/>
              </a:rPr>
              <a:t>顺序约束</a:t>
            </a:r>
            <a:r>
              <a:rPr xmlns:ns15="http://schemas.openxmlformats.org/officeDocument/2006/main" sz="1140" b="0" i="0" ns15:eastAsia="微软雅黑">
                <a:solidFill>
                  <a:srgbClr val="4A5462"/>
                </a:solidFill>
                <a:latin typeface="微软雅黑"/>
              </a:rPr>
              <a:t> 前道工序未报工，后道工序报工会被拦下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6="http://schemas.openxmlformats.org/officeDocument/2006/main" sz="1140" b="1" i="0" ns1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7="http://schemas.openxmlformats.org/officeDocument/2006/main" sz="1140" b="1" i="0" ns17:eastAsia="微软雅黑">
                <a:solidFill>
                  <a:srgbClr val="161C26"/>
                </a:solidFill>
                <a:latin typeface="微软雅黑"/>
              </a:rPr>
              <a:t>两种计价</a:t>
            </a:r>
            <a:r>
              <a:rPr xmlns:ns18="http://schemas.openxmlformats.org/officeDocument/2006/main" sz="1140" b="0" i="0" ns18:eastAsia="微软雅黑">
                <a:solidFill>
                  <a:srgbClr val="4A5462"/>
                </a:solidFill>
                <a:latin typeface="微软雅黑"/>
              </a:rPr>
              <a:t> 计件用合格数 × 工价；计时按报工工时，同一套数据两种工资都能算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9="http://schemas.openxmlformats.org/officeDocument/2006/main" sz="1140" b="1" i="0" ns1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0="http://schemas.openxmlformats.org/officeDocument/2006/main" sz="1140" b="1" i="0" ns20:eastAsia="微软雅黑">
                <a:solidFill>
                  <a:srgbClr val="161C26"/>
                </a:solidFill>
                <a:latin typeface="微软雅黑"/>
              </a:rPr>
              <a:t>手机端优先</a:t>
            </a:r>
            <a:r>
              <a:rPr xmlns:ns21="http://schemas.openxmlformats.org/officeDocument/2006/main" sz="1140" b="0" i="0" ns21:eastAsia="微软雅黑">
                <a:solidFill>
                  <a:srgbClr val="4A5462"/>
                </a:solidFill>
                <a:latin typeface="微软雅黑"/>
              </a:rPr>
              <a:t> 现场扫码进入，按钮大、数字键盘优先，戴手套也能点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2="http://schemas.openxmlformats.org/officeDocument/2006/main" sz="1140" b="1" i="0" ns2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3="http://schemas.openxmlformats.org/officeDocument/2006/main" sz="1140" b="1" i="0" ns23:eastAsia="微软雅黑">
                <a:solidFill>
                  <a:srgbClr val="161C26"/>
                </a:solidFill>
                <a:latin typeface="微软雅黑"/>
              </a:rPr>
              <a:t>留痕可改</a:t>
            </a:r>
            <a:r>
              <a:rPr xmlns:ns24="http://schemas.openxmlformats.org/officeDocument/2006/main" sz="1140" b="0" i="0" ns24:eastAsia="微软雅黑">
                <a:solidFill>
                  <a:srgbClr val="4A5462"/>
                </a:solidFill>
                <a:latin typeface="微软雅黑"/>
              </a:rPr>
              <a:t> 提交人、提交时间、修改记录全留，工资有争议时查得到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77846" y="1773936"/>
            <a:ext cx="6528633" cy="4535424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79014" y="1956816"/>
            <a:ext cx="612629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5="http://schemas.openxmlformats.org/officeDocument/2006/main" sz="1100" b="1" i="0" ns25:eastAsia="微软雅黑">
                <a:solidFill>
                  <a:srgbClr val="00C17C"/>
                </a:solidFill>
                <a:latin typeface="微软雅黑"/>
              </a:rPr>
              <a:t>报工记录 · 真实界面</a:t>
            </a:r>
          </a:p>
        </p:txBody>
      </p:sp>
      <p:pic>
        <p:nvPicPr>
          <p:cNvPr id="12" name="Picture 11" descr="shot-repor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639" y="2249424"/>
            <a:ext cx="5817047" cy="38953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6="http://schemas.openxmlformats.org/officeDocument/2006/main" sz="850" b="0" i="0" ns26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27="http://schemas.openxmlformats.org/officeDocument/2006/main" sz="900" b="1" i="0" ns27:eastAsia="微软雅黑">
                <a:solidFill>
                  <a:srgbClr val="A8B2C0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02 / 生产执行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计件工资：报工那一刻，钱就已经算出来了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工价按「物料 × 工序」配置，可以设单价、计件方式与生效区间。报工提交后自动生成工资记录，月底不再逐条对账，工资条直接可发。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73936"/>
            <a:ext cx="4291462" cy="4535424"/>
          </a:xfrm>
          <a:prstGeom prst="roundRect">
            <a:avLst>
              <a:gd name="adj" fmla="val 426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75104"/>
            <a:ext cx="381597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功能细节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322576"/>
            <a:ext cx="3815974" cy="37856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4="http://schemas.openxmlformats.org/officeDocument/2006/main" sz="1140" b="1" i="0" ns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="http://schemas.openxmlformats.org/officeDocument/2006/main" sz="1140" b="1" i="0" ns5:eastAsia="微软雅黑">
                <a:solidFill>
                  <a:srgbClr val="161C26"/>
                </a:solidFill>
                <a:latin typeface="微软雅黑"/>
              </a:rPr>
              <a:t>工价规则</a:t>
            </a:r>
            <a:r>
              <a:rPr xmlns:ns6="http://schemas.openxmlformats.org/officeDocument/2006/main" sz="1140" b="0" i="0" ns6:eastAsia="微软雅黑">
                <a:solidFill>
                  <a:srgbClr val="4A5462"/>
                </a:solidFill>
                <a:latin typeface="微软雅黑"/>
              </a:rPr>
              <a:t> 按物料 + 工序配单价，可选计件 / 计时等计价方式，可设生效期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7="http://schemas.openxmlformats.org/officeDocument/2006/main" sz="114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40" b="1" i="0" ns8:eastAsia="微软雅黑">
                <a:solidFill>
                  <a:srgbClr val="161C26"/>
                </a:solidFill>
                <a:latin typeface="微软雅黑"/>
              </a:rPr>
              <a:t>自动核算</a:t>
            </a:r>
            <a:r>
              <a:rPr xmlns:ns9="http://schemas.openxmlformats.org/officeDocument/2006/main" sz="1140" b="0" i="0" ns9:eastAsia="微软雅黑">
                <a:solidFill>
                  <a:srgbClr val="4A5462"/>
                </a:solidFill>
                <a:latin typeface="微软雅黑"/>
              </a:rPr>
              <a:t> 报工触发工资记录生成，不需要财务再算一遍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0="http://schemas.openxmlformats.org/officeDocument/2006/main" sz="1140" b="1" i="0" ns1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1="http://schemas.openxmlformats.org/officeDocument/2006/main" sz="1140" b="1" i="0" ns11:eastAsia="微软雅黑">
                <a:solidFill>
                  <a:srgbClr val="161C26"/>
                </a:solidFill>
                <a:latin typeface="微软雅黑"/>
              </a:rPr>
              <a:t>不良扣减</a:t>
            </a:r>
            <a:r>
              <a:rPr xmlns:ns12="http://schemas.openxmlformats.org/officeDocument/2006/main" sz="1140" b="0" i="0" ns12:eastAsia="微软雅黑">
                <a:solidFill>
                  <a:srgbClr val="4A5462"/>
                </a:solidFill>
                <a:latin typeface="微软雅黑"/>
              </a:rPr>
              <a:t> 不良扣减比可按工序配置，质量压力直接传导到个人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3="http://schemas.openxmlformats.org/officeDocument/2006/main" sz="114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40" b="1" i="0" ns14:eastAsia="微软雅黑">
                <a:solidFill>
                  <a:srgbClr val="161C26"/>
                </a:solidFill>
                <a:latin typeface="微软雅黑"/>
              </a:rPr>
              <a:t>工资条</a:t>
            </a:r>
            <a:r>
              <a:rPr xmlns:ns15="http://schemas.openxmlformats.org/officeDocument/2006/main" sz="1140" b="0" i="0" ns15:eastAsia="微软雅黑">
                <a:solidFill>
                  <a:srgbClr val="4A5462"/>
                </a:solidFill>
                <a:latin typeface="微软雅黑"/>
              </a:rPr>
              <a:t> 按人、按期间汇总，明细可追到每一笔报工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6="http://schemas.openxmlformats.org/officeDocument/2006/main" sz="1140" b="1" i="0" ns1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7="http://schemas.openxmlformats.org/officeDocument/2006/main" sz="1140" b="1" i="0" ns17:eastAsia="微软雅黑">
                <a:solidFill>
                  <a:srgbClr val="161C26"/>
                </a:solidFill>
                <a:latin typeface="微软雅黑"/>
              </a:rPr>
              <a:t>与绩效联动</a:t>
            </a:r>
            <a:r>
              <a:rPr xmlns:ns18="http://schemas.openxmlformats.org/officeDocument/2006/main" sz="1140" b="0" i="0" ns18:eastAsia="微软雅黑">
                <a:solidFill>
                  <a:srgbClr val="4A5462"/>
                </a:solidFill>
                <a:latin typeface="微软雅黑"/>
              </a:rPr>
              <a:t> 绩效看板上的产量、工资排行，取的就是这份数据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9="http://schemas.openxmlformats.org/officeDocument/2006/main" sz="1140" b="1" i="0" ns1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0="http://schemas.openxmlformats.org/officeDocument/2006/main" sz="1140" b="1" i="0" ns20:eastAsia="微软雅黑">
                <a:solidFill>
                  <a:srgbClr val="161C26"/>
                </a:solidFill>
                <a:latin typeface="微软雅黑"/>
              </a:rPr>
              <a:t>异常处理</a:t>
            </a:r>
            <a:r>
              <a:rPr xmlns:ns21="http://schemas.openxmlformats.org/officeDocument/2006/main" sz="1140" b="0" i="0" ns21:eastAsia="微软雅黑">
                <a:solidFill>
                  <a:srgbClr val="4A5462"/>
                </a:solidFill>
                <a:latin typeface="微软雅黑"/>
              </a:rPr>
              <a:t> 返工 / 报废的报工是否计件，规则里可以单独开关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2="http://schemas.openxmlformats.org/officeDocument/2006/main" sz="1140" b="1" i="0" ns2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3="http://schemas.openxmlformats.org/officeDocument/2006/main" sz="1140" b="1" i="0" ns23:eastAsia="微软雅黑">
                <a:solidFill>
                  <a:srgbClr val="161C26"/>
                </a:solidFill>
                <a:latin typeface="微软雅黑"/>
              </a:rPr>
              <a:t>毛工资 → 净工资</a:t>
            </a:r>
            <a:r>
              <a:rPr xmlns:ns24="http://schemas.openxmlformats.org/officeDocument/2006/main" sz="1140" b="0" i="0" ns24:eastAsia="微软雅黑">
                <a:solidFill>
                  <a:srgbClr val="4A5462"/>
                </a:solidFill>
                <a:latin typeface="微软雅黑"/>
              </a:rPr>
              <a:t> 毛工资 − 扣减 = 净工资，已发 / 未发状态可跟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5="http://schemas.openxmlformats.org/officeDocument/2006/main" sz="1140" b="1" i="0" ns2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6="http://schemas.openxmlformats.org/officeDocument/2006/main" sz="1140" b="1" i="0" ns26:eastAsia="微软雅黑">
                <a:solidFill>
                  <a:srgbClr val="161C26"/>
                </a:solidFill>
                <a:latin typeface="微软雅黑"/>
              </a:rPr>
              <a:t>可核可改</a:t>
            </a:r>
            <a:r>
              <a:rPr xmlns:ns27="http://schemas.openxmlformats.org/officeDocument/2006/main" sz="1140" b="0" i="0" ns27:eastAsia="微软雅黑">
                <a:solidFill>
                  <a:srgbClr val="4A5462"/>
                </a:solidFill>
                <a:latin typeface="微软雅黑"/>
              </a:rPr>
              <a:t> 工资记录支持复核与调整，调整留痕并与原值对照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77846" y="1773936"/>
            <a:ext cx="6528633" cy="4535424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79014" y="1956816"/>
            <a:ext cx="612629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8="http://schemas.openxmlformats.org/officeDocument/2006/main" sz="1100" b="1" i="0" ns28:eastAsia="微软雅黑">
                <a:solidFill>
                  <a:srgbClr val="00C17C"/>
                </a:solidFill>
                <a:latin typeface="微软雅黑"/>
              </a:rPr>
              <a:t>绩效工资 · 真实界面</a:t>
            </a:r>
          </a:p>
        </p:txBody>
      </p:sp>
      <p:pic>
        <p:nvPicPr>
          <p:cNvPr id="12" name="Picture 11" descr="shot-w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639" y="2249424"/>
            <a:ext cx="5817047" cy="38953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9="http://schemas.openxmlformats.org/officeDocument/2006/main" sz="850" b="0" i="0" ns29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0="http://schemas.openxmlformats.org/officeDocument/2006/main" sz="900" b="1" i="0" ns30:eastAsia="微软雅黑">
                <a:solidFill>
                  <a:srgbClr val="A8B2C0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s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2084831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200" b="1" i="0" ns0:eastAsia="微软雅黑">
                <a:solidFill>
                  <a:srgbClr val="00C17C"/>
                </a:solidFill>
                <a:latin typeface="微软雅黑"/>
              </a:rPr>
              <a:t>SECTION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395728"/>
            <a:ext cx="27432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7600" b="1" i="0" ns1:eastAsia="微软雅黑">
                <a:solidFill>
                  <a:srgbClr val="223E60"/>
                </a:solidFill>
                <a:latin typeface="微软雅黑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5" y="3547872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="http://schemas.openxmlformats.org/officeDocument/2006/main" sz="3400" b="1" i="0" ns2:eastAsia="微软雅黑">
                <a:solidFill>
                  <a:srgbClr val="FFFFFF"/>
                </a:solidFill>
                <a:latin typeface="微软雅黑"/>
              </a:rPr>
              <a:t>计划能力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" y="4443984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350" b="0" i="0" ns3:eastAsia="微软雅黑">
                <a:solidFill>
                  <a:srgbClr val="96ACC4"/>
                </a:solidFill>
                <a:latin typeface="微软雅黑"/>
              </a:rPr>
              <a:t>从「要做什么」推进到「料够不够、哪台设备什么时候做哪道工序」。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0704" y="5047488"/>
            <a:ext cx="1155801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5047488"/>
            <a:ext cx="1155801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4="http://schemas.openxmlformats.org/officeDocument/2006/main" sz="1050" b="1" i="0" ns4:eastAsia="微软雅黑">
                <a:solidFill>
                  <a:srgbClr val="B4D6EC"/>
                </a:solidFill>
                <a:latin typeface="微软雅黑"/>
              </a:rPr>
              <a:t>MRP 物料需求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344521" y="5047488"/>
            <a:ext cx="921715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344521" y="5047488"/>
            <a:ext cx="92171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5="http://schemas.openxmlformats.org/officeDocument/2006/main" sz="1050" b="1" i="0" ns5:eastAsia="微软雅黑">
                <a:solidFill>
                  <a:srgbClr val="B4D6EC"/>
                </a:solidFill>
                <a:latin typeface="微软雅黑"/>
              </a:rPr>
              <a:t>APS 排产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94252" y="5047488"/>
            <a:ext cx="570585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94252" y="5047488"/>
            <a:ext cx="57058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="http://schemas.openxmlformats.org/officeDocument/2006/main" sz="1050" b="1" i="0" ns6:eastAsia="微软雅黑">
                <a:solidFill>
                  <a:srgbClr val="B4D6EC"/>
                </a:solidFill>
                <a:latin typeface="微软雅黑"/>
              </a:rPr>
              <a:t>可解释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92854" y="5047488"/>
            <a:ext cx="570585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92854" y="5047488"/>
            <a:ext cx="57058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7="http://schemas.openxmlformats.org/officeDocument/2006/main" sz="1050" b="1" i="0" ns7:eastAsia="微软雅黑">
                <a:solidFill>
                  <a:srgbClr val="B4D6EC"/>
                </a:solidFill>
                <a:latin typeface="微软雅黑"/>
              </a:rPr>
              <a:t>可撤销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8="http://schemas.openxmlformats.org/officeDocument/2006/main" sz="850" b="0" i="0" ns8:eastAsia="微软雅黑">
                <a:solidFill>
                  <a:srgbClr val="788698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9="http://schemas.openxmlformats.org/officeDocument/2006/main" sz="900" b="1" i="0" ns9:eastAsia="微软雅黑">
                <a:solidFill>
                  <a:srgbClr val="788698"/>
                </a:solidFill>
                <a:latin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03 / 计划能力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MRP 物料需求：买什么、做多少、什么时候要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需求来源是「未完成销售单」或「待投料工单」。系统沿 BOM 逐层展开毛需求，再扣掉可用供给，算出净需求，并给出采购 / 自制建议与最早需求日。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773936"/>
            <a:ext cx="4291462" cy="45354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773936"/>
            <a:ext cx="4291462" cy="786384"/>
          </a:xfrm>
          <a:prstGeom prst="rect">
            <a:avLst/>
          </a:prstGeom>
          <a:solidFill>
            <a:srgbClr val="E9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1874519"/>
            <a:ext cx="3852550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xmlns:ns3="http://schemas.openxmlformats.org/officeDocument/2006/main" sz="1080" b="0" i="0" ns3:eastAsia="微软雅黑">
                <a:solidFill>
                  <a:srgbClr val="4A5462"/>
                </a:solidFill>
                <a:latin typeface="微软雅黑"/>
              </a:rPr>
              <a:t>毛需求 = 销售/工单数量 × BOM 用量 ×（1 + 损耗率）</a:t>
            </a:r>
          </a:p>
          <a:p>
            <a:pPr algn="l">
              <a:lnSpc>
                <a:spcPct val="116000"/>
              </a:lnSpc>
              <a:spcBef>
                <a:spcPts val="400"/>
              </a:spcBef>
            </a:pPr>
            <a:r>
              <a:rPr xmlns:ns4="http://schemas.openxmlformats.org/officeDocument/2006/main" sz="1180" b="1" i="0" ns4:eastAsia="微软雅黑">
                <a:solidFill>
                  <a:srgbClr val="009E66"/>
                </a:solidFill>
                <a:latin typeface="微软雅黑"/>
              </a:rPr>
              <a:t>净需求 = max(0, 毛需求 − 有效供给)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2743200"/>
            <a:ext cx="3815974" cy="33649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8000"/>
              </a:lnSpc>
            </a:pPr>
            <a:r>
              <a:rPr xmlns:ns5="http://schemas.openxmlformats.org/officeDocument/2006/main" sz="1100" b="1" i="0" ns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6="http://schemas.openxmlformats.org/officeDocument/2006/main" sz="1100" b="1" i="0" ns6:eastAsia="微软雅黑">
                <a:solidFill>
                  <a:srgbClr val="161C26"/>
                </a:solidFill>
                <a:latin typeface="微软雅黑"/>
              </a:rPr>
              <a:t>有效供给</a:t>
            </a:r>
            <a:r>
              <a:rPr xmlns:ns7="http://schemas.openxmlformats.org/officeDocument/2006/main" sz="1100" b="0" i="0" ns7:eastAsia="微软雅黑">
                <a:solidFill>
                  <a:srgbClr val="4A5462"/>
                </a:solidFill>
                <a:latin typeface="微软雅黑"/>
              </a:rPr>
              <a:t> 现存量合计 − 每仓安全库存预留 + 在途采购（已确认未收货）</a:t>
            </a:r>
          </a:p>
          <a:p>
            <a:pPr>
              <a:lnSpc>
                <a:spcPct val="128000"/>
              </a:lnSpc>
              <a:spcBef>
                <a:spcPts val="700"/>
              </a:spcBef>
            </a:pPr>
            <a:r>
              <a:rPr xmlns:ns8="http://schemas.openxmlformats.org/officeDocument/2006/main" sz="1100" b="1" i="0" ns8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9="http://schemas.openxmlformats.org/officeDocument/2006/main" sz="1100" b="1" i="0" ns9:eastAsia="微软雅黑">
                <a:solidFill>
                  <a:srgbClr val="161C26"/>
                </a:solidFill>
                <a:latin typeface="微软雅黑"/>
              </a:rPr>
              <a:t>逐层展开</a:t>
            </a:r>
            <a:r>
              <a:rPr xmlns:ns10="http://schemas.openxmlformats.org/officeDocument/2006/main" sz="1100" b="0" i="0" ns10:eastAsia="微软雅黑">
                <a:solidFill>
                  <a:srgbClr val="4A5462"/>
                </a:solidFill>
                <a:latin typeface="微软雅黑"/>
              </a:rPr>
              <a:t> 净需 &gt; 0 才继续向下展开子件，共享子料不重复算</a:t>
            </a:r>
          </a:p>
          <a:p>
            <a:pPr>
              <a:lnSpc>
                <a:spcPct val="128000"/>
              </a:lnSpc>
              <a:spcBef>
                <a:spcPts val="700"/>
              </a:spcBef>
            </a:pPr>
            <a:r>
              <a:rPr xmlns:ns11="http://schemas.openxmlformats.org/officeDocument/2006/main" sz="1100" b="1" i="0" ns11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2="http://schemas.openxmlformats.org/officeDocument/2006/main" sz="1100" b="1" i="0" ns12:eastAsia="微软雅黑">
                <a:solidFill>
                  <a:srgbClr val="161C26"/>
                </a:solidFill>
                <a:latin typeface="微软雅黑"/>
              </a:rPr>
              <a:t>① 选来源</a:t>
            </a:r>
            <a:r>
              <a:rPr xmlns:ns13="http://schemas.openxmlformats.org/officeDocument/2006/main" sz="1100" b="0" i="0" ns13:eastAsia="微软雅黑">
                <a:solidFill>
                  <a:srgbClr val="4A5462"/>
                </a:solidFill>
                <a:latin typeface="微软雅黑"/>
              </a:rPr>
              <a:t> 未完成销售单 / 待投料执行工单，可勾选范围</a:t>
            </a:r>
          </a:p>
          <a:p>
            <a:pPr>
              <a:lnSpc>
                <a:spcPct val="128000"/>
              </a:lnSpc>
              <a:spcBef>
                <a:spcPts val="700"/>
              </a:spcBef>
            </a:pPr>
            <a:r>
              <a:rPr xmlns:ns14="http://schemas.openxmlformats.org/officeDocument/2006/main" sz="1100" b="1" i="0" ns1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5="http://schemas.openxmlformats.org/officeDocument/2006/main" sz="1100" b="1" i="0" ns15:eastAsia="微软雅黑">
                <a:solidFill>
                  <a:srgbClr val="161C26"/>
                </a:solidFill>
                <a:latin typeface="微软雅黑"/>
              </a:rPr>
              <a:t>② 跑计算</a:t>
            </a:r>
            <a:r>
              <a:rPr xmlns:ns16="http://schemas.openxmlformats.org/officeDocument/2006/main" sz="1100" b="0" i="0" ns16:eastAsia="微软雅黑">
                <a:solidFill>
                  <a:srgbClr val="4A5462"/>
                </a:solidFill>
                <a:latin typeface="微软雅黑"/>
              </a:rPr>
              <a:t> 按 BOM 递归展开逐层净算，生成计算批次</a:t>
            </a:r>
          </a:p>
          <a:p>
            <a:pPr>
              <a:lnSpc>
                <a:spcPct val="128000"/>
              </a:lnSpc>
              <a:spcBef>
                <a:spcPts val="700"/>
              </a:spcBef>
            </a:pPr>
            <a:r>
              <a:rPr xmlns:ns17="http://schemas.openxmlformats.org/officeDocument/2006/main" sz="1100" b="1" i="0" ns1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8="http://schemas.openxmlformats.org/officeDocument/2006/main" sz="1100" b="1" i="0" ns18:eastAsia="微软雅黑">
                <a:solidFill>
                  <a:srgbClr val="161C26"/>
                </a:solidFill>
                <a:latin typeface="微软雅黑"/>
              </a:rPr>
              <a:t>③ 看结果</a:t>
            </a:r>
            <a:r>
              <a:rPr xmlns:ns19="http://schemas.openxmlformats.org/officeDocument/2006/main" sz="1100" b="0" i="0" ns19:eastAsia="微软雅黑">
                <a:solidFill>
                  <a:srgbClr val="4A5462"/>
                </a:solidFill>
                <a:latin typeface="微软雅黑"/>
              </a:rPr>
              <a:t> 外购缺料标红「采购」，有 BOM 的标「自制」，每行给最早需求日与来源单号</a:t>
            </a:r>
          </a:p>
          <a:p>
            <a:pPr>
              <a:lnSpc>
                <a:spcPct val="128000"/>
              </a:lnSpc>
              <a:spcBef>
                <a:spcPts val="700"/>
              </a:spcBef>
            </a:pPr>
            <a:r>
              <a:rPr xmlns:ns20="http://schemas.openxmlformats.org/officeDocument/2006/main" sz="1100" b="1" i="0" ns2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1="http://schemas.openxmlformats.org/officeDocument/2006/main" sz="1100" b="1" i="0" ns21:eastAsia="微软雅黑">
                <a:solidFill>
                  <a:srgbClr val="161C26"/>
                </a:solidFill>
                <a:latin typeface="微软雅黑"/>
              </a:rPr>
              <a:t>一键转采购</a:t>
            </a:r>
            <a:r>
              <a:rPr xmlns:ns22="http://schemas.openxmlformats.org/officeDocument/2006/main" sz="1100" b="0" i="0" ns22:eastAsia="微软雅黑">
                <a:solidFill>
                  <a:srgbClr val="4A5462"/>
                </a:solidFill>
                <a:latin typeface="微软雅黑"/>
              </a:rPr>
              <a:t> 按默认供应商分组生成草稿采购单，行标「已转」防重复</a:t>
            </a:r>
          </a:p>
          <a:p>
            <a:pPr>
              <a:lnSpc>
                <a:spcPct val="128000"/>
              </a:lnSpc>
              <a:spcBef>
                <a:spcPts val="700"/>
              </a:spcBef>
            </a:pPr>
            <a:r>
              <a:rPr xmlns:ns23="http://schemas.openxmlformats.org/officeDocument/2006/main" sz="1100" b="1" i="0" ns2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4="http://schemas.openxmlformats.org/officeDocument/2006/main" sz="1100" b="1" i="0" ns24:eastAsia="微软雅黑">
                <a:solidFill>
                  <a:srgbClr val="161C26"/>
                </a:solidFill>
                <a:latin typeface="微软雅黑"/>
              </a:rPr>
              <a:t>可钻可查</a:t>
            </a:r>
            <a:r>
              <a:rPr xmlns:ns25="http://schemas.openxmlformats.org/officeDocument/2006/main" sz="1100" b="0" i="0" ns25:eastAsia="微软雅黑">
                <a:solidFill>
                  <a:srgbClr val="4A5462"/>
                </a:solidFill>
                <a:latin typeface="微软雅黑"/>
              </a:rPr>
              <a:t> 点来源单号钻回销售单 / 工单；批次列表真分页可导出</a:t>
            </a:r>
          </a:p>
          <a:p>
            <a:pPr>
              <a:lnSpc>
                <a:spcPct val="128000"/>
              </a:lnSpc>
              <a:spcBef>
                <a:spcPts val="700"/>
              </a:spcBef>
            </a:pPr>
            <a:r>
              <a:rPr xmlns:ns26="http://schemas.openxmlformats.org/officeDocument/2006/main" sz="1100" b="1" i="0" ns2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7="http://schemas.openxmlformats.org/officeDocument/2006/main" sz="1100" b="1" i="0" ns27:eastAsia="微软雅黑">
                <a:solidFill>
                  <a:srgbClr val="161C26"/>
                </a:solidFill>
                <a:latin typeface="微软雅黑"/>
              </a:rPr>
              <a:t>诚实边界</a:t>
            </a:r>
            <a:r>
              <a:rPr xmlns:ns28="http://schemas.openxmlformats.org/officeDocument/2006/main" sz="1100" b="0" i="0" ns28:eastAsia="微软雅黑">
                <a:solidFill>
                  <a:srgbClr val="4A5462"/>
                </a:solidFill>
                <a:latin typeface="微软雅黑"/>
              </a:rPr>
              <a:t> 转采购生成草稿需人工确认；口径可按车间实际调参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7846" y="1773936"/>
            <a:ext cx="6528633" cy="4535424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79014" y="1956816"/>
            <a:ext cx="612629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9="http://schemas.openxmlformats.org/officeDocument/2006/main" sz="1100" b="1" i="0" ns29:eastAsia="微软雅黑">
                <a:solidFill>
                  <a:srgbClr val="00C17C"/>
                </a:solidFill>
                <a:latin typeface="微软雅黑"/>
              </a:rPr>
              <a:t>MRP 明细台账 · 真实界面</a:t>
            </a:r>
          </a:p>
        </p:txBody>
      </p:sp>
      <p:pic>
        <p:nvPicPr>
          <p:cNvPr id="13" name="Picture 12" descr="shot-mr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639" y="2249424"/>
            <a:ext cx="5817047" cy="38953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0="http://schemas.openxmlformats.org/officeDocument/2006/main" sz="850" b="0" i="0" ns30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1="http://schemas.openxmlformats.org/officeDocument/2006/main" sz="900" b="1" i="0" ns31:eastAsia="微软雅黑">
                <a:solidFill>
                  <a:srgbClr val="A8B2C0"/>
                </a:solidFill>
                <a:latin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03 / 计划能力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APS 排产：哪台设备、什么时候、做哪道工序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排产对象是已下达、待开工的执行工单。系统按工艺顺序把每道工序落到「工序 × 设备」的时间窗，同设备时间窗不重叠，排完晚于交期的用红框标出来。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28800"/>
            <a:ext cx="4041648" cy="4315968"/>
          </a:xfrm>
          <a:prstGeom prst="roundRect">
            <a:avLst>
              <a:gd name="adj" fmla="val 4524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2029968"/>
            <a:ext cx="35661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排产规则（可解释）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395728"/>
            <a:ext cx="3566160" cy="3657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8000"/>
              </a:lnSpc>
            </a:pPr>
            <a:r>
              <a:rPr xmlns:ns4="http://schemas.openxmlformats.org/officeDocument/2006/main" sz="1100" b="1" i="0" ns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="http://schemas.openxmlformats.org/officeDocument/2006/main" sz="1100" b="1" i="0" ns5:eastAsia="微软雅黑">
                <a:solidFill>
                  <a:srgbClr val="161C26"/>
                </a:solidFill>
                <a:latin typeface="微软雅黑"/>
              </a:rPr>
              <a:t>排序</a:t>
            </a:r>
            <a:r>
              <a:rPr xmlns:ns6="http://schemas.openxmlformats.org/officeDocument/2006/main" sz="1100" b="0" i="0" ns6:eastAsia="微软雅黑">
                <a:solidFill>
                  <a:srgbClr val="4A5462"/>
                </a:solidFill>
                <a:latin typeface="微软雅黑"/>
              </a:rPr>
              <a:t> 交期早优先 → 优先级 → 编号，先保履约</a:t>
            </a:r>
          </a:p>
          <a:p>
            <a:pPr>
              <a:lnSpc>
                <a:spcPct val="128000"/>
              </a:lnSpc>
              <a:spcBef>
                <a:spcPts val="600"/>
              </a:spcBef>
            </a:pPr>
            <a:r>
              <a:rPr xmlns:ns7="http://schemas.openxmlformats.org/officeDocument/2006/main" sz="110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00" b="1" i="0" ns8:eastAsia="微软雅黑">
                <a:solidFill>
                  <a:srgbClr val="161C26"/>
                </a:solidFill>
                <a:latin typeface="微软雅黑"/>
              </a:rPr>
              <a:t>产能模型</a:t>
            </a:r>
            <a:r>
              <a:rPr xmlns:ns9="http://schemas.openxmlformats.org/officeDocument/2006/main" sz="1100" b="0" i="0" ns9:eastAsia="微软雅黑">
                <a:solidFill>
                  <a:srgbClr val="4A5462"/>
                </a:solidFill>
                <a:latin typeface="微软雅黑"/>
              </a:rPr>
              <a:t> 工序标准工时 std_seconds；缺省按 8h/日估；周一至周五 08:00–20:00 单班推进，自动跳周末</a:t>
            </a:r>
          </a:p>
          <a:p>
            <a:pPr>
              <a:lnSpc>
                <a:spcPct val="128000"/>
              </a:lnSpc>
              <a:spcBef>
                <a:spcPts val="600"/>
              </a:spcBef>
            </a:pPr>
            <a:r>
              <a:rPr xmlns:ns10="http://schemas.openxmlformats.org/officeDocument/2006/main" sz="1100" b="1" i="0" ns1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1="http://schemas.openxmlformats.org/officeDocument/2006/main" sz="1100" b="1" i="0" ns11:eastAsia="微软雅黑">
                <a:solidFill>
                  <a:srgbClr val="161C26"/>
                </a:solidFill>
                <a:latin typeface="微软雅黑"/>
              </a:rPr>
              <a:t>设备匹配</a:t>
            </a:r>
            <a:r>
              <a:rPr xmlns:ns12="http://schemas.openxmlformats.org/officeDocument/2006/main" sz="1100" b="0" i="0" ns12:eastAsia="微软雅黑">
                <a:solidFill>
                  <a:srgbClr val="4A5462"/>
                </a:solidFill>
                <a:latin typeface="微软雅黑"/>
              </a:rPr>
              <a:t> 工序绑定设备名即视为设备工序，受「同设备最早可用」约束</a:t>
            </a:r>
          </a:p>
          <a:p>
            <a:pPr>
              <a:lnSpc>
                <a:spcPct val="128000"/>
              </a:lnSpc>
              <a:spcBef>
                <a:spcPts val="600"/>
              </a:spcBef>
            </a:pPr>
            <a:r>
              <a:rPr xmlns:ns13="http://schemas.openxmlformats.org/officeDocument/2006/main" sz="110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00" b="1" i="0" ns14:eastAsia="微软雅黑">
                <a:solidFill>
                  <a:srgbClr val="161C26"/>
                </a:solidFill>
                <a:latin typeface="微软雅黑"/>
              </a:rPr>
              <a:t>顺序约束</a:t>
            </a:r>
            <a:r>
              <a:rPr xmlns:ns15="http://schemas.openxmlformats.org/officeDocument/2006/main" sz="1100" b="0" i="0" ns15:eastAsia="微软雅黑">
                <a:solidFill>
                  <a:srgbClr val="4A5462"/>
                </a:solidFill>
                <a:latin typeface="微软雅黑"/>
              </a:rPr>
              <a:t> 前工序结束 = 后工序最早可开始</a:t>
            </a:r>
          </a:p>
          <a:p>
            <a:pPr>
              <a:lnSpc>
                <a:spcPct val="128000"/>
              </a:lnSpc>
              <a:spcBef>
                <a:spcPts val="600"/>
              </a:spcBef>
            </a:pPr>
            <a:r>
              <a:rPr xmlns:ns16="http://schemas.openxmlformats.org/officeDocument/2006/main" sz="1100" b="1" i="0" ns1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7="http://schemas.openxmlformats.org/officeDocument/2006/main" sz="1100" b="1" i="0" ns17:eastAsia="微软雅黑">
                <a:solidFill>
                  <a:srgbClr val="161C26"/>
                </a:solidFill>
                <a:latin typeface="微软雅黑"/>
              </a:rPr>
              <a:t>冲突检测</a:t>
            </a:r>
            <a:r>
              <a:rPr xmlns:ns18="http://schemas.openxmlformats.org/officeDocument/2006/main" sz="1100" b="0" i="0" ns18:eastAsia="微软雅黑">
                <a:solidFill>
                  <a:srgbClr val="4A5462"/>
                </a:solidFill>
                <a:latin typeface="微软雅黑"/>
              </a:rPr>
              <a:t> 同设备时间窗不重叠；冲突自动往后顺延并标出</a:t>
            </a:r>
          </a:p>
          <a:p>
            <a:pPr>
              <a:lnSpc>
                <a:spcPct val="128000"/>
              </a:lnSpc>
              <a:spcBef>
                <a:spcPts val="600"/>
              </a:spcBef>
            </a:pPr>
            <a:r>
              <a:rPr xmlns:ns19="http://schemas.openxmlformats.org/officeDocument/2006/main" sz="1100" b="1" i="0" ns1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0="http://schemas.openxmlformats.org/officeDocument/2006/main" sz="1100" b="1" i="0" ns20:eastAsia="微软雅黑">
                <a:solidFill>
                  <a:srgbClr val="161C26"/>
                </a:solidFill>
                <a:latin typeface="微软雅黑"/>
              </a:rPr>
              <a:t>无设备工序</a:t>
            </a:r>
            <a:r>
              <a:rPr xmlns:ns21="http://schemas.openxmlformats.org/officeDocument/2006/main" sz="1100" b="0" i="0" ns21:eastAsia="微软雅黑">
                <a:solidFill>
                  <a:srgbClr val="4A5462"/>
                </a:solidFill>
                <a:latin typeface="微软雅黑"/>
              </a:rPr>
              <a:t> 只受本工单前序约束，甘特按工单分行，不占设备产能</a:t>
            </a:r>
          </a:p>
          <a:p>
            <a:pPr>
              <a:lnSpc>
                <a:spcPct val="128000"/>
              </a:lnSpc>
              <a:spcBef>
                <a:spcPts val="600"/>
              </a:spcBef>
            </a:pPr>
            <a:r>
              <a:rPr xmlns:ns22="http://schemas.openxmlformats.org/officeDocument/2006/main" sz="1100" b="1" i="0" ns2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3="http://schemas.openxmlformats.org/officeDocument/2006/main" sz="1100" b="1" i="0" ns23:eastAsia="微软雅黑">
                <a:solidFill>
                  <a:srgbClr val="161C26"/>
                </a:solidFill>
                <a:latin typeface="微软雅黑"/>
              </a:rPr>
              <a:t>应用与还原</a:t>
            </a:r>
            <a:r>
              <a:rPr xmlns:ns24="http://schemas.openxmlformats.org/officeDocument/2006/main" sz="1100" b="0" i="0" ns24:eastAsia="微软雅黑">
                <a:solidFill>
                  <a:srgbClr val="4A5462"/>
                </a:solidFill>
                <a:latin typeface="微软雅黑"/>
              </a:rPr>
              <a:t> 应用 → 回写工序计划时间与设备；清除 → 还原，重排前须先清除</a:t>
            </a:r>
          </a:p>
          <a:p>
            <a:pPr>
              <a:lnSpc>
                <a:spcPct val="128000"/>
              </a:lnSpc>
              <a:spcBef>
                <a:spcPts val="600"/>
              </a:spcBef>
            </a:pPr>
            <a:r>
              <a:rPr xmlns:ns25="http://schemas.openxmlformats.org/officeDocument/2006/main" sz="1100" b="1" i="0" ns2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6="http://schemas.openxmlformats.org/officeDocument/2006/main" sz="1100" b="1" i="0" ns26:eastAsia="微软雅黑">
                <a:solidFill>
                  <a:srgbClr val="161C26"/>
                </a:solidFill>
                <a:latin typeface="微软雅黑"/>
              </a:rPr>
              <a:t>边界</a:t>
            </a:r>
            <a:r>
              <a:rPr xmlns:ns27="http://schemas.openxmlformats.org/officeDocument/2006/main" sz="1100" b="0" i="0" ns27:eastAsia="微软雅黑">
                <a:solidFill>
                  <a:srgbClr val="4A5462"/>
                </a:solidFill>
                <a:latin typeface="微软雅黑"/>
              </a:rPr>
              <a:t> 不做自动下达、不做换型优化；给的是「按规则的可行方案」</a:t>
            </a:r>
          </a:p>
        </p:txBody>
      </p:sp>
      <p:pic>
        <p:nvPicPr>
          <p:cNvPr id="10" name="Picture 9" descr="shot-a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954" y="1828800"/>
            <a:ext cx="6445178" cy="43159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8="http://schemas.openxmlformats.org/officeDocument/2006/main" sz="850" b="0" i="0" ns28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29="http://schemas.openxmlformats.org/officeDocument/2006/main" sz="900" b="1" i="0" ns29:eastAsia="微软雅黑">
                <a:solidFill>
                  <a:srgbClr val="A8B2C0"/>
                </a:solidFill>
                <a:latin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s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2084831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200" b="1" i="0" ns0:eastAsia="微软雅黑">
                <a:solidFill>
                  <a:srgbClr val="00C17C"/>
                </a:solidFill>
                <a:latin typeface="微软雅黑"/>
              </a:rPr>
              <a:t>SECTION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395728"/>
            <a:ext cx="27432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7600" b="1" i="0" ns1:eastAsia="微软雅黑">
                <a:solidFill>
                  <a:srgbClr val="223E60"/>
                </a:solidFill>
                <a:latin typeface="微软雅黑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5" y="3547872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="http://schemas.openxmlformats.org/officeDocument/2006/main" sz="3400" b="1" i="0" ns2:eastAsia="微软雅黑">
                <a:solidFill>
                  <a:srgbClr val="FFFFFF"/>
                </a:solidFill>
                <a:latin typeface="微软雅黑"/>
              </a:rPr>
              <a:t>质量闭环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" y="4443984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350" b="0" i="0" ns3:eastAsia="微软雅黑">
                <a:solidFill>
                  <a:srgbClr val="96ACC4"/>
                </a:solidFill>
                <a:latin typeface="微软雅黑"/>
              </a:rPr>
              <a:t>规范 → 检验 → 不合格 → 返工 → 客诉 → 追溯，一单不丢、责任到人。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0704" y="5047488"/>
            <a:ext cx="453542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5047488"/>
            <a:ext cx="45354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4="http://schemas.openxmlformats.org/officeDocument/2006/main" sz="1050" b="1" i="0" ns4:eastAsia="微软雅黑">
                <a:solidFill>
                  <a:srgbClr val="B4D6EC"/>
                </a:solidFill>
                <a:latin typeface="微软雅黑"/>
              </a:rPr>
              <a:t>检验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42262" y="5047488"/>
            <a:ext cx="1038758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42262" y="5047488"/>
            <a:ext cx="103875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5="http://schemas.openxmlformats.org/officeDocument/2006/main" sz="1050" b="1" i="0" ns5:eastAsia="微软雅黑">
                <a:solidFill>
                  <a:srgbClr val="B4D6EC"/>
                </a:solidFill>
                <a:latin typeface="微软雅黑"/>
              </a:rPr>
              <a:t>不合格 NCR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09036" y="5047488"/>
            <a:ext cx="453542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09036" y="5047488"/>
            <a:ext cx="45354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="http://schemas.openxmlformats.org/officeDocument/2006/main" sz="1050" b="1" i="0" ns6:eastAsia="微软雅黑">
                <a:solidFill>
                  <a:srgbClr val="B4D6EC"/>
                </a:solidFill>
                <a:latin typeface="微软雅黑"/>
              </a:rPr>
              <a:t>返工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90595" y="5047488"/>
            <a:ext cx="453542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390595" y="5047488"/>
            <a:ext cx="45354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7="http://schemas.openxmlformats.org/officeDocument/2006/main" sz="1050" b="1" i="0" ns7:eastAsia="微软雅黑">
                <a:solidFill>
                  <a:srgbClr val="B4D6EC"/>
                </a:solidFill>
                <a:latin typeface="微软雅黑"/>
              </a:rPr>
              <a:t>客诉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72153" y="5047488"/>
            <a:ext cx="687628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72153" y="5047488"/>
            <a:ext cx="68762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8="http://schemas.openxmlformats.org/officeDocument/2006/main" sz="1050" b="1" i="0" ns8:eastAsia="微软雅黑">
                <a:solidFill>
                  <a:srgbClr val="B4D6EC"/>
                </a:solidFill>
                <a:latin typeface="微软雅黑"/>
              </a:rPr>
              <a:t>批次追溯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9="http://schemas.openxmlformats.org/officeDocument/2006/main" sz="850" b="0" i="0" ns9:eastAsia="微软雅黑">
                <a:solidFill>
                  <a:srgbClr val="788698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0="http://schemas.openxmlformats.org/officeDocument/2006/main" sz="900" b="1" i="0" ns10:eastAsia="微软雅黑">
                <a:solidFill>
                  <a:srgbClr val="788698"/>
                </a:solidFill>
                <a:latin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04 / 质量闭环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质量四件套：检验 → 不合格 → 返工 → 客诉，一单不丢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质量不是「最后检一下」，而是从检验规范开始的闭环：规范定义检什么、检验单记录结果、不合格单驱动处置、返工单回到生产、客诉单连回批次与责任人。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73936"/>
            <a:ext cx="1719529" cy="1115568"/>
          </a:xfrm>
          <a:prstGeom prst="roundRect">
            <a:avLst>
              <a:gd name="adj" fmla="val 16393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773936"/>
            <a:ext cx="1719529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011680"/>
            <a:ext cx="153664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="http://schemas.openxmlformats.org/officeDocument/2006/main" sz="1150" b="1" i="0" ns3:eastAsia="微软雅黑">
                <a:solidFill>
                  <a:srgbClr val="161C26"/>
                </a:solidFill>
                <a:latin typeface="微软雅黑"/>
              </a:rPr>
              <a:t>检验规范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2377440"/>
            <a:ext cx="157322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4="http://schemas.openxmlformats.org/officeDocument/2006/main" sz="900" b="0" i="0" ns4:eastAsia="微软雅黑">
                <a:solidFill>
                  <a:srgbClr val="808C9C"/>
                </a:solidFill>
                <a:latin typeface="微软雅黑"/>
              </a:rPr>
              <a:t>定义检验项、标准值</a:t>
            </a:r>
          </a:p>
          <a:p>
            <a:pPr algn="ctr">
              <a:lnSpc>
                <a:spcPct val="120000"/>
              </a:lnSpc>
            </a:pPr>
            <a:r>
              <a:rPr xmlns:ns5="http://schemas.openxmlformats.org/officeDocument/2006/main" sz="900" b="0" i="0" ns5:eastAsia="微软雅黑">
                <a:solidFill>
                  <a:srgbClr val="808C9C"/>
                </a:solidFill>
                <a:latin typeface="微软雅黑"/>
              </a:rPr>
              <a:t>上下限、AQL 与抽样水准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49881" y="2249424"/>
            <a:ext cx="2103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="http://schemas.openxmlformats.org/officeDocument/2006/main" sz="900" b="1" i="0" ns6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423617" y="1773936"/>
            <a:ext cx="1719529" cy="1115568"/>
          </a:xfrm>
          <a:prstGeom prst="roundRect">
            <a:avLst>
              <a:gd name="adj" fmla="val 16393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423617" y="1773936"/>
            <a:ext cx="1719529" cy="68580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515057" y="2011680"/>
            <a:ext cx="153664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7="http://schemas.openxmlformats.org/officeDocument/2006/main" sz="1150" b="1" i="0" ns7:eastAsia="微软雅黑">
                <a:solidFill>
                  <a:srgbClr val="161C26"/>
                </a:solidFill>
                <a:latin typeface="微软雅黑"/>
              </a:rPr>
              <a:t>检验单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96769" y="2377440"/>
            <a:ext cx="157322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8="http://schemas.openxmlformats.org/officeDocument/2006/main" sz="900" b="0" i="0" ns8:eastAsia="微软雅黑">
                <a:solidFill>
                  <a:srgbClr val="808C9C"/>
                </a:solidFill>
                <a:latin typeface="微软雅黑"/>
              </a:rPr>
              <a:t>来料检 / 过程检</a:t>
            </a:r>
          </a:p>
          <a:p>
            <a:pPr algn="ctr">
              <a:lnSpc>
                <a:spcPct val="120000"/>
              </a:lnSpc>
            </a:pPr>
            <a:r>
              <a:rPr xmlns:ns9="http://schemas.openxmlformats.org/officeDocument/2006/main" sz="900" b="0" i="0" ns9:eastAsia="微软雅黑">
                <a:solidFill>
                  <a:srgbClr val="808C9C"/>
                </a:solidFill>
                <a:latin typeface="微软雅黑"/>
              </a:rPr>
              <a:t>成品入库检 / 发货检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24858" y="2249424"/>
            <a:ext cx="2103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0="http://schemas.openxmlformats.org/officeDocument/2006/main" sz="900" b="1" i="0" ns10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98594" y="1773936"/>
            <a:ext cx="1719529" cy="1115568"/>
          </a:xfrm>
          <a:prstGeom prst="roundRect">
            <a:avLst>
              <a:gd name="adj" fmla="val 16393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298594" y="1773936"/>
            <a:ext cx="1719529" cy="6858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90034" y="2011680"/>
            <a:ext cx="153664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1="http://schemas.openxmlformats.org/officeDocument/2006/main" sz="1150" b="1" i="0" ns11:eastAsia="微软雅黑">
                <a:solidFill>
                  <a:srgbClr val="161C26"/>
                </a:solidFill>
                <a:latin typeface="微软雅黑"/>
              </a:rPr>
              <a:t>不合格 NCR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71746" y="2377440"/>
            <a:ext cx="157322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12="http://schemas.openxmlformats.org/officeDocument/2006/main" sz="900" b="0" i="0" ns12:eastAsia="微软雅黑">
                <a:solidFill>
                  <a:srgbClr val="808C9C"/>
                </a:solidFill>
                <a:latin typeface="微软雅黑"/>
              </a:rPr>
              <a:t>不合格即开单</a:t>
            </a:r>
          </a:p>
          <a:p>
            <a:pPr algn="ctr">
              <a:lnSpc>
                <a:spcPct val="120000"/>
              </a:lnSpc>
            </a:pPr>
            <a:r>
              <a:rPr xmlns:ns13="http://schemas.openxmlformats.org/officeDocument/2006/main" sz="900" b="0" i="0" ns13:eastAsia="微软雅黑">
                <a:solidFill>
                  <a:srgbClr val="808C9C"/>
                </a:solidFill>
                <a:latin typeface="微软雅黑"/>
              </a:rPr>
              <a:t>处置：接收/拒收/返工/让步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99835" y="2249424"/>
            <a:ext cx="2103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4="http://schemas.openxmlformats.org/officeDocument/2006/main" sz="900" b="1" i="0" ns14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3571" y="1773936"/>
            <a:ext cx="1719529" cy="1115568"/>
          </a:xfrm>
          <a:prstGeom prst="roundRect">
            <a:avLst>
              <a:gd name="adj" fmla="val 16393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173571" y="1773936"/>
            <a:ext cx="1719529" cy="68580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65011" y="2011680"/>
            <a:ext cx="153664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5="http://schemas.openxmlformats.org/officeDocument/2006/main" sz="1150" b="1" i="0" ns15:eastAsia="微软雅黑">
                <a:solidFill>
                  <a:srgbClr val="161C26"/>
                </a:solidFill>
                <a:latin typeface="微软雅黑"/>
              </a:rPr>
              <a:t>返工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46723" y="2377440"/>
            <a:ext cx="157322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16="http://schemas.openxmlformats.org/officeDocument/2006/main" sz="900" b="0" i="0" ns16:eastAsia="微软雅黑">
                <a:solidFill>
                  <a:srgbClr val="808C9C"/>
                </a:solidFill>
                <a:latin typeface="微软雅黑"/>
              </a:rPr>
              <a:t>返工任务回到车间</a:t>
            </a:r>
          </a:p>
          <a:p>
            <a:pPr algn="ctr">
              <a:lnSpc>
                <a:spcPct val="120000"/>
              </a:lnSpc>
            </a:pPr>
            <a:r>
              <a:rPr xmlns:ns17="http://schemas.openxmlformats.org/officeDocument/2006/main" sz="900" b="0" i="0" ns17:eastAsia="微软雅黑">
                <a:solidFill>
                  <a:srgbClr val="808C9C"/>
                </a:solidFill>
                <a:latin typeface="微软雅黑"/>
              </a:rPr>
              <a:t>再报工、再检验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74812" y="2249424"/>
            <a:ext cx="2103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8="http://schemas.openxmlformats.org/officeDocument/2006/main" sz="900" b="1" i="0" ns18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8548" y="1773936"/>
            <a:ext cx="1719529" cy="1115568"/>
          </a:xfrm>
          <a:prstGeom prst="roundRect">
            <a:avLst>
              <a:gd name="adj" fmla="val 16393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048548" y="1773936"/>
            <a:ext cx="1719529" cy="68580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39988" y="2011680"/>
            <a:ext cx="153664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9="http://schemas.openxmlformats.org/officeDocument/2006/main" sz="1150" b="1" i="0" ns19:eastAsia="微软雅黑">
                <a:solidFill>
                  <a:srgbClr val="161C26"/>
                </a:solidFill>
                <a:latin typeface="微软雅黑"/>
              </a:rPr>
              <a:t>客诉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21700" y="2377440"/>
            <a:ext cx="157322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20="http://schemas.openxmlformats.org/officeDocument/2006/main" sz="900" b="0" i="0" ns20:eastAsia="微软雅黑">
                <a:solidFill>
                  <a:srgbClr val="808C9C"/>
                </a:solidFill>
                <a:latin typeface="微软雅黑"/>
              </a:rPr>
              <a:t>客户投诉登记</a:t>
            </a:r>
          </a:p>
          <a:p>
            <a:pPr algn="ctr">
              <a:lnSpc>
                <a:spcPct val="120000"/>
              </a:lnSpc>
            </a:pPr>
            <a:r>
              <a:rPr xmlns:ns21="http://schemas.openxmlformats.org/officeDocument/2006/main" sz="900" b="0" i="0" ns21:eastAsia="微软雅黑">
                <a:solidFill>
                  <a:srgbClr val="808C9C"/>
                </a:solidFill>
                <a:latin typeface="微软雅黑"/>
              </a:rPr>
              <a:t>连回批次、工序、责任人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49790" y="2249424"/>
            <a:ext cx="2103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2="http://schemas.openxmlformats.org/officeDocument/2006/main" sz="900" b="1" i="0" ns22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923526" y="1773936"/>
            <a:ext cx="1719529" cy="1115568"/>
          </a:xfrm>
          <a:prstGeom prst="roundRect">
            <a:avLst>
              <a:gd name="adj" fmla="val 16393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9923526" y="1773936"/>
            <a:ext cx="1719529" cy="68580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014966" y="2011680"/>
            <a:ext cx="153664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3="http://schemas.openxmlformats.org/officeDocument/2006/main" sz="1150" b="1" i="0" ns23:eastAsia="微软雅黑">
                <a:solidFill>
                  <a:srgbClr val="161C26"/>
                </a:solidFill>
                <a:latin typeface="微软雅黑"/>
              </a:rPr>
              <a:t>追溯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96678" y="2377440"/>
            <a:ext cx="157322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24="http://schemas.openxmlformats.org/officeDocument/2006/main" sz="900" b="0" i="0" ns24:eastAsia="微软雅黑">
                <a:solidFill>
                  <a:srgbClr val="808C9C"/>
                </a:solidFill>
                <a:latin typeface="微软雅黑"/>
              </a:rPr>
              <a:t>批次 / 序列号反查</a:t>
            </a:r>
          </a:p>
          <a:p>
            <a:pPr algn="ctr">
              <a:lnSpc>
                <a:spcPct val="120000"/>
              </a:lnSpc>
            </a:pPr>
            <a:r>
              <a:rPr xmlns:ns25="http://schemas.openxmlformats.org/officeDocument/2006/main" sz="900" b="0" i="0" ns25:eastAsia="微软雅黑">
                <a:solidFill>
                  <a:srgbClr val="808C9C"/>
                </a:solidFill>
                <a:latin typeface="微软雅黑"/>
              </a:rPr>
              <a:t>全链路去向一次拉出</a:t>
            </a:r>
          </a:p>
        </p:txBody>
      </p:sp>
      <p:pic>
        <p:nvPicPr>
          <p:cNvPr id="36" name="Picture 35" descr="shot-q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423" y="3054096"/>
            <a:ext cx="4861194" cy="3255264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7221144" y="3054096"/>
            <a:ext cx="4421910" cy="3255264"/>
          </a:xfrm>
          <a:prstGeom prst="roundRect">
            <a:avLst>
              <a:gd name="adj" fmla="val 5617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77176" y="3255264"/>
            <a:ext cx="3909846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6="http://schemas.openxmlformats.org/officeDocument/2006/main" sz="1200" b="1" i="0" ns26:eastAsia="微软雅黑">
                <a:solidFill>
                  <a:srgbClr val="00C17C"/>
                </a:solidFill>
                <a:latin typeface="微软雅黑"/>
              </a:rPr>
              <a:t>检验环节的关键约束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77176" y="3621024"/>
            <a:ext cx="3909846" cy="2468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6000"/>
              </a:lnSpc>
            </a:pPr>
            <a:r>
              <a:rPr xmlns:ns27="http://schemas.openxmlformats.org/officeDocument/2006/main" sz="1080" b="1" i="0" ns2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8="http://schemas.openxmlformats.org/officeDocument/2006/main" sz="1080" b="1" i="0" ns28:eastAsia="微软雅黑">
                <a:solidFill>
                  <a:srgbClr val="161C26"/>
                </a:solidFill>
                <a:latin typeface="微软雅黑"/>
              </a:rPr>
              <a:t>来料必检卡关</a:t>
            </a:r>
            <a:r>
              <a:rPr xmlns:ns29="http://schemas.openxmlformats.org/officeDocument/2006/main" sz="1080" b="0" i="0" ns29:eastAsia="微软雅黑">
                <a:solidFill>
                  <a:srgbClr val="4A5462"/>
                </a:solidFill>
                <a:latin typeface="微软雅黑"/>
              </a:rPr>
              <a:t> 物料标记 inspect_required 后，采购入库前必须有该采购单的合格来料检，否则卡住</a:t>
            </a:r>
          </a:p>
          <a:p>
            <a:pPr>
              <a:lnSpc>
                <a:spcPct val="126000"/>
              </a:lnSpc>
              <a:spcBef>
                <a:spcPts val="700"/>
              </a:spcBef>
            </a:pPr>
            <a:r>
              <a:rPr xmlns:ns30="http://schemas.openxmlformats.org/officeDocument/2006/main" sz="1080" b="1" i="0" ns3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1="http://schemas.openxmlformats.org/officeDocument/2006/main" sz="1080" b="1" i="0" ns31:eastAsia="微软雅黑">
                <a:solidFill>
                  <a:srgbClr val="161C26"/>
                </a:solidFill>
                <a:latin typeface="微软雅黑"/>
              </a:rPr>
              <a:t>批次强约束</a:t>
            </a:r>
            <a:r>
              <a:rPr xmlns:ns32="http://schemas.openxmlformats.org/officeDocument/2006/main" sz="1080" b="0" i="0" ns32:eastAsia="微软雅黑">
                <a:solidFill>
                  <a:srgbClr val="4A5462"/>
                </a:solidFill>
                <a:latin typeface="微软雅黑"/>
              </a:rPr>
              <a:t> 物料标记 lot_required 后，采购入库 / 销售出库必须填批次号</a:t>
            </a:r>
          </a:p>
          <a:p>
            <a:pPr>
              <a:lnSpc>
                <a:spcPct val="126000"/>
              </a:lnSpc>
              <a:spcBef>
                <a:spcPts val="700"/>
              </a:spcBef>
            </a:pPr>
            <a:r>
              <a:rPr xmlns:ns33="http://schemas.openxmlformats.org/officeDocument/2006/main" sz="1080" b="1" i="0" ns3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4="http://schemas.openxmlformats.org/officeDocument/2006/main" sz="1080" b="1" i="0" ns34:eastAsia="微软雅黑">
                <a:solidFill>
                  <a:srgbClr val="161C26"/>
                </a:solidFill>
                <a:latin typeface="微软雅黑"/>
              </a:rPr>
              <a:t>抽检口径</a:t>
            </a:r>
            <a:r>
              <a:rPr xmlns:ns35="http://schemas.openxmlformats.org/officeDocument/2006/main" sz="1080" b="0" i="0" ns35:eastAsia="微软雅黑">
                <a:solidFill>
                  <a:srgbClr val="4A5462"/>
                </a:solidFill>
                <a:latin typeface="微软雅黑"/>
              </a:rPr>
              <a:t> 送检数 / 抽样数 / AQL / 合格数 / 不合格数完整留档</a:t>
            </a:r>
          </a:p>
          <a:p>
            <a:pPr>
              <a:lnSpc>
                <a:spcPct val="126000"/>
              </a:lnSpc>
              <a:spcBef>
                <a:spcPts val="700"/>
              </a:spcBef>
            </a:pPr>
            <a:r>
              <a:rPr xmlns:ns36="http://schemas.openxmlformats.org/officeDocument/2006/main" sz="1080" b="1" i="0" ns3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7="http://schemas.openxmlformats.org/officeDocument/2006/main" sz="1080" b="1" i="0" ns37:eastAsia="微软雅黑">
                <a:solidFill>
                  <a:srgbClr val="161C26"/>
                </a:solidFill>
                <a:latin typeface="微软雅黑"/>
              </a:rPr>
              <a:t>四种检验类型</a:t>
            </a:r>
            <a:r>
              <a:rPr xmlns:ns38="http://schemas.openxmlformats.org/officeDocument/2006/main" sz="1080" b="0" i="0" ns38:eastAsia="微软雅黑">
                <a:solidFill>
                  <a:srgbClr val="4A5462"/>
                </a:solidFill>
                <a:latin typeface="微软雅黑"/>
              </a:rPr>
              <a:t> 来料检 · 过程检 · 成品入库检 · 发货检</a:t>
            </a:r>
          </a:p>
          <a:p>
            <a:pPr>
              <a:lnSpc>
                <a:spcPct val="126000"/>
              </a:lnSpc>
              <a:spcBef>
                <a:spcPts val="700"/>
              </a:spcBef>
            </a:pPr>
            <a:r>
              <a:rPr xmlns:ns39="http://schemas.openxmlformats.org/officeDocument/2006/main" sz="1080" b="1" i="0" ns3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0="http://schemas.openxmlformats.org/officeDocument/2006/main" sz="1080" b="1" i="0" ns40:eastAsia="微软雅黑">
                <a:solidFill>
                  <a:srgbClr val="161C26"/>
                </a:solidFill>
                <a:latin typeface="微软雅黑"/>
              </a:rPr>
              <a:t>处置方式</a:t>
            </a:r>
            <a:r>
              <a:rPr xmlns:ns41="http://schemas.openxmlformats.org/officeDocument/2006/main" sz="1080" b="0" i="0" ns41:eastAsia="微软雅黑">
                <a:solidFill>
                  <a:srgbClr val="4A5462"/>
                </a:solidFill>
                <a:latin typeface="微软雅黑"/>
              </a:rPr>
              <a:t> 接收 / 拒收 / 返工 / 让步接收，四条路都有据可依</a:t>
            </a:r>
          </a:p>
          <a:p>
            <a:pPr>
              <a:lnSpc>
                <a:spcPct val="126000"/>
              </a:lnSpc>
              <a:spcBef>
                <a:spcPts val="700"/>
              </a:spcBef>
            </a:pPr>
            <a:r>
              <a:rPr xmlns:ns42="http://schemas.openxmlformats.org/officeDocument/2006/main" sz="1080" b="1" i="0" ns4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3="http://schemas.openxmlformats.org/officeDocument/2006/main" sz="1080" b="1" i="0" ns43:eastAsia="微软雅黑">
                <a:solidFill>
                  <a:srgbClr val="161C26"/>
                </a:solidFill>
                <a:latin typeface="微软雅黑"/>
              </a:rPr>
              <a:t>不良可归因</a:t>
            </a:r>
            <a:r>
              <a:rPr xmlns:ns44="http://schemas.openxmlformats.org/officeDocument/2006/main" sz="1080" b="0" i="0" ns44:eastAsia="微软雅黑">
                <a:solidFill>
                  <a:srgbClr val="4A5462"/>
                </a:solidFill>
                <a:latin typeface="微软雅黑"/>
              </a:rPr>
              <a:t> 不良记到工序、人员、原因，质量看板才能做 Pareto</a:t>
            </a:r>
          </a:p>
          <a:p>
            <a:pPr>
              <a:lnSpc>
                <a:spcPct val="126000"/>
              </a:lnSpc>
              <a:spcBef>
                <a:spcPts val="700"/>
              </a:spcBef>
            </a:pPr>
            <a:r>
              <a:rPr xmlns:ns45="http://schemas.openxmlformats.org/officeDocument/2006/main" sz="1080" b="1" i="0" ns4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6="http://schemas.openxmlformats.org/officeDocument/2006/main" sz="1080" b="1" i="0" ns46:eastAsia="微软雅黑">
                <a:solidFill>
                  <a:srgbClr val="161C26"/>
                </a:solidFill>
                <a:latin typeface="微软雅黑"/>
              </a:rPr>
              <a:t>来源可钻</a:t>
            </a:r>
            <a:r>
              <a:rPr xmlns:ns47="http://schemas.openxmlformats.org/officeDocument/2006/main" sz="1080" b="0" i="0" ns47:eastAsia="微软雅黑">
                <a:solidFill>
                  <a:srgbClr val="4A5462"/>
                </a:solidFill>
                <a:latin typeface="微软雅黑"/>
              </a:rPr>
              <a:t> 检验单关联采购单 / 销售单 / 工单，点单号回原单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8="http://schemas.openxmlformats.org/officeDocument/2006/main" sz="850" b="0" i="0" ns48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49="http://schemas.openxmlformats.org/officeDocument/2006/main" sz="900" b="1" i="0" ns49:eastAsia="微软雅黑">
                <a:solidFill>
                  <a:srgbClr val="A8B2C0"/>
                </a:solidFill>
                <a:latin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04 / 质量闭环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不合格与客诉：问题单据化，责任落到工序和人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不合格不是一句「这批不行」。开单时要写清不合格内容、处置方式与责任工序；客诉则从客户侧倒推，连回批次与生产记录，形成双向可查。</a:t>
            </a:r>
          </a:p>
        </p:txBody>
      </p:sp>
      <p:pic>
        <p:nvPicPr>
          <p:cNvPr id="7" name="Picture 6" descr="shot-nc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014" y="1719072"/>
            <a:ext cx="5871667" cy="39319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48640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3="http://schemas.openxmlformats.org/officeDocument/2006/main" sz="1140" b="1" i="0" ns3:eastAsia="微软雅黑">
                <a:solidFill>
                  <a:srgbClr val="EF4444"/>
                </a:solidFill>
                <a:latin typeface="微软雅黑"/>
              </a:rPr>
              <a:t>不合格单（NCR）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4="http://schemas.openxmlformats.org/officeDocument/2006/main" sz="1040" b="0" i="0" ns4:eastAsia="微软雅黑">
                <a:solidFill>
                  <a:srgbClr val="4A5462"/>
                </a:solidFill>
                <a:latin typeface="微软雅黑"/>
              </a:rPr>
              <a:t>记录不合格内容、来源单、批次、责任工序；处置方式：接收 / 拒收 / 返工 / 让步接收。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72535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5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73703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5="http://schemas.openxmlformats.org/officeDocument/2006/main" sz="1140" b="1" i="0" ns5:eastAsia="微软雅黑">
                <a:solidFill>
                  <a:srgbClr val="EA580C"/>
                </a:solidFill>
                <a:latin typeface="微软雅黑"/>
              </a:rPr>
              <a:t>返工闭环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6="http://schemas.openxmlformats.org/officeDocument/2006/main" sz="1040" b="0" i="0" ns6:eastAsia="微软雅黑">
                <a:solidFill>
                  <a:srgbClr val="4A5462"/>
                </a:solidFill>
                <a:latin typeface="微软雅黑"/>
              </a:rPr>
              <a:t>需要返工的直接生成返工任务回到车间，再报工、再检验，数量与结果都留痕。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6431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196431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97599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7="http://schemas.openxmlformats.org/officeDocument/2006/main" sz="1140" b="1" i="0" ns7:eastAsia="微软雅黑">
                <a:solidFill>
                  <a:srgbClr val="F59E0B"/>
                </a:solidFill>
                <a:latin typeface="微软雅黑"/>
              </a:rPr>
              <a:t>客诉登记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8="http://schemas.openxmlformats.org/officeDocument/2006/main" sz="1040" b="0" i="0" ns8:eastAsia="微软雅黑">
                <a:solidFill>
                  <a:srgbClr val="4A5462"/>
                </a:solidFill>
                <a:latin typeface="微软雅黑"/>
              </a:rPr>
              <a:t>客户投诉登记单号、客户、内容、关联批次与销售单，状态跟到关闭。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20327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020327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21495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9="http://schemas.openxmlformats.org/officeDocument/2006/main" sz="1140" b="1" i="0" ns9:eastAsia="微软雅黑">
                <a:solidFill>
                  <a:srgbClr val="8B5CF6"/>
                </a:solidFill>
                <a:latin typeface="微软雅黑"/>
              </a:rPr>
              <a:t>追溯到人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10="http://schemas.openxmlformats.org/officeDocument/2006/main" sz="1040" b="0" i="0" ns10:eastAsia="微软雅黑">
                <a:solidFill>
                  <a:srgbClr val="4A5462"/>
                </a:solidFill>
                <a:latin typeface="微软雅黑"/>
              </a:rPr>
              <a:t>点开批次可反查哪台设备、哪道工序、哪次报工，责任到人不靠回忆。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1="http://schemas.openxmlformats.org/officeDocument/2006/main" sz="850" b="0" i="0" ns11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2="http://schemas.openxmlformats.org/officeDocument/2006/main" sz="900" b="1" i="0" ns12:eastAsia="微软雅黑">
                <a:solidFill>
                  <a:srgbClr val="A8B2C0"/>
                </a:solidFill>
                <a:latin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04 / 质量闭环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批次追溯：一批料从进厂到出货的全生命周期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批次号 / 序列号贯穿采购入库、领料出库、生产报工、成品入库、销售出库。出问题时不需要翻纸质记录，输入批次号就能拉出整条链路。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73936"/>
            <a:ext cx="4291462" cy="4535424"/>
          </a:xfrm>
          <a:prstGeom prst="roundRect">
            <a:avLst>
              <a:gd name="adj" fmla="val 426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75104"/>
            <a:ext cx="381597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功能细节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322576"/>
            <a:ext cx="3815974" cy="37856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4="http://schemas.openxmlformats.org/officeDocument/2006/main" sz="1140" b="1" i="0" ns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="http://schemas.openxmlformats.org/officeDocument/2006/main" sz="1140" b="1" i="0" ns5:eastAsia="微软雅黑">
                <a:solidFill>
                  <a:srgbClr val="161C26"/>
                </a:solidFill>
                <a:latin typeface="微软雅黑"/>
              </a:rPr>
              <a:t>双向追溯</a:t>
            </a:r>
            <a:r>
              <a:rPr xmlns:ns6="http://schemas.openxmlformats.org/officeDocument/2006/main" sz="1140" b="0" i="0" ns6:eastAsia="微软雅黑">
                <a:solidFill>
                  <a:srgbClr val="4A5462"/>
                </a:solidFill>
                <a:latin typeface="微软雅黑"/>
              </a:rPr>
              <a:t> 既能「料 → 成品」正查流向，也能「成品 → 料」反查来源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7="http://schemas.openxmlformats.org/officeDocument/2006/main" sz="114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40" b="1" i="0" ns8:eastAsia="微软雅黑">
                <a:solidFill>
                  <a:srgbClr val="161C26"/>
                </a:solidFill>
                <a:latin typeface="微软雅黑"/>
              </a:rPr>
              <a:t>覆盖节点</a:t>
            </a:r>
            <a:r>
              <a:rPr xmlns:ns9="http://schemas.openxmlformats.org/officeDocument/2006/main" sz="1140" b="0" i="0" ns9:eastAsia="微软雅黑">
                <a:solidFill>
                  <a:srgbClr val="4A5462"/>
                </a:solidFill>
                <a:latin typeface="微软雅黑"/>
              </a:rPr>
              <a:t> 采购入库、领退料、报工、成品入库、销售出库、退换货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0="http://schemas.openxmlformats.org/officeDocument/2006/main" sz="1140" b="1" i="0" ns1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1="http://schemas.openxmlformats.org/officeDocument/2006/main" sz="1140" b="1" i="0" ns11:eastAsia="微软雅黑">
                <a:solidFill>
                  <a:srgbClr val="161C26"/>
                </a:solidFill>
                <a:latin typeface="微软雅黑"/>
              </a:rPr>
              <a:t>关联单据</a:t>
            </a:r>
            <a:r>
              <a:rPr xmlns:ns12="http://schemas.openxmlformats.org/officeDocument/2006/main" sz="1140" b="0" i="0" ns12:eastAsia="微软雅黑">
                <a:solidFill>
                  <a:srgbClr val="4A5462"/>
                </a:solidFill>
                <a:latin typeface="微软雅黑"/>
              </a:rPr>
              <a:t> 每个节点都挂着来源单号，点进去就是那张单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3="http://schemas.openxmlformats.org/officeDocument/2006/main" sz="114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40" b="1" i="0" ns14:eastAsia="微软雅黑">
                <a:solidFill>
                  <a:srgbClr val="161C26"/>
                </a:solidFill>
                <a:latin typeface="微软雅黑"/>
              </a:rPr>
              <a:t>查询入口独立</a:t>
            </a:r>
            <a:r>
              <a:rPr xmlns:ns15="http://schemas.openxmlformats.org/officeDocument/2006/main" sz="1140" b="0" i="0" ns15:eastAsia="微软雅黑">
                <a:solidFill>
                  <a:srgbClr val="4A5462"/>
                </a:solidFill>
                <a:latin typeface="微软雅黑"/>
              </a:rPr>
              <a:t> 追溯页输入批次 / 序列号即可查，不必先找到工单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6="http://schemas.openxmlformats.org/officeDocument/2006/main" sz="1140" b="1" i="0" ns1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7="http://schemas.openxmlformats.org/officeDocument/2006/main" sz="1140" b="1" i="0" ns17:eastAsia="微软雅黑">
                <a:solidFill>
                  <a:srgbClr val="161C26"/>
                </a:solidFill>
                <a:latin typeface="微软雅黑"/>
              </a:rPr>
              <a:t>质量联动</a:t>
            </a:r>
            <a:r>
              <a:rPr xmlns:ns18="http://schemas.openxmlformats.org/officeDocument/2006/main" sz="1140" b="0" i="0" ns18:eastAsia="微软雅黑">
                <a:solidFill>
                  <a:srgbClr val="4A5462"/>
                </a:solidFill>
                <a:latin typeface="微软雅黑"/>
              </a:rPr>
              <a:t> 客诉 / 不合格单里的批次，可直接跳转到追溯结果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9="http://schemas.openxmlformats.org/officeDocument/2006/main" sz="1140" b="1" i="0" ns1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0="http://schemas.openxmlformats.org/officeDocument/2006/main" sz="1140" b="1" i="0" ns20:eastAsia="微软雅黑">
                <a:solidFill>
                  <a:srgbClr val="161C26"/>
                </a:solidFill>
                <a:latin typeface="微软雅黑"/>
              </a:rPr>
              <a:t>精度开关</a:t>
            </a:r>
            <a:r>
              <a:rPr xmlns:ns21="http://schemas.openxmlformats.org/officeDocument/2006/main" sz="1140" b="0" i="0" ns21:eastAsia="微软雅黑">
                <a:solidFill>
                  <a:srgbClr val="4A5462"/>
                </a:solidFill>
                <a:latin typeface="微软雅黑"/>
              </a:rPr>
              <a:t> 物料可选是否启用批次管理，不管批次的物料不增加现场负担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2="http://schemas.openxmlformats.org/officeDocument/2006/main" sz="1140" b="1" i="0" ns2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3="http://schemas.openxmlformats.org/officeDocument/2006/main" sz="1140" b="1" i="0" ns23:eastAsia="微软雅黑">
                <a:solidFill>
                  <a:srgbClr val="161C26"/>
                </a:solidFill>
                <a:latin typeface="微软雅黑"/>
              </a:rPr>
              <a:t>出问题时</a:t>
            </a:r>
            <a:r>
              <a:rPr xmlns:ns24="http://schemas.openxmlformats.org/officeDocument/2006/main" sz="1140" b="0" i="0" ns24:eastAsia="微软雅黑">
                <a:solidFill>
                  <a:srgbClr val="4A5462"/>
                </a:solidFill>
                <a:latin typeface="微软雅黑"/>
              </a:rPr>
              <a:t> 客诉来了先查批次：哪批料、哪道工序、哪台设备、谁报的工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77846" y="1773936"/>
            <a:ext cx="6528633" cy="4535424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79014" y="1956816"/>
            <a:ext cx="612629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5="http://schemas.openxmlformats.org/officeDocument/2006/main" sz="1100" b="1" i="0" ns25:eastAsia="微软雅黑">
                <a:solidFill>
                  <a:srgbClr val="00C17C"/>
                </a:solidFill>
                <a:latin typeface="微软雅黑"/>
              </a:rPr>
              <a:t>追溯查询 · 真实界面</a:t>
            </a:r>
          </a:p>
        </p:txBody>
      </p:sp>
      <p:pic>
        <p:nvPicPr>
          <p:cNvPr id="12" name="Picture 11" descr="shot-tra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639" y="2249424"/>
            <a:ext cx="5817047" cy="38953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6="http://schemas.openxmlformats.org/officeDocument/2006/main" sz="850" b="0" i="0" ns26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27="http://schemas.openxmlformats.org/officeDocument/2006/main" sz="900" b="1" i="0" ns27:eastAsia="微软雅黑">
                <a:solidFill>
                  <a:srgbClr val="A8B2C0"/>
                </a:solidFill>
                <a:latin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s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2084831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200" b="1" i="0" ns0:eastAsia="微软雅黑">
                <a:solidFill>
                  <a:srgbClr val="00C17C"/>
                </a:solidFill>
                <a:latin typeface="微软雅黑"/>
              </a:rPr>
              <a:t>SECTION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395728"/>
            <a:ext cx="27432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7600" b="1" i="0" ns1:eastAsia="微软雅黑">
                <a:solidFill>
                  <a:srgbClr val="223E60"/>
                </a:solidFill>
                <a:latin typeface="微软雅黑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5" y="3547872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="http://schemas.openxmlformats.org/officeDocument/2006/main" sz="3400" b="1" i="0" ns2:eastAsia="微软雅黑">
                <a:solidFill>
                  <a:srgbClr val="FFFFFF"/>
                </a:solidFill>
                <a:latin typeface="微软雅黑"/>
              </a:rPr>
              <a:t>物料与库存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" y="4443984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350" b="0" i="0" ns3:eastAsia="微软雅黑">
                <a:solidFill>
                  <a:srgbClr val="96ACC4"/>
                </a:solidFill>
                <a:latin typeface="微软雅黑"/>
              </a:rPr>
              <a:t>账实对得上，是后面所有分析与成本算法的前提。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0704" y="5047488"/>
            <a:ext cx="687628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5047488"/>
            <a:ext cx="68762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4="http://schemas.openxmlformats.org/officeDocument/2006/main" sz="1050" b="1" i="0" ns4:eastAsia="微软雅黑">
                <a:solidFill>
                  <a:srgbClr val="B4D6EC"/>
                </a:solidFill>
                <a:latin typeface="微软雅黑"/>
              </a:rPr>
              <a:t>库存台账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76348" y="5047488"/>
            <a:ext cx="570585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76348" y="5047488"/>
            <a:ext cx="57058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5="http://schemas.openxmlformats.org/officeDocument/2006/main" sz="1050" b="1" i="0" ns5:eastAsia="微软雅黑">
                <a:solidFill>
                  <a:srgbClr val="B4D6EC"/>
                </a:solidFill>
                <a:latin typeface="微软雅黑"/>
              </a:rPr>
              <a:t>出入库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574950" y="5047488"/>
            <a:ext cx="687628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74950" y="5047488"/>
            <a:ext cx="68762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="http://schemas.openxmlformats.org/officeDocument/2006/main" sz="1050" b="1" i="0" ns6:eastAsia="微软雅黑">
                <a:solidFill>
                  <a:srgbClr val="B4D6EC"/>
                </a:solidFill>
                <a:latin typeface="微软雅黑"/>
              </a:rPr>
              <a:t>领料退料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90595" y="5047488"/>
            <a:ext cx="453542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390595" y="5047488"/>
            <a:ext cx="45354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7="http://schemas.openxmlformats.org/officeDocument/2006/main" sz="1050" b="1" i="0" ns7:eastAsia="微软雅黑">
                <a:solidFill>
                  <a:srgbClr val="B4D6EC"/>
                </a:solidFill>
                <a:latin typeface="微软雅黑"/>
              </a:rPr>
              <a:t>呆滞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72153" y="5047488"/>
            <a:ext cx="570585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72153" y="5047488"/>
            <a:ext cx="57058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8="http://schemas.openxmlformats.org/officeDocument/2006/main" sz="1050" b="1" i="0" ns8:eastAsia="微软雅黑">
                <a:solidFill>
                  <a:srgbClr val="B4D6EC"/>
                </a:solidFill>
                <a:latin typeface="微软雅黑"/>
              </a:rPr>
              <a:t>BOM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9="http://schemas.openxmlformats.org/officeDocument/2006/main" sz="850" b="0" i="0" ns9:eastAsia="微软雅黑">
                <a:solidFill>
                  <a:srgbClr val="788698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0="http://schemas.openxmlformats.org/officeDocument/2006/main" sz="900" b="1" i="0" ns10:eastAsia="微软雅黑">
                <a:solidFill>
                  <a:srgbClr val="788698"/>
                </a:solidFill>
                <a:latin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05 / 物料与库存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库存台账与出入库：账面和现场对得上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台账按「物料 × 仓库」记结存，出入库每一笔都有来源单号、经办人、时间与批次。安全库存红黄绿直接标在台账上，不用另开一张表算。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73936"/>
            <a:ext cx="4291462" cy="4535424"/>
          </a:xfrm>
          <a:prstGeom prst="roundRect">
            <a:avLst>
              <a:gd name="adj" fmla="val 426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75104"/>
            <a:ext cx="381597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功能细节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322576"/>
            <a:ext cx="3815974" cy="37856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4="http://schemas.openxmlformats.org/officeDocument/2006/main" sz="1140" b="1" i="0" ns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="http://schemas.openxmlformats.org/officeDocument/2006/main" sz="1140" b="1" i="0" ns5:eastAsia="微软雅黑">
                <a:solidFill>
                  <a:srgbClr val="161C26"/>
                </a:solidFill>
                <a:latin typeface="微软雅黑"/>
              </a:rPr>
              <a:t>结存口径</a:t>
            </a:r>
            <a:r>
              <a:rPr xmlns:ns6="http://schemas.openxmlformats.org/officeDocument/2006/main" sz="1140" b="0" i="0" ns6:eastAsia="微软雅黑">
                <a:solidFill>
                  <a:srgbClr val="4A5462"/>
                </a:solidFill>
                <a:latin typeface="微软雅黑"/>
              </a:rPr>
              <a:t> 现存量 / 安全库存 / 可用量，按仓库分行统计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7="http://schemas.openxmlformats.org/officeDocument/2006/main" sz="114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40" b="1" i="0" ns8:eastAsia="微软雅黑">
                <a:solidFill>
                  <a:srgbClr val="161C26"/>
                </a:solidFill>
                <a:latin typeface="微软雅黑"/>
              </a:rPr>
              <a:t>三色预警</a:t>
            </a:r>
            <a:r>
              <a:rPr xmlns:ns9="http://schemas.openxmlformats.org/officeDocument/2006/main" sz="1140" b="0" i="0" ns9:eastAsia="微软雅黑">
                <a:solidFill>
                  <a:srgbClr val="4A5462"/>
                </a:solidFill>
                <a:latin typeface="微软雅黑"/>
              </a:rPr>
              <a:t> 低于安全库存标红，接近标黄，正常为绿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0="http://schemas.openxmlformats.org/officeDocument/2006/main" sz="1140" b="1" i="0" ns1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1="http://schemas.openxmlformats.org/officeDocument/2006/main" sz="1140" b="1" i="0" ns11:eastAsia="微软雅黑">
                <a:solidFill>
                  <a:srgbClr val="161C26"/>
                </a:solidFill>
                <a:latin typeface="微软雅黑"/>
              </a:rPr>
              <a:t>多仓支持</a:t>
            </a:r>
            <a:r>
              <a:rPr xmlns:ns12="http://schemas.openxmlformats.org/officeDocument/2006/main" sz="1140" b="0" i="0" ns12:eastAsia="微软雅黑">
                <a:solidFill>
                  <a:srgbClr val="4A5462"/>
                </a:solidFill>
                <a:latin typeface="微软雅黑"/>
              </a:rPr>
              <a:t> 同一物料可在多个仓库有不同结存与安全水位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3="http://schemas.openxmlformats.org/officeDocument/2006/main" sz="114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40" b="1" i="0" ns14:eastAsia="微软雅黑">
                <a:solidFill>
                  <a:srgbClr val="161C26"/>
                </a:solidFill>
                <a:latin typeface="微软雅黑"/>
              </a:rPr>
              <a:t>出入库类型</a:t>
            </a:r>
            <a:r>
              <a:rPr xmlns:ns15="http://schemas.openxmlformats.org/officeDocument/2006/main" sz="1140" b="0" i="0" ns15:eastAsia="微软雅黑">
                <a:solidFill>
                  <a:srgbClr val="4A5462"/>
                </a:solidFill>
                <a:latin typeface="微软雅黑"/>
              </a:rPr>
              <a:t> 采购入库 / 生产领料 / 生产入库 / 销售出库 / 调拨 / 盘点调整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6="http://schemas.openxmlformats.org/officeDocument/2006/main" sz="1140" b="1" i="0" ns1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7="http://schemas.openxmlformats.org/officeDocument/2006/main" sz="1140" b="1" i="0" ns17:eastAsia="微软雅黑">
                <a:solidFill>
                  <a:srgbClr val="161C26"/>
                </a:solidFill>
                <a:latin typeface="微软雅黑"/>
              </a:rPr>
              <a:t>单据要素</a:t>
            </a:r>
            <a:r>
              <a:rPr xmlns:ns18="http://schemas.openxmlformats.org/officeDocument/2006/main" sz="1140" b="0" i="0" ns18:eastAsia="微软雅黑">
                <a:solidFill>
                  <a:srgbClr val="4A5462"/>
                </a:solidFill>
                <a:latin typeface="微软雅黑"/>
              </a:rPr>
              <a:t> 每笔带来源单号、经办人、时间、批次，审核后不可随意改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9="http://schemas.openxmlformats.org/officeDocument/2006/main" sz="1140" b="1" i="0" ns1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0="http://schemas.openxmlformats.org/officeDocument/2006/main" sz="1140" b="1" i="0" ns20:eastAsia="微软雅黑">
                <a:solidFill>
                  <a:srgbClr val="161C26"/>
                </a:solidFill>
                <a:latin typeface="微软雅黑"/>
              </a:rPr>
              <a:t>批次联动</a:t>
            </a:r>
            <a:r>
              <a:rPr xmlns:ns21="http://schemas.openxmlformats.org/officeDocument/2006/main" sz="1140" b="0" i="0" ns21:eastAsia="微软雅黑">
                <a:solidFill>
                  <a:srgbClr val="4A5462"/>
                </a:solidFill>
                <a:latin typeface="微软雅黑"/>
              </a:rPr>
              <a:t> 启用批次管理的物料，出入库必须选批次，为追溯留数据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2="http://schemas.openxmlformats.org/officeDocument/2006/main" sz="1140" b="1" i="0" ns2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3="http://schemas.openxmlformats.org/officeDocument/2006/main" sz="1140" b="1" i="0" ns23:eastAsia="微软雅黑">
                <a:solidFill>
                  <a:srgbClr val="161C26"/>
                </a:solidFill>
                <a:latin typeface="微软雅黑"/>
              </a:rPr>
              <a:t>成本口径</a:t>
            </a:r>
            <a:r>
              <a:rPr xmlns:ns24="http://schemas.openxmlformats.org/officeDocument/2006/main" sz="1140" b="0" i="0" ns24:eastAsia="微软雅黑">
                <a:solidFill>
                  <a:srgbClr val="4A5462"/>
                </a:solidFill>
                <a:latin typeface="微软雅黑"/>
              </a:rPr>
              <a:t> 结存数量配合成本价，支撑工单成本与经营快照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5="http://schemas.openxmlformats.org/officeDocument/2006/main" sz="1140" b="1" i="0" ns2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6="http://schemas.openxmlformats.org/officeDocument/2006/main" sz="1140" b="1" i="0" ns26:eastAsia="微软雅黑">
                <a:solidFill>
                  <a:srgbClr val="161C26"/>
                </a:solidFill>
                <a:latin typeface="微软雅黑"/>
              </a:rPr>
              <a:t>可下钻</a:t>
            </a:r>
            <a:r>
              <a:rPr xmlns:ns27="http://schemas.openxmlformats.org/officeDocument/2006/main" sz="1140" b="0" i="0" ns27:eastAsia="微软雅黑">
                <a:solidFill>
                  <a:srgbClr val="4A5462"/>
                </a:solidFill>
                <a:latin typeface="微软雅黑"/>
              </a:rPr>
              <a:t> 从大屏「库存分布」点某个仓库，直接筛到该仓结存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77846" y="1773936"/>
            <a:ext cx="6528633" cy="4535424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79014" y="1956816"/>
            <a:ext cx="612629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8="http://schemas.openxmlformats.org/officeDocument/2006/main" sz="1100" b="1" i="0" ns28:eastAsia="微软雅黑">
                <a:solidFill>
                  <a:srgbClr val="00C17C"/>
                </a:solidFill>
                <a:latin typeface="微软雅黑"/>
              </a:rPr>
              <a:t>库存台账 · 真实界面</a:t>
            </a:r>
          </a:p>
        </p:txBody>
      </p:sp>
      <p:pic>
        <p:nvPicPr>
          <p:cNvPr id="12" name="Picture 11" descr="shot-stock-led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639" y="2249424"/>
            <a:ext cx="5817047" cy="38953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9="http://schemas.openxmlformats.org/officeDocument/2006/main" sz="850" b="0" i="0" ns29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0="http://schemas.openxmlformats.org/officeDocument/2006/main" sz="900" b="1" i="0" ns30:eastAsia="微软雅黑">
                <a:solidFill>
                  <a:srgbClr val="A8B2C0"/>
                </a:solidFill>
                <a:latin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05 / 物料与库存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领料退料与呆滞料：物料的两头都管住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领料是成本发生的起点，退料是差异的出口，呆滞是库存的沉淀。三件事在同一套库存数据上闭环，才不会出现「领了没记账、退了没回库、压了没发现」。</a:t>
            </a:r>
          </a:p>
        </p:txBody>
      </p:sp>
      <p:pic>
        <p:nvPicPr>
          <p:cNvPr id="7" name="Picture 6" descr="shot-iss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014" y="1719072"/>
            <a:ext cx="5871667" cy="39319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48640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3="http://schemas.openxmlformats.org/officeDocument/2006/main" sz="1140" b="1" i="0" ns3:eastAsia="微软雅黑">
                <a:solidFill>
                  <a:srgbClr val="00C17C"/>
                </a:solidFill>
                <a:latin typeface="微软雅黑"/>
              </a:rPr>
              <a:t>按 BOM 领料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4="http://schemas.openxmlformats.org/officeDocument/2006/main" sz="1040" b="0" i="0" ns4:eastAsia="微软雅黑">
                <a:solidFill>
                  <a:srgbClr val="4A5462"/>
                </a:solidFill>
                <a:latin typeface="微软雅黑"/>
              </a:rPr>
              <a:t>领料单从工单展开，应领量自动带出，超领需说明；库存实时扣减并记录批次。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72535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5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73703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5="http://schemas.openxmlformats.org/officeDocument/2006/main" sz="1140" b="1" i="0" ns5:eastAsia="微软雅黑">
                <a:solidFill>
                  <a:srgbClr val="3B82F6"/>
                </a:solidFill>
                <a:latin typeface="微软雅黑"/>
              </a:rPr>
              <a:t>退料回库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6="http://schemas.openxmlformats.org/officeDocument/2006/main" sz="1040" b="0" i="0" ns6:eastAsia="微软雅黑">
                <a:solidFill>
                  <a:srgbClr val="4A5462"/>
                </a:solidFill>
                <a:latin typeface="微软雅黑"/>
              </a:rPr>
              <a:t>用不完的料走退料单回库，数量、批次、原因留痕，工单用料成本随之修正。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6431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196431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97599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7="http://schemas.openxmlformats.org/officeDocument/2006/main" sz="1140" b="1" i="0" ns7:eastAsia="微软雅黑">
                <a:solidFill>
                  <a:srgbClr val="F59E0B"/>
                </a:solidFill>
                <a:latin typeface="微软雅黑"/>
              </a:rPr>
              <a:t>呆滞识别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8="http://schemas.openxmlformats.org/officeDocument/2006/main" sz="1040" b="0" i="0" ns8:eastAsia="微软雅黑">
                <a:solidFill>
                  <a:srgbClr val="4A5462"/>
                </a:solidFill>
                <a:latin typeface="微软雅黑"/>
              </a:rPr>
              <a:t>按库存余额 + 进销存汇总识别长期无出入库的物料，避免资金压死在角落。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20327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020327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808C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21495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9="http://schemas.openxmlformats.org/officeDocument/2006/main" sz="1140" b="1" i="0" ns9:eastAsia="微软雅黑">
                <a:solidFill>
                  <a:srgbClr val="808C9C"/>
                </a:solidFill>
                <a:latin typeface="微软雅黑"/>
              </a:rPr>
              <a:t>库存报表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10="http://schemas.openxmlformats.org/officeDocument/2006/main" sz="1040" b="0" i="0" ns10:eastAsia="微软雅黑">
                <a:solidFill>
                  <a:srgbClr val="4A5462"/>
                </a:solidFill>
                <a:latin typeface="微软雅黑"/>
              </a:rPr>
              <a:t>出入库流水、库存余额、进销存汇总三张表，导出按当前筛选最多 200 行。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1="http://schemas.openxmlformats.org/officeDocument/2006/main" sz="850" b="0" i="0" ns11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2="http://schemas.openxmlformats.org/officeDocument/2006/main" sz="900" b="1" i="0" ns12:eastAsia="微软雅黑">
                <a:solidFill>
                  <a:srgbClr val="A8B2C0"/>
                </a:solidFill>
                <a:latin typeface="微软雅黑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05 / 物料与库存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物料主数据与 BOM：系统的地基要一次打牢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物料按成品 / 半成品 / 原材料 / 包材 / 辅材五类管理，各自有不同的字段侧重；BOM 支持多级结构，是 MRP 算料与领料扣减的依据。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73936"/>
            <a:ext cx="4291462" cy="4535424"/>
          </a:xfrm>
          <a:prstGeom prst="roundRect">
            <a:avLst>
              <a:gd name="adj" fmla="val 426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75104"/>
            <a:ext cx="381597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功能细节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322576"/>
            <a:ext cx="3815974" cy="37856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4="http://schemas.openxmlformats.org/officeDocument/2006/main" sz="1140" b="1" i="0" ns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="http://schemas.openxmlformats.org/officeDocument/2006/main" sz="1140" b="1" i="0" ns5:eastAsia="微软雅黑">
                <a:solidFill>
                  <a:srgbClr val="161C26"/>
                </a:solidFill>
                <a:latin typeface="微软雅黑"/>
              </a:rPr>
              <a:t>五类物料</a:t>
            </a:r>
            <a:r>
              <a:rPr xmlns:ns6="http://schemas.openxmlformats.org/officeDocument/2006/main" sz="1140" b="0" i="0" ns6:eastAsia="微软雅黑">
                <a:solidFill>
                  <a:srgbClr val="4A5462"/>
                </a:solidFill>
                <a:latin typeface="微软雅黑"/>
              </a:rPr>
              <a:t> 成品 / 半成品 / 原材料 / 包材 / 辅材，字段随类型变化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7="http://schemas.openxmlformats.org/officeDocument/2006/main" sz="114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40" b="1" i="0" ns8:eastAsia="微软雅黑">
                <a:solidFill>
                  <a:srgbClr val="161C26"/>
                </a:solidFill>
                <a:latin typeface="微软雅黑"/>
              </a:rPr>
              <a:t>主数据字段</a:t>
            </a:r>
            <a:r>
              <a:rPr xmlns:ns9="http://schemas.openxmlformats.org/officeDocument/2006/main" sz="1140" b="0" i="0" ns9:eastAsia="微软雅黑">
                <a:solidFill>
                  <a:srgbClr val="4A5462"/>
                </a:solidFill>
                <a:latin typeface="微软雅黑"/>
              </a:rPr>
              <a:t> 规格、材质、单位、税率、产地、客户料号、包装规格、净毛重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0="http://schemas.openxmlformats.org/officeDocument/2006/main" sz="1140" b="1" i="0" ns1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1="http://schemas.openxmlformats.org/officeDocument/2006/main" sz="1140" b="1" i="0" ns11:eastAsia="微软雅黑">
                <a:solidFill>
                  <a:srgbClr val="161C26"/>
                </a:solidFill>
                <a:latin typeface="微软雅黑"/>
              </a:rPr>
              <a:t>库存与成本</a:t>
            </a:r>
            <a:r>
              <a:rPr xmlns:ns12="http://schemas.openxmlformats.org/officeDocument/2006/main" sz="1140" b="0" i="0" ns12:eastAsia="微软雅黑">
                <a:solidFill>
                  <a:srgbClr val="4A5462"/>
                </a:solidFill>
                <a:latin typeface="微软雅黑"/>
              </a:rPr>
              <a:t> 安全库存、成本价、ABC 分类、默认仓库、保质期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3="http://schemas.openxmlformats.org/officeDocument/2006/main" sz="114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40" b="1" i="0" ns14:eastAsia="微软雅黑">
                <a:solidFill>
                  <a:srgbClr val="161C26"/>
                </a:solidFill>
                <a:latin typeface="微软雅黑"/>
              </a:rPr>
              <a:t>BOM 多级</a:t>
            </a:r>
            <a:r>
              <a:rPr xmlns:ns15="http://schemas.openxmlformats.org/officeDocument/2006/main" sz="1140" b="0" i="0" ns15:eastAsia="微软雅黑">
                <a:solidFill>
                  <a:srgbClr val="4A5462"/>
                </a:solidFill>
                <a:latin typeface="微软雅黑"/>
              </a:rPr>
              <a:t> 父件 + 子件 + 用量 + 损耗率，支持多级展开供 MRP 递归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6="http://schemas.openxmlformats.org/officeDocument/2006/main" sz="1140" b="1" i="0" ns1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7="http://schemas.openxmlformats.org/officeDocument/2006/main" sz="1140" b="1" i="0" ns17:eastAsia="微软雅黑">
                <a:solidFill>
                  <a:srgbClr val="161C26"/>
                </a:solidFill>
                <a:latin typeface="微软雅黑"/>
              </a:rPr>
              <a:t>质量开关</a:t>
            </a:r>
            <a:r>
              <a:rPr xmlns:ns18="http://schemas.openxmlformats.org/officeDocument/2006/main" sz="1140" b="0" i="0" ns18:eastAsia="微软雅黑">
                <a:solidFill>
                  <a:srgbClr val="4A5462"/>
                </a:solidFill>
                <a:latin typeface="微软雅黑"/>
              </a:rPr>
              <a:t> 来料必检 / 批次管理两个开关，直接决定入库能不能放行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9="http://schemas.openxmlformats.org/officeDocument/2006/main" sz="1140" b="1" i="0" ns1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0="http://schemas.openxmlformats.org/officeDocument/2006/main" sz="1140" b="1" i="0" ns20:eastAsia="微软雅黑">
                <a:solidFill>
                  <a:srgbClr val="161C26"/>
                </a:solidFill>
                <a:latin typeface="微软雅黑"/>
              </a:rPr>
              <a:t>图纸与工艺</a:t>
            </a:r>
            <a:r>
              <a:rPr xmlns:ns21="http://schemas.openxmlformats.org/officeDocument/2006/main" sz="1140" b="0" i="0" ns21:eastAsia="微软雅黑">
                <a:solidFill>
                  <a:srgbClr val="4A5462"/>
                </a:solidFill>
                <a:latin typeface="微软雅黑"/>
              </a:rPr>
              <a:t> 物料可挂默认图纸与默认工艺路线，建单时自动带出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2="http://schemas.openxmlformats.org/officeDocument/2006/main" sz="1140" b="1" i="0" ns2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3="http://schemas.openxmlformats.org/officeDocument/2006/main" sz="1140" b="1" i="0" ns23:eastAsia="微软雅黑">
                <a:solidFill>
                  <a:srgbClr val="161C26"/>
                </a:solidFill>
                <a:latin typeface="微软雅黑"/>
              </a:rPr>
              <a:t>按类型变字段</a:t>
            </a:r>
            <a:r>
              <a:rPr xmlns:ns24="http://schemas.openxmlformats.org/officeDocument/2006/main" sz="1140" b="0" i="0" ns24:eastAsia="微软雅黑">
                <a:solidFill>
                  <a:srgbClr val="4A5462"/>
                </a:solidFill>
                <a:latin typeface="微软雅黑"/>
              </a:rPr>
              <a:t> 不同物料类型显示不同字段，避免表单里出现大量无关项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5="http://schemas.openxmlformats.org/officeDocument/2006/main" sz="1140" b="1" i="0" ns2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6="http://schemas.openxmlformats.org/officeDocument/2006/main" sz="1140" b="1" i="0" ns26:eastAsia="微软雅黑">
                <a:solidFill>
                  <a:srgbClr val="161C26"/>
                </a:solidFill>
                <a:latin typeface="微软雅黑"/>
              </a:rPr>
              <a:t>编号前缀</a:t>
            </a:r>
            <a:r>
              <a:rPr xmlns:ns27="http://schemas.openxmlformats.org/officeDocument/2006/main" sz="1140" b="0" i="0" ns27:eastAsia="微软雅黑">
                <a:solidFill>
                  <a:srgbClr val="4A5462"/>
                </a:solidFill>
                <a:latin typeface="微软雅黑"/>
              </a:rPr>
              <a:t> 成品 P / 原材料 M / 半成品 S / 包材 PK / 辅材 AX，一眼分类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77846" y="1773936"/>
            <a:ext cx="6528633" cy="4535424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79014" y="1956816"/>
            <a:ext cx="612629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8="http://schemas.openxmlformats.org/officeDocument/2006/main" sz="1100" b="1" i="0" ns28:eastAsia="微软雅黑">
                <a:solidFill>
                  <a:srgbClr val="00C17C"/>
                </a:solidFill>
                <a:latin typeface="微软雅黑"/>
              </a:rPr>
              <a:t>物料清单 BOM · 真实界面</a:t>
            </a:r>
          </a:p>
        </p:txBody>
      </p:sp>
      <p:pic>
        <p:nvPicPr>
          <p:cNvPr id="12" name="Picture 11" descr="shot-b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639" y="2249424"/>
            <a:ext cx="5817047" cy="38953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9="http://schemas.openxmlformats.org/officeDocument/2006/main" sz="850" b="0" i="0" ns29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0="http://schemas.openxmlformats.org/officeDocument/2006/main" sz="900" b="1" i="0" ns30:eastAsia="微软雅黑">
                <a:solidFill>
                  <a:srgbClr val="A8B2C0"/>
                </a:solidFill>
                <a:latin typeface="微软雅黑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s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2084831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200" b="1" i="0" ns0:eastAsia="微软雅黑">
                <a:solidFill>
                  <a:srgbClr val="00C17C"/>
                </a:solidFill>
                <a:latin typeface="微软雅黑"/>
              </a:rPr>
              <a:t>SECTION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395728"/>
            <a:ext cx="27432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7600" b="1" i="0" ns1:eastAsia="微软雅黑">
                <a:solidFill>
                  <a:srgbClr val="223E60"/>
                </a:solidFill>
                <a:latin typeface="微软雅黑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5" y="3547872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="http://schemas.openxmlformats.org/officeDocument/2006/main" sz="3400" b="1" i="0" ns2:eastAsia="微软雅黑">
                <a:solidFill>
                  <a:srgbClr val="FFFFFF"/>
                </a:solidFill>
                <a:latin typeface="微软雅黑"/>
              </a:rPr>
              <a:t>进销存财一体化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" y="4443984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350" b="0" i="0" ns3:eastAsia="微软雅黑">
                <a:solidFill>
                  <a:srgbClr val="96ACC4"/>
                </a:solidFill>
                <a:latin typeface="微软雅黑"/>
              </a:rPr>
              <a:t>货的流动和钱的计算，跑在同一份数据上——这才叫闭环。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0704" y="5047488"/>
            <a:ext cx="453542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5047488"/>
            <a:ext cx="45354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4="http://schemas.openxmlformats.org/officeDocument/2006/main" sz="1050" b="1" i="0" ns4:eastAsia="微软雅黑">
                <a:solidFill>
                  <a:srgbClr val="B4D6EC"/>
                </a:solidFill>
                <a:latin typeface="微软雅黑"/>
              </a:rPr>
              <a:t>报价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42262" y="5047488"/>
            <a:ext cx="453542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42262" y="5047488"/>
            <a:ext cx="45354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5="http://schemas.openxmlformats.org/officeDocument/2006/main" sz="1050" b="1" i="0" ns5:eastAsia="微软雅黑">
                <a:solidFill>
                  <a:srgbClr val="B4D6EC"/>
                </a:solidFill>
                <a:latin typeface="微软雅黑"/>
              </a:rPr>
              <a:t>销售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223820" y="5047488"/>
            <a:ext cx="453542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223820" y="5047488"/>
            <a:ext cx="45354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="http://schemas.openxmlformats.org/officeDocument/2006/main" sz="1050" b="1" i="0" ns6:eastAsia="微软雅黑">
                <a:solidFill>
                  <a:srgbClr val="B4D6EC"/>
                </a:solidFill>
                <a:latin typeface="微软雅黑"/>
              </a:rPr>
              <a:t>采购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05379" y="5047488"/>
            <a:ext cx="453542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05379" y="5047488"/>
            <a:ext cx="45354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7="http://schemas.openxmlformats.org/officeDocument/2006/main" sz="1050" b="1" i="0" ns7:eastAsia="微软雅黑">
                <a:solidFill>
                  <a:srgbClr val="B4D6EC"/>
                </a:solidFill>
                <a:latin typeface="微软雅黑"/>
              </a:rPr>
              <a:t>退换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86937" y="5047488"/>
            <a:ext cx="687628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86937" y="5047488"/>
            <a:ext cx="68762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8="http://schemas.openxmlformats.org/officeDocument/2006/main" sz="1050" b="1" i="0" ns8:eastAsia="微软雅黑">
                <a:solidFill>
                  <a:srgbClr val="B4D6EC"/>
                </a:solidFill>
                <a:latin typeface="微软雅黑"/>
              </a:rPr>
              <a:t>应收应付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02582" y="5047488"/>
            <a:ext cx="687628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202582" y="5047488"/>
            <a:ext cx="68762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9="http://schemas.openxmlformats.org/officeDocument/2006/main" sz="1050" b="1" i="0" ns9:eastAsia="微软雅黑">
                <a:solidFill>
                  <a:srgbClr val="B4D6EC"/>
                </a:solidFill>
                <a:latin typeface="微软雅黑"/>
              </a:rPr>
              <a:t>工单成本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0="http://schemas.openxmlformats.org/officeDocument/2006/main" sz="850" b="0" i="0" ns10:eastAsia="微软雅黑">
                <a:solidFill>
                  <a:srgbClr val="788698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1="http://schemas.openxmlformats.org/officeDocument/2006/main" sz="900" b="1" i="0" ns11:eastAsia="微软雅黑">
                <a:solidFill>
                  <a:srgbClr val="788698"/>
                </a:solidFill>
                <a:latin typeface="微软雅黑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06 / 进销存财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商业闭环主链路：一张订单的钱和货，全程可对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报价 → 销售 → MRP → 采购 → 收货 → 生产 → 发货 → 应收 → 收款 → 发票，每一段都有单据、状态和金额，最后汇总到经营快照。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83664"/>
            <a:ext cx="1143304" cy="1188720"/>
          </a:xfrm>
          <a:prstGeom prst="roundRect">
            <a:avLst>
              <a:gd name="adj" fmla="val 1599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883664"/>
            <a:ext cx="1143304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3503" y="2139696"/>
            <a:ext cx="103357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="http://schemas.openxmlformats.org/officeDocument/2006/main" sz="1100" b="1" i="0" ns3:eastAsia="微软雅黑">
                <a:solidFill>
                  <a:srgbClr val="161C26"/>
                </a:solidFill>
                <a:latin typeface="微软雅黑"/>
              </a:rPr>
              <a:t>报价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216" y="2523744"/>
            <a:ext cx="107015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4="http://schemas.openxmlformats.org/officeDocument/2006/main" sz="860" b="0" i="0" ns4:eastAsia="微软雅黑">
                <a:solidFill>
                  <a:srgbClr val="808C9C"/>
                </a:solidFill>
                <a:latin typeface="微软雅黑"/>
              </a:rPr>
              <a:t>客户询价</a:t>
            </a:r>
          </a:p>
          <a:p>
            <a:pPr algn="ctr">
              <a:lnSpc>
                <a:spcPct val="120000"/>
              </a:lnSpc>
            </a:pPr>
            <a:r>
              <a:rPr xmlns:ns5="http://schemas.openxmlformats.org/officeDocument/2006/main" sz="860" b="0" i="0" ns5:eastAsia="微软雅黑">
                <a:solidFill>
                  <a:srgbClr val="808C9C"/>
                </a:solidFill>
                <a:latin typeface="微软雅黑"/>
              </a:rPr>
              <a:t>转销售单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78228" y="239572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="http://schemas.openxmlformats.org/officeDocument/2006/main" sz="800" b="1" i="0" ns6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92528" y="1883664"/>
            <a:ext cx="1143304" cy="1188720"/>
          </a:xfrm>
          <a:prstGeom prst="roundRect">
            <a:avLst>
              <a:gd name="adj" fmla="val 1599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792528" y="1883664"/>
            <a:ext cx="1143304" cy="68580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47392" y="2139696"/>
            <a:ext cx="103357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7="http://schemas.openxmlformats.org/officeDocument/2006/main" sz="1100" b="1" i="0" ns7:eastAsia="微软雅黑">
                <a:solidFill>
                  <a:srgbClr val="161C26"/>
                </a:solidFill>
                <a:latin typeface="微软雅黑"/>
              </a:rPr>
              <a:t>销售单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9104" y="2523744"/>
            <a:ext cx="107015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8="http://schemas.openxmlformats.org/officeDocument/2006/main" sz="860" b="0" i="0" ns8:eastAsia="微软雅黑">
                <a:solidFill>
                  <a:srgbClr val="808C9C"/>
                </a:solidFill>
                <a:latin typeface="微软雅黑"/>
              </a:rPr>
              <a:t>确认锁定需求</a:t>
            </a:r>
          </a:p>
          <a:p>
            <a:pPr algn="ctr">
              <a:lnSpc>
                <a:spcPct val="120000"/>
              </a:lnSpc>
            </a:pPr>
            <a:r>
              <a:rPr xmlns:ns9="http://schemas.openxmlformats.org/officeDocument/2006/main" sz="860" b="0" i="0" ns9:eastAsia="微软雅黑">
                <a:solidFill>
                  <a:srgbClr val="808C9C"/>
                </a:solidFill>
                <a:latin typeface="微软雅黑"/>
              </a:rPr>
              <a:t>状态 1→4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2117" y="239572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0="http://schemas.openxmlformats.org/officeDocument/2006/main" sz="800" b="1" i="0" ns10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036417" y="1883664"/>
            <a:ext cx="1143304" cy="1188720"/>
          </a:xfrm>
          <a:prstGeom prst="roundRect">
            <a:avLst>
              <a:gd name="adj" fmla="val 1599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036417" y="1883664"/>
            <a:ext cx="1143304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91281" y="2139696"/>
            <a:ext cx="103357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1="http://schemas.openxmlformats.org/officeDocument/2006/main" sz="1100" b="1" i="0" ns11:eastAsia="微软雅黑">
                <a:solidFill>
                  <a:srgbClr val="161C26"/>
                </a:solidFill>
                <a:latin typeface="微软雅黑"/>
              </a:rPr>
              <a:t>MRP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72993" y="2523744"/>
            <a:ext cx="107015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12="http://schemas.openxmlformats.org/officeDocument/2006/main" sz="860" b="0" i="0" ns12:eastAsia="微软雅黑">
                <a:solidFill>
                  <a:srgbClr val="808C9C"/>
                </a:solidFill>
                <a:latin typeface="微软雅黑"/>
              </a:rPr>
              <a:t>展开缺料</a:t>
            </a:r>
          </a:p>
          <a:p>
            <a:pPr algn="ctr">
              <a:lnSpc>
                <a:spcPct val="120000"/>
              </a:lnSpc>
            </a:pPr>
            <a:r>
              <a:rPr xmlns:ns13="http://schemas.openxmlformats.org/officeDocument/2006/main" sz="860" b="0" i="0" ns13:eastAsia="微软雅黑">
                <a:solidFill>
                  <a:srgbClr val="808C9C"/>
                </a:solidFill>
                <a:latin typeface="微软雅黑"/>
              </a:rPr>
              <a:t>生成采购建议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66006" y="239572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4="http://schemas.openxmlformats.org/officeDocument/2006/main" sz="800" b="1" i="0" ns14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80306" y="1883664"/>
            <a:ext cx="1143304" cy="1188720"/>
          </a:xfrm>
          <a:prstGeom prst="roundRect">
            <a:avLst>
              <a:gd name="adj" fmla="val 1599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280306" y="1883664"/>
            <a:ext cx="1143304" cy="68580"/>
          </a:xfrm>
          <a:prstGeom prst="roundRect">
            <a:avLst>
              <a:gd name="adj" fmla="val 50000"/>
            </a:avLst>
          </a:prstGeom>
          <a:solidFill>
            <a:srgbClr val="009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35170" y="2139696"/>
            <a:ext cx="103357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5="http://schemas.openxmlformats.org/officeDocument/2006/main" sz="1100" b="1" i="0" ns15:eastAsia="微软雅黑">
                <a:solidFill>
                  <a:srgbClr val="161C26"/>
                </a:solidFill>
                <a:latin typeface="微软雅黑"/>
              </a:rPr>
              <a:t>采购单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16882" y="2523744"/>
            <a:ext cx="107015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16="http://schemas.openxmlformats.org/officeDocument/2006/main" sz="860" b="0" i="0" ns16:eastAsia="微软雅黑">
                <a:solidFill>
                  <a:srgbClr val="808C9C"/>
                </a:solidFill>
                <a:latin typeface="微软雅黑"/>
              </a:rPr>
              <a:t>分组转草稿</a:t>
            </a:r>
          </a:p>
          <a:p>
            <a:pPr algn="ctr">
              <a:lnSpc>
                <a:spcPct val="120000"/>
              </a:lnSpc>
            </a:pPr>
            <a:r>
              <a:rPr xmlns:ns17="http://schemas.openxmlformats.org/officeDocument/2006/main" sz="860" b="0" i="0" ns17:eastAsia="微软雅黑">
                <a:solidFill>
                  <a:srgbClr val="808C9C"/>
                </a:solidFill>
                <a:latin typeface="微软雅黑"/>
              </a:rPr>
              <a:t>确认后收货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09895" y="239572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8="http://schemas.openxmlformats.org/officeDocument/2006/main" sz="800" b="1" i="0" ns18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524195" y="1883664"/>
            <a:ext cx="1143304" cy="1188720"/>
          </a:xfrm>
          <a:prstGeom prst="roundRect">
            <a:avLst>
              <a:gd name="adj" fmla="val 1599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5524195" y="1883664"/>
            <a:ext cx="1143304" cy="6858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579059" y="2139696"/>
            <a:ext cx="103357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9="http://schemas.openxmlformats.org/officeDocument/2006/main" sz="1100" b="1" i="0" ns19:eastAsia="微软雅黑">
                <a:solidFill>
                  <a:srgbClr val="161C26"/>
                </a:solidFill>
                <a:latin typeface="微软雅黑"/>
              </a:rPr>
              <a:t>入库 / 检验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60771" y="2523744"/>
            <a:ext cx="107015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20="http://schemas.openxmlformats.org/officeDocument/2006/main" sz="860" b="0" i="0" ns20:eastAsia="微软雅黑">
                <a:solidFill>
                  <a:srgbClr val="808C9C"/>
                </a:solidFill>
                <a:latin typeface="微软雅黑"/>
              </a:rPr>
              <a:t>来料检放行</a:t>
            </a:r>
          </a:p>
          <a:p>
            <a:pPr algn="ctr">
              <a:lnSpc>
                <a:spcPct val="120000"/>
              </a:lnSpc>
            </a:pPr>
            <a:r>
              <a:rPr xmlns:ns21="http://schemas.openxmlformats.org/officeDocument/2006/main" sz="860" b="0" i="0" ns21:eastAsia="微软雅黑">
                <a:solidFill>
                  <a:srgbClr val="808C9C"/>
                </a:solidFill>
                <a:latin typeface="微软雅黑"/>
              </a:rPr>
              <a:t>批次入账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53784" y="239572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2="http://schemas.openxmlformats.org/officeDocument/2006/main" sz="800" b="1" i="0" ns22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768084" y="1883664"/>
            <a:ext cx="1143304" cy="1188720"/>
          </a:xfrm>
          <a:prstGeom prst="roundRect">
            <a:avLst>
              <a:gd name="adj" fmla="val 1599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768084" y="1883664"/>
            <a:ext cx="1143304" cy="68580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22947" y="2139696"/>
            <a:ext cx="103357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3="http://schemas.openxmlformats.org/officeDocument/2006/main" sz="1100" b="1" i="0" ns23:eastAsia="微软雅黑">
                <a:solidFill>
                  <a:srgbClr val="161C26"/>
                </a:solidFill>
                <a:latin typeface="微软雅黑"/>
              </a:rPr>
              <a:t>生产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04660" y="2523744"/>
            <a:ext cx="107015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24="http://schemas.openxmlformats.org/officeDocument/2006/main" sz="860" b="0" i="0" ns24:eastAsia="微软雅黑">
                <a:solidFill>
                  <a:srgbClr val="808C9C"/>
                </a:solidFill>
                <a:latin typeface="微软雅黑"/>
              </a:rPr>
              <a:t>工单派工报工</a:t>
            </a:r>
          </a:p>
          <a:p>
            <a:pPr algn="ctr">
              <a:lnSpc>
                <a:spcPct val="120000"/>
              </a:lnSpc>
            </a:pPr>
            <a:r>
              <a:rPr xmlns:ns25="http://schemas.openxmlformats.org/officeDocument/2006/main" sz="860" b="0" i="0" ns25:eastAsia="微软雅黑">
                <a:solidFill>
                  <a:srgbClr val="808C9C"/>
                </a:solidFill>
                <a:latin typeface="微软雅黑"/>
              </a:rPr>
              <a:t>成品入库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97672" y="239572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6="http://schemas.openxmlformats.org/officeDocument/2006/main" sz="800" b="1" i="0" ns26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11972" y="1883664"/>
            <a:ext cx="1143304" cy="1188720"/>
          </a:xfrm>
          <a:prstGeom prst="roundRect">
            <a:avLst>
              <a:gd name="adj" fmla="val 1599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8011972" y="1883664"/>
            <a:ext cx="1143304" cy="6858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066836" y="2139696"/>
            <a:ext cx="103357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7="http://schemas.openxmlformats.org/officeDocument/2006/main" sz="1100" b="1" i="0" ns27:eastAsia="微软雅黑">
                <a:solidFill>
                  <a:srgbClr val="161C26"/>
                </a:solidFill>
                <a:latin typeface="微软雅黑"/>
              </a:rPr>
              <a:t>发货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48548" y="2523744"/>
            <a:ext cx="107015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28="http://schemas.openxmlformats.org/officeDocument/2006/main" sz="860" b="0" i="0" ns28:eastAsia="微软雅黑">
                <a:solidFill>
                  <a:srgbClr val="808C9C"/>
                </a:solidFill>
                <a:latin typeface="微软雅黑"/>
              </a:rPr>
              <a:t>按交期出库</a:t>
            </a:r>
          </a:p>
          <a:p>
            <a:pPr algn="ctr">
              <a:lnSpc>
                <a:spcPct val="120000"/>
              </a:lnSpc>
            </a:pPr>
            <a:r>
              <a:rPr xmlns:ns29="http://schemas.openxmlformats.org/officeDocument/2006/main" sz="860" b="0" i="0" ns29:eastAsia="微软雅黑">
                <a:solidFill>
                  <a:srgbClr val="808C9C"/>
                </a:solidFill>
                <a:latin typeface="微软雅黑"/>
              </a:rPr>
              <a:t>批次可追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1561" y="239572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0="http://schemas.openxmlformats.org/officeDocument/2006/main" sz="800" b="1" i="0" ns30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255861" y="1883664"/>
            <a:ext cx="1143304" cy="1188720"/>
          </a:xfrm>
          <a:prstGeom prst="roundRect">
            <a:avLst>
              <a:gd name="adj" fmla="val 1599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9255861" y="1883664"/>
            <a:ext cx="1143304" cy="68580"/>
          </a:xfrm>
          <a:prstGeom prst="roundRect">
            <a:avLst>
              <a:gd name="adj" fmla="val 50000"/>
            </a:avLst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310725" y="2139696"/>
            <a:ext cx="103357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1="http://schemas.openxmlformats.org/officeDocument/2006/main" sz="1100" b="1" i="0" ns31:eastAsia="微软雅黑">
                <a:solidFill>
                  <a:srgbClr val="161C26"/>
                </a:solidFill>
                <a:latin typeface="微软雅黑"/>
              </a:rPr>
              <a:t>应收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292437" y="2523744"/>
            <a:ext cx="107015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32="http://schemas.openxmlformats.org/officeDocument/2006/main" sz="860" b="0" i="0" ns32:eastAsia="微软雅黑">
                <a:solidFill>
                  <a:srgbClr val="808C9C"/>
                </a:solidFill>
                <a:latin typeface="微软雅黑"/>
              </a:rPr>
              <a:t>账期 / 信用额度</a:t>
            </a:r>
          </a:p>
          <a:p>
            <a:pPr algn="ctr">
              <a:lnSpc>
                <a:spcPct val="120000"/>
              </a:lnSpc>
            </a:pPr>
            <a:r>
              <a:rPr xmlns:ns33="http://schemas.openxmlformats.org/officeDocument/2006/main" sz="860" b="0" i="0" ns33:eastAsia="微软雅黑">
                <a:solidFill>
                  <a:srgbClr val="808C9C"/>
                </a:solidFill>
                <a:latin typeface="微软雅黑"/>
              </a:rPr>
              <a:t>核销收款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385450" y="239572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4="http://schemas.openxmlformats.org/officeDocument/2006/main" sz="800" b="1" i="0" ns34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499750" y="1883664"/>
            <a:ext cx="1143304" cy="1188720"/>
          </a:xfrm>
          <a:prstGeom prst="roundRect">
            <a:avLst>
              <a:gd name="adj" fmla="val 1599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10499750" y="1883664"/>
            <a:ext cx="1143304" cy="68580"/>
          </a:xfrm>
          <a:prstGeom prst="roundRect">
            <a:avLst>
              <a:gd name="adj" fmla="val 50000"/>
            </a:avLst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554614" y="2139696"/>
            <a:ext cx="103357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5="http://schemas.openxmlformats.org/officeDocument/2006/main" sz="1100" b="1" i="0" ns35:eastAsia="微软雅黑">
                <a:solidFill>
                  <a:srgbClr val="161C26"/>
                </a:solidFill>
                <a:latin typeface="微软雅黑"/>
              </a:rPr>
              <a:t>发票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536326" y="2523744"/>
            <a:ext cx="107015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xmlns:ns36="http://schemas.openxmlformats.org/officeDocument/2006/main" sz="860" b="0" i="0" ns36:eastAsia="微软雅黑">
                <a:solidFill>
                  <a:srgbClr val="808C9C"/>
                </a:solidFill>
                <a:latin typeface="微软雅黑"/>
              </a:rPr>
              <a:t>开票登记</a:t>
            </a:r>
          </a:p>
          <a:p>
            <a:pPr algn="ctr">
              <a:lnSpc>
                <a:spcPct val="120000"/>
              </a:lnSpc>
            </a:pPr>
            <a:r>
              <a:rPr xmlns:ns37="http://schemas.openxmlformats.org/officeDocument/2006/main" sz="860" b="0" i="0" ns37:eastAsia="微软雅黑">
                <a:solidFill>
                  <a:srgbClr val="808C9C"/>
                </a:solidFill>
                <a:latin typeface="微软雅黑"/>
              </a:rPr>
              <a:t>对账留痕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48640" y="3310128"/>
            <a:ext cx="3539642" cy="1572768"/>
          </a:xfrm>
          <a:prstGeom prst="roundRect">
            <a:avLst>
              <a:gd name="adj" fmla="val 11627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548640" y="3310128"/>
            <a:ext cx="3539642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86384" y="3547872"/>
            <a:ext cx="306415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8="http://schemas.openxmlformats.org/officeDocument/2006/main" sz="1300" b="1" i="0" ns38:eastAsia="微软雅黑">
                <a:solidFill>
                  <a:srgbClr val="161C26"/>
                </a:solidFill>
                <a:latin typeface="微软雅黑"/>
              </a:rPr>
              <a:t>单据状态一致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6384" y="3913632"/>
            <a:ext cx="3064154" cy="8778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6000"/>
              </a:lnSpc>
            </a:pPr>
            <a:r>
              <a:rPr xmlns:ns39="http://schemas.openxmlformats.org/officeDocument/2006/main" sz="1060" b="1" i="0" ns3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0="http://schemas.openxmlformats.org/officeDocument/2006/main" sz="1060" b="0" i="0" ns40:eastAsia="微软雅黑">
                <a:solidFill>
                  <a:srgbClr val="4A5462"/>
                </a:solidFill>
                <a:latin typeface="微软雅黑"/>
              </a:rPr>
              <a:t>采购 / 销售统一状态机：草稿 → 已确认 → 部分出入库 → 完成 / 关闭</a:t>
            </a:r>
          </a:p>
          <a:p>
            <a:pPr>
              <a:lnSpc>
                <a:spcPct val="126000"/>
              </a:lnSpc>
              <a:spcBef>
                <a:spcPts val="500"/>
              </a:spcBef>
            </a:pPr>
            <a:r>
              <a:rPr xmlns:ns41="http://schemas.openxmlformats.org/officeDocument/2006/main" sz="1060" b="1" i="0" ns41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2="http://schemas.openxmlformats.org/officeDocument/2006/main" sz="1060" b="0" i="0" ns42:eastAsia="微软雅黑">
                <a:solidFill>
                  <a:srgbClr val="4A5462"/>
                </a:solidFill>
                <a:latin typeface="微软雅黑"/>
              </a:rPr>
              <a:t>退换货：待处理 → 已确认 → 已执行 → 已关闭；关闭有条件校验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326026" y="3310128"/>
            <a:ext cx="3539642" cy="1572768"/>
          </a:xfrm>
          <a:prstGeom prst="roundRect">
            <a:avLst>
              <a:gd name="adj" fmla="val 11627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4326026" y="3310128"/>
            <a:ext cx="3539642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563770" y="3547872"/>
            <a:ext cx="306415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3="http://schemas.openxmlformats.org/officeDocument/2006/main" sz="1300" b="1" i="0" ns43:eastAsia="微软雅黑">
                <a:solidFill>
                  <a:srgbClr val="161C26"/>
                </a:solidFill>
                <a:latin typeface="微软雅黑"/>
              </a:rPr>
              <a:t>金额口径清晰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63770" y="3913632"/>
            <a:ext cx="3064154" cy="8778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6000"/>
              </a:lnSpc>
            </a:pPr>
            <a:r>
              <a:rPr xmlns:ns44="http://schemas.openxmlformats.org/officeDocument/2006/main" sz="1060" b="1" i="0" ns4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5="http://schemas.openxmlformats.org/officeDocument/2006/main" sz="1060" b="0" i="0" ns45:eastAsia="微软雅黑">
                <a:solidFill>
                  <a:srgbClr val="4A5462"/>
                </a:solidFill>
                <a:latin typeface="微软雅黑"/>
              </a:rPr>
              <a:t>货款 + 运费 = 单头金额；税率、账期、信用额度记录在往来单位上</a:t>
            </a:r>
          </a:p>
          <a:p>
            <a:pPr>
              <a:lnSpc>
                <a:spcPct val="126000"/>
              </a:lnSpc>
              <a:spcBef>
                <a:spcPts val="500"/>
              </a:spcBef>
            </a:pPr>
            <a:r>
              <a:rPr xmlns:ns46="http://schemas.openxmlformats.org/officeDocument/2006/main" sz="1060" b="1" i="0" ns4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7="http://schemas.openxmlformats.org/officeDocument/2006/main" sz="1060" b="0" i="0" ns47:eastAsia="微软雅黑">
                <a:solidFill>
                  <a:srgbClr val="4A5462"/>
                </a:solidFill>
                <a:latin typeface="微软雅黑"/>
              </a:rPr>
              <a:t>应收应付按单据与核销记录推导，不做「另存一份余额表」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103412" y="3310128"/>
            <a:ext cx="3539642" cy="1572768"/>
          </a:xfrm>
          <a:prstGeom prst="roundRect">
            <a:avLst>
              <a:gd name="adj" fmla="val 11627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8103412" y="3310128"/>
            <a:ext cx="3539642" cy="6858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341156" y="3547872"/>
            <a:ext cx="306415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8="http://schemas.openxmlformats.org/officeDocument/2006/main" sz="1300" b="1" i="0" ns48:eastAsia="微软雅黑">
                <a:solidFill>
                  <a:srgbClr val="161C26"/>
                </a:solidFill>
                <a:latin typeface="微软雅黑"/>
              </a:rPr>
              <a:t>双向可追溯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341156" y="3913632"/>
            <a:ext cx="3064154" cy="8778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6000"/>
              </a:lnSpc>
            </a:pPr>
            <a:r>
              <a:rPr xmlns:ns49="http://schemas.openxmlformats.org/officeDocument/2006/main" sz="1060" b="1" i="0" ns4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0="http://schemas.openxmlformats.org/officeDocument/2006/main" sz="1060" b="0" i="0" ns50:eastAsia="微软雅黑">
                <a:solidFill>
                  <a:srgbClr val="4A5462"/>
                </a:solidFill>
                <a:latin typeface="微软雅黑"/>
              </a:rPr>
              <a:t>采购单 ↔ 来料检 ↔ 入库单 ↔ 批次；销售单 ↔ 发货检 ↔ 出库单 ↔ 批次</a:t>
            </a:r>
          </a:p>
          <a:p>
            <a:pPr>
              <a:lnSpc>
                <a:spcPct val="126000"/>
              </a:lnSpc>
              <a:spcBef>
                <a:spcPts val="500"/>
              </a:spcBef>
            </a:pPr>
            <a:r>
              <a:rPr xmlns:ns51="http://schemas.openxmlformats.org/officeDocument/2006/main" sz="1060" b="1" i="0" ns51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2="http://schemas.openxmlformats.org/officeDocument/2006/main" sz="1060" b="0" i="0" ns52:eastAsia="微软雅黑">
                <a:solidFill>
                  <a:srgbClr val="4A5462"/>
                </a:solidFill>
                <a:latin typeface="微软雅黑"/>
              </a:rPr>
              <a:t>点单号即可从任意一端跳到另一端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548640" y="5120640"/>
            <a:ext cx="11094415" cy="1024128"/>
          </a:xfrm>
          <a:prstGeom prst="roundRect">
            <a:avLst>
              <a:gd name="adj" fmla="val 17857"/>
            </a:avLst>
          </a:prstGeom>
          <a:solidFill>
            <a:srgbClr val="ECF5FA"/>
          </a:solidFill>
          <a:ln w="12700">
            <a:solidFill>
              <a:srgbClr val="CEE2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59536" y="5285232"/>
            <a:ext cx="10472623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xmlns:ns53="http://schemas.openxmlformats.org/officeDocument/2006/main" sz="1150" b="1" i="0" ns53:eastAsia="微软雅黑">
                <a:solidFill>
                  <a:srgbClr val="009E66"/>
                </a:solidFill>
                <a:latin typeface="微软雅黑"/>
              </a:rPr>
              <a:t>为什么这条链值钱</a:t>
            </a:r>
          </a:p>
          <a:p>
            <a:pPr algn="l">
              <a:lnSpc>
                <a:spcPct val="120000"/>
              </a:lnSpc>
              <a:spcBef>
                <a:spcPts val="400"/>
              </a:spcBef>
            </a:pPr>
            <a:r>
              <a:rPr xmlns:ns54="http://schemas.openxmlformats.org/officeDocument/2006/main" sz="1200" b="0" i="0" ns54:eastAsia="微软雅黑">
                <a:solidFill>
                  <a:srgbClr val="161C26"/>
                </a:solidFill>
                <a:latin typeface="微软雅黑"/>
              </a:rPr>
              <a:t>单点工具只能解决一段：报价软件不管库存，进销存不管生产，MES 不管钱。算数·工单把「货的流动」和「钱的计算」放在同一份数据上——这才叫闭环。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55="http://schemas.openxmlformats.org/officeDocument/2006/main" sz="850" b="0" i="0" ns55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56="http://schemas.openxmlformats.org/officeDocument/2006/main" sz="900" b="1" i="0" ns56:eastAsia="微软雅黑">
                <a:solidFill>
                  <a:srgbClr val="A8B2C0"/>
                </a:solidFill>
                <a:latin typeface="微软雅黑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06 / 进销存财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报价 · 销售 · 采购 · 退换：单据怎么走，规则怎么卡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四张单共用一套往来单位、物料、仓库与编号规则；状态、金额、出入库进度互相联动。</a:t>
            </a:r>
          </a:p>
        </p:txBody>
      </p:sp>
      <p:pic>
        <p:nvPicPr>
          <p:cNvPr id="7" name="Picture 6" descr="shot-quot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682" y="1810512"/>
            <a:ext cx="2867558" cy="1920240"/>
          </a:xfrm>
          <a:prstGeom prst="rect">
            <a:avLst/>
          </a:prstGeom>
        </p:spPr>
      </p:pic>
      <p:pic>
        <p:nvPicPr>
          <p:cNvPr id="8" name="Picture 7" descr="shot-sal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068" y="1810512"/>
            <a:ext cx="2867558" cy="1920240"/>
          </a:xfrm>
          <a:prstGeom prst="rect">
            <a:avLst/>
          </a:prstGeom>
        </p:spPr>
      </p:pic>
      <p:pic>
        <p:nvPicPr>
          <p:cNvPr id="9" name="Picture 8" descr="shot-purchas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9454" y="1810512"/>
            <a:ext cx="2867558" cy="192024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48640" y="3877056"/>
            <a:ext cx="11094415" cy="548640"/>
          </a:xfrm>
          <a:prstGeom prst="roundRect">
            <a:avLst>
              <a:gd name="adj" fmla="val 2666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3877056"/>
            <a:ext cx="54864" cy="54864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3877056"/>
            <a:ext cx="18288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150" b="1" i="0" ns3:eastAsia="微软雅黑">
                <a:solidFill>
                  <a:srgbClr val="3B82F6"/>
                </a:solidFill>
                <a:latin typeface="微软雅黑"/>
              </a:rPr>
              <a:t>报价 → 销售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06624" y="3877056"/>
            <a:ext cx="8716975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xmlns:ns4="http://schemas.openxmlformats.org/officeDocument/2006/main" sz="1060" b="0" i="0" ns4:eastAsia="微软雅黑">
                <a:solidFill>
                  <a:srgbClr val="4A5462"/>
                </a:solidFill>
                <a:latin typeface="微软雅黑"/>
              </a:rPr>
              <a:t>报价单记录客户 / 来源单 / 状态，可转销售单，价格带过去不用重录。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517136"/>
            <a:ext cx="11094415" cy="548640"/>
          </a:xfrm>
          <a:prstGeom prst="roundRect">
            <a:avLst>
              <a:gd name="adj" fmla="val 2666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48640" y="4517136"/>
            <a:ext cx="54864" cy="548640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4517136"/>
            <a:ext cx="18288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5="http://schemas.openxmlformats.org/officeDocument/2006/main" sz="1150" b="1" i="0" ns5:eastAsia="微软雅黑">
                <a:solidFill>
                  <a:srgbClr val="22D3EE"/>
                </a:solidFill>
                <a:latin typeface="微软雅黑"/>
              </a:rPr>
              <a:t>销售单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06624" y="4517136"/>
            <a:ext cx="8716975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xmlns:ns6="http://schemas.openxmlformats.org/officeDocument/2006/main" sz="1060" b="0" i="0" ns6:eastAsia="微软雅黑">
                <a:solidFill>
                  <a:srgbClr val="4A5462"/>
                </a:solidFill>
                <a:latin typeface="微软雅黑"/>
              </a:rPr>
              <a:t>确认即锁定需求（MRP 需求来源）；库存够才能出库；发货检与出库联动；状态：草稿 → 已确认 → 部分出库 → 完成 / 关闭。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57216"/>
            <a:ext cx="11094415" cy="548640"/>
          </a:xfrm>
          <a:prstGeom prst="roundRect">
            <a:avLst>
              <a:gd name="adj" fmla="val 2666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48640" y="5157216"/>
            <a:ext cx="54864" cy="54864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5157216"/>
            <a:ext cx="18288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7="http://schemas.openxmlformats.org/officeDocument/2006/main" sz="1150" b="1" i="0" ns7:eastAsia="微软雅黑">
                <a:solidFill>
                  <a:srgbClr val="00C17C"/>
                </a:solidFill>
                <a:latin typeface="微软雅黑"/>
              </a:rPr>
              <a:t>采购单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06624" y="5157216"/>
            <a:ext cx="8716975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xmlns:ns8="http://schemas.openxmlformats.org/officeDocument/2006/main" sz="1060" b="0" i="0" ns8:eastAsia="微软雅黑">
                <a:solidFill>
                  <a:srgbClr val="4A5462"/>
                </a:solidFill>
                <a:latin typeface="微软雅黑"/>
              </a:rPr>
              <a:t>可手工建，也可由 MRP 一键转（按默认供应商分组）；确认后到货入库；来料必检物料需有合格检验单才放行。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797296"/>
            <a:ext cx="11094415" cy="548640"/>
          </a:xfrm>
          <a:prstGeom prst="roundRect">
            <a:avLst>
              <a:gd name="adj" fmla="val 2666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48640" y="5797296"/>
            <a:ext cx="54864" cy="5486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5797296"/>
            <a:ext cx="18288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9="http://schemas.openxmlformats.org/officeDocument/2006/main" sz="1150" b="1" i="0" ns9:eastAsia="微软雅黑">
                <a:solidFill>
                  <a:srgbClr val="F59E0B"/>
                </a:solidFill>
                <a:latin typeface="微软雅黑"/>
              </a:rPr>
              <a:t>退换货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06624" y="5797296"/>
            <a:ext cx="8716975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xmlns:ns10="http://schemas.openxmlformats.org/officeDocument/2006/main" sz="1060" b="0" i="0" ns10:eastAsia="微软雅黑">
                <a:solidFill>
                  <a:srgbClr val="4A5462"/>
                </a:solidFill>
                <a:latin typeface="微软雅黑"/>
              </a:rPr>
              <a:t>客户退 / 客户换 / 供方退 / 供方换四类；原因码 + 处理方式（退回良品 / 报废 / 换出 / 换入）；执行即联动库存。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1="http://schemas.openxmlformats.org/officeDocument/2006/main" sz="850" b="0" i="0" ns11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2="http://schemas.openxmlformats.org/officeDocument/2006/main" sz="900" b="1" i="0" ns12:eastAsia="微软雅黑">
                <a:solidFill>
                  <a:srgbClr val="A8B2C0"/>
                </a:solidFill>
                <a:latin typeface="微软雅黑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06 / 进销存财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财务中心：经营快照 + 应收应付，数字对得上业务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不另建一套财务账。应收应付从销售单 / 采购单推导，收付款做核销；质量损失与工单成本从生产与质量数据归集，最后汇总成经营快照。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73936"/>
            <a:ext cx="4291462" cy="4535424"/>
          </a:xfrm>
          <a:prstGeom prst="roundRect">
            <a:avLst>
              <a:gd name="adj" fmla="val 426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75104"/>
            <a:ext cx="381597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功能细节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322576"/>
            <a:ext cx="3815974" cy="37856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4="http://schemas.openxmlformats.org/officeDocument/2006/main" sz="1140" b="1" i="0" ns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="http://schemas.openxmlformats.org/officeDocument/2006/main" sz="1140" b="1" i="0" ns5:eastAsia="微软雅黑">
                <a:solidFill>
                  <a:srgbClr val="161C26"/>
                </a:solidFill>
                <a:latin typeface="微软雅黑"/>
              </a:rPr>
              <a:t>经营快照</a:t>
            </a:r>
            <a:r>
              <a:rPr xmlns:ns6="http://schemas.openxmlformats.org/officeDocument/2006/main" sz="1140" b="0" i="0" ns6:eastAsia="微软雅黑">
                <a:solidFill>
                  <a:srgbClr val="4A5462"/>
                </a:solidFill>
                <a:latin typeface="微软雅黑"/>
              </a:rPr>
              <a:t> 应收 / 应付 / 工单成本 / 车间毛利 / 质量损失一屏汇总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7="http://schemas.openxmlformats.org/officeDocument/2006/main" sz="114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40" b="1" i="0" ns8:eastAsia="微软雅黑">
                <a:solidFill>
                  <a:srgbClr val="161C26"/>
                </a:solidFill>
                <a:latin typeface="微软雅黑"/>
              </a:rPr>
              <a:t>应收来源</a:t>
            </a:r>
            <a:r>
              <a:rPr xmlns:ns9="http://schemas.openxmlformats.org/officeDocument/2006/main" sz="1140" b="0" i="0" ns9:eastAsia="微软雅黑">
                <a:solidFill>
                  <a:srgbClr val="4A5462"/>
                </a:solidFill>
                <a:latin typeface="微软雅黑"/>
              </a:rPr>
              <a:t> 销售单，金额取单头（货款 + 运费）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0="http://schemas.openxmlformats.org/officeDocument/2006/main" sz="1140" b="1" i="0" ns1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1="http://schemas.openxmlformats.org/officeDocument/2006/main" sz="1140" b="1" i="0" ns11:eastAsia="微软雅黑">
                <a:solidFill>
                  <a:srgbClr val="161C26"/>
                </a:solidFill>
                <a:latin typeface="微软雅黑"/>
              </a:rPr>
              <a:t>应付来源</a:t>
            </a:r>
            <a:r>
              <a:rPr xmlns:ns12="http://schemas.openxmlformats.org/officeDocument/2006/main" sz="1140" b="0" i="0" ns12:eastAsia="微软雅黑">
                <a:solidFill>
                  <a:srgbClr val="4A5462"/>
                </a:solidFill>
                <a:latin typeface="微软雅黑"/>
              </a:rPr>
              <a:t> 采购单，口径与应收一致，避免两套算法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3="http://schemas.openxmlformats.org/officeDocument/2006/main" sz="114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40" b="1" i="0" ns14:eastAsia="微软雅黑">
                <a:solidFill>
                  <a:srgbClr val="161C26"/>
                </a:solidFill>
                <a:latin typeface="微软雅黑"/>
              </a:rPr>
              <a:t>核销机制</a:t>
            </a:r>
            <a:r>
              <a:rPr xmlns:ns15="http://schemas.openxmlformats.org/officeDocument/2006/main" sz="1140" b="0" i="0" ns15:eastAsia="微软雅黑">
                <a:solidFill>
                  <a:srgbClr val="4A5462"/>
                </a:solidFill>
                <a:latin typeface="微软雅黑"/>
              </a:rPr>
              <a:t> 收付款单选择单据核销，支持部分核销，余额自动重算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6="http://schemas.openxmlformats.org/officeDocument/2006/main" sz="1140" b="1" i="0" ns1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7="http://schemas.openxmlformats.org/officeDocument/2006/main" sz="1140" b="1" i="0" ns17:eastAsia="微软雅黑">
                <a:solidFill>
                  <a:srgbClr val="161C26"/>
                </a:solidFill>
                <a:latin typeface="微软雅黑"/>
              </a:rPr>
              <a:t>账期与信用</a:t>
            </a:r>
            <a:r>
              <a:rPr xmlns:ns18="http://schemas.openxmlformats.org/officeDocument/2006/main" sz="1140" b="0" i="0" ns18:eastAsia="微软雅黑">
                <a:solidFill>
                  <a:srgbClr val="4A5462"/>
                </a:solidFill>
                <a:latin typeface="微软雅黑"/>
              </a:rPr>
              <a:t> 账期天数、信用额度存在往来单位上，开单超限可提示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9="http://schemas.openxmlformats.org/officeDocument/2006/main" sz="1140" b="1" i="0" ns1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0="http://schemas.openxmlformats.org/officeDocument/2006/main" sz="1140" b="1" i="0" ns20:eastAsia="微软雅黑">
                <a:solidFill>
                  <a:srgbClr val="161C26"/>
                </a:solidFill>
                <a:latin typeface="微软雅黑"/>
              </a:rPr>
              <a:t>质量损失</a:t>
            </a:r>
            <a:r>
              <a:rPr xmlns:ns21="http://schemas.openxmlformats.org/officeDocument/2006/main" sz="1140" b="0" i="0" ns21:eastAsia="微软雅黑">
                <a:solidFill>
                  <a:srgbClr val="4A5462"/>
                </a:solidFill>
                <a:latin typeface="微软雅黑"/>
              </a:rPr>
              <a:t> 不良 / 报废 / 返工带来的金额损失，按原因归集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2="http://schemas.openxmlformats.org/officeDocument/2006/main" sz="1140" b="1" i="0" ns2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3="http://schemas.openxmlformats.org/officeDocument/2006/main" sz="1140" b="1" i="0" ns23:eastAsia="微软雅黑">
                <a:solidFill>
                  <a:srgbClr val="161C26"/>
                </a:solidFill>
                <a:latin typeface="微软雅黑"/>
              </a:rPr>
              <a:t>人员结清</a:t>
            </a:r>
            <a:r>
              <a:rPr xmlns:ns24="http://schemas.openxmlformats.org/officeDocument/2006/main" sz="1140" b="0" i="0" ns24:eastAsia="微软雅黑">
                <a:solidFill>
                  <a:srgbClr val="4A5462"/>
                </a:solidFill>
                <a:latin typeface="微软雅黑"/>
              </a:rPr>
              <a:t> 按人汇总工资、借支与结清状态，离场时一次结清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5="http://schemas.openxmlformats.org/officeDocument/2006/main" sz="1140" b="1" i="0" ns2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6="http://schemas.openxmlformats.org/officeDocument/2006/main" sz="1140" b="1" i="0" ns26:eastAsia="微软雅黑">
                <a:solidFill>
                  <a:srgbClr val="161C26"/>
                </a:solidFill>
                <a:latin typeface="微软雅黑"/>
              </a:rPr>
              <a:t>可下钻</a:t>
            </a:r>
            <a:r>
              <a:rPr xmlns:ns27="http://schemas.openxmlformats.org/officeDocument/2006/main" sz="1140" b="0" i="0" ns27:eastAsia="微软雅黑">
                <a:solidFill>
                  <a:srgbClr val="4A5462"/>
                </a:solidFill>
                <a:latin typeface="微软雅黑"/>
              </a:rPr>
              <a:t> 快照上每个 KPI 都可点进对应报表，不用另找入口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77846" y="1773936"/>
            <a:ext cx="6528633" cy="4535424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79014" y="1956816"/>
            <a:ext cx="612629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8="http://schemas.openxmlformats.org/officeDocument/2006/main" sz="1100" b="1" i="0" ns28:eastAsia="微软雅黑">
                <a:solidFill>
                  <a:srgbClr val="00C17C"/>
                </a:solidFill>
                <a:latin typeface="微软雅黑"/>
              </a:rPr>
              <a:t>经营快照 · 真实界面</a:t>
            </a:r>
          </a:p>
        </p:txBody>
      </p:sp>
      <p:pic>
        <p:nvPicPr>
          <p:cNvPr id="12" name="Picture 11" descr="shot-fin-snapsh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639" y="2249424"/>
            <a:ext cx="5817047" cy="38953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9="http://schemas.openxmlformats.org/officeDocument/2006/main" sz="850" b="0" i="0" ns29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0="http://schemas.openxmlformats.org/officeDocument/2006/main" sz="900" b="1" i="0" ns30:eastAsia="微软雅黑">
                <a:solidFill>
                  <a:srgbClr val="A8B2C0"/>
                </a:solidFill>
                <a:latin typeface="微软雅黑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06 / 进销存财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收付款 · 发票 · 质量损失：钱的三本细账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收付款管现金进出，发票管税务凭证，质量损失管「不该花的钱」。三本账共同构成经营快照的支撑，每一笔都能点回它产生的单据。</a:t>
            </a:r>
          </a:p>
        </p:txBody>
      </p:sp>
      <p:pic>
        <p:nvPicPr>
          <p:cNvPr id="7" name="Picture 6" descr="shot-fin-pay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014" y="1719072"/>
            <a:ext cx="5871667" cy="39319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48640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3="http://schemas.openxmlformats.org/officeDocument/2006/main" sz="1140" b="1" i="0" ns3:eastAsia="微软雅黑">
                <a:solidFill>
                  <a:srgbClr val="00C17C"/>
                </a:solidFill>
                <a:latin typeface="微软雅黑"/>
              </a:rPr>
              <a:t>收付款单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4="http://schemas.openxmlformats.org/officeDocument/2006/main" sz="1040" b="0" i="0" ns4:eastAsia="微软雅黑">
                <a:solidFill>
                  <a:srgbClr val="4A5462"/>
                </a:solidFill>
                <a:latin typeface="微软雅黑"/>
              </a:rPr>
              <a:t>登记收 / 付款，选择往来单位与单据做核销；支持部分核销，余额自动重算。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72535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5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73703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5="http://schemas.openxmlformats.org/officeDocument/2006/main" sz="1140" b="1" i="0" ns5:eastAsia="微软雅黑">
                <a:solidFill>
                  <a:srgbClr val="3B82F6"/>
                </a:solidFill>
                <a:latin typeface="微软雅黑"/>
              </a:rPr>
              <a:t>发票登记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6="http://schemas.openxmlformats.org/officeDocument/2006/main" sz="1040" b="0" i="0" ns6:eastAsia="微软雅黑">
                <a:solidFill>
                  <a:srgbClr val="4A5462"/>
                </a:solidFill>
                <a:latin typeface="微软雅黑"/>
              </a:rPr>
              <a:t>开票与收票分别登记，关联销售 / 采购单，对账时按单查凭证。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6431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196431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97599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7="http://schemas.openxmlformats.org/officeDocument/2006/main" sz="1140" b="1" i="0" ns7:eastAsia="微软雅黑">
                <a:solidFill>
                  <a:srgbClr val="EF4444"/>
                </a:solidFill>
                <a:latin typeface="微软雅黑"/>
              </a:rPr>
              <a:t>质量损失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8="http://schemas.openxmlformats.org/officeDocument/2006/main" sz="1040" b="0" i="0" ns8:eastAsia="微软雅黑">
                <a:solidFill>
                  <a:srgbClr val="4A5462"/>
                </a:solidFill>
                <a:latin typeface="微软雅黑"/>
              </a:rPr>
              <a:t>按不良原因与责任工序归集金额（材料损失 + 工时 + 返工），质量看板同源。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20327" y="5742431"/>
            <a:ext cx="2622727" cy="603504"/>
          </a:xfrm>
          <a:prstGeom prst="roundRect">
            <a:avLst>
              <a:gd name="adj" fmla="val 2727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020327" y="5742431"/>
            <a:ext cx="2622727" cy="68580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21495" y="5925312"/>
            <a:ext cx="2220391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9="http://schemas.openxmlformats.org/officeDocument/2006/main" sz="1140" b="1" i="0" ns9:eastAsia="微软雅黑">
                <a:solidFill>
                  <a:srgbClr val="22D3EE"/>
                </a:solidFill>
                <a:latin typeface="微软雅黑"/>
              </a:rPr>
              <a:t>经营快照</a:t>
            </a:r>
          </a:p>
          <a:p>
            <a:pPr algn="l">
              <a:lnSpc>
                <a:spcPct val="122000"/>
              </a:lnSpc>
              <a:spcBef>
                <a:spcPts val="400"/>
              </a:spcBef>
            </a:pPr>
            <a:r>
              <a:rPr xmlns:ns10="http://schemas.openxmlformats.org/officeDocument/2006/main" sz="1040" b="0" i="0" ns10:eastAsia="微软雅黑">
                <a:solidFill>
                  <a:srgbClr val="4A5462"/>
                </a:solidFill>
                <a:latin typeface="微软雅黑"/>
              </a:rPr>
              <a:t>以上三本账与工单成本一起汇总到快照页，构成车间毛利与现金流视图。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1="http://schemas.openxmlformats.org/officeDocument/2006/main" sz="850" b="0" i="0" ns11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2="http://schemas.openxmlformats.org/officeDocument/2006/main" sz="900" b="1" i="0" ns12:eastAsia="微软雅黑">
                <a:solidFill>
                  <a:srgbClr val="A8B2C0"/>
                </a:solidFill>
                <a:latin typeface="微软雅黑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06 / 进销存财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工单成本归集：一单一算，算清才知道哪单赚钱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成本不是月底拍脑袋分摊。系统按工单把材料、人工、委外与共同费用归集起来，同一张单的「卖了多少 / 花了多少」直接可比。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73936"/>
            <a:ext cx="4291462" cy="4535424"/>
          </a:xfrm>
          <a:prstGeom prst="roundRect">
            <a:avLst>
              <a:gd name="adj" fmla="val 426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75104"/>
            <a:ext cx="381597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功能细节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322576"/>
            <a:ext cx="3815974" cy="37856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4="http://schemas.openxmlformats.org/officeDocument/2006/main" sz="1140" b="1" i="0" ns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="http://schemas.openxmlformats.org/officeDocument/2006/main" sz="1140" b="1" i="0" ns5:eastAsia="微软雅黑">
                <a:solidFill>
                  <a:srgbClr val="161C26"/>
                </a:solidFill>
                <a:latin typeface="微软雅黑"/>
              </a:rPr>
              <a:t>材料成本</a:t>
            </a:r>
            <a:r>
              <a:rPr xmlns:ns6="http://schemas.openxmlformats.org/officeDocument/2006/main" sz="1140" b="0" i="0" ns6:eastAsia="微软雅黑">
                <a:solidFill>
                  <a:srgbClr val="4A5462"/>
                </a:solidFill>
                <a:latin typeface="微软雅黑"/>
              </a:rPr>
              <a:t> 按实际领料数量 × 成本价归集，退料自动冲减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7="http://schemas.openxmlformats.org/officeDocument/2006/main" sz="114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40" b="1" i="0" ns8:eastAsia="微软雅黑">
                <a:solidFill>
                  <a:srgbClr val="161C26"/>
                </a:solidFill>
                <a:latin typeface="微软雅黑"/>
              </a:rPr>
              <a:t>人工成本</a:t>
            </a:r>
            <a:r>
              <a:rPr xmlns:ns9="http://schemas.openxmlformats.org/officeDocument/2006/main" sz="1140" b="0" i="0" ns9:eastAsia="微软雅黑">
                <a:solidFill>
                  <a:srgbClr val="4A5462"/>
                </a:solidFill>
                <a:latin typeface="微软雅黑"/>
              </a:rPr>
              <a:t> 按报工工时 / 计件工资归集到工单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0="http://schemas.openxmlformats.org/officeDocument/2006/main" sz="1140" b="1" i="0" ns1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1="http://schemas.openxmlformats.org/officeDocument/2006/main" sz="1140" b="1" i="0" ns11:eastAsia="微软雅黑">
                <a:solidFill>
                  <a:srgbClr val="161C26"/>
                </a:solidFill>
                <a:latin typeface="微软雅黑"/>
              </a:rPr>
              <a:t>委外成本</a:t>
            </a:r>
            <a:r>
              <a:rPr xmlns:ns12="http://schemas.openxmlformats.org/officeDocument/2006/main" sz="1140" b="0" i="0" ns12:eastAsia="微软雅黑">
                <a:solidFill>
                  <a:srgbClr val="4A5462"/>
                </a:solidFill>
                <a:latin typeface="微软雅黑"/>
              </a:rPr>
              <a:t> 委外单金额直接计入对应工单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3="http://schemas.openxmlformats.org/officeDocument/2006/main" sz="114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40" b="1" i="0" ns14:eastAsia="微软雅黑">
                <a:solidFill>
                  <a:srgbClr val="161C26"/>
                </a:solidFill>
                <a:latin typeface="微软雅黑"/>
              </a:rPr>
              <a:t>费用池</a:t>
            </a:r>
            <a:r>
              <a:rPr xmlns:ns15="http://schemas.openxmlformats.org/officeDocument/2006/main" sz="1140" b="0" i="0" ns15:eastAsia="微软雅黑">
                <a:solidFill>
                  <a:srgbClr val="4A5462"/>
                </a:solidFill>
                <a:latin typeface="微软雅黑"/>
              </a:rPr>
              <a:t> 车间共同费用按规则（工时 / 产量等）分摊到工单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6="http://schemas.openxmlformats.org/officeDocument/2006/main" sz="1140" b="1" i="0" ns1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7="http://schemas.openxmlformats.org/officeDocument/2006/main" sz="1140" b="1" i="0" ns17:eastAsia="微软雅黑">
                <a:solidFill>
                  <a:srgbClr val="161C26"/>
                </a:solidFill>
                <a:latin typeface="微软雅黑"/>
              </a:rPr>
              <a:t>口径透明</a:t>
            </a:r>
            <a:r>
              <a:rPr xmlns:ns18="http://schemas.openxmlformats.org/officeDocument/2006/main" sz="1140" b="0" i="0" ns18:eastAsia="微软雅黑">
                <a:solidFill>
                  <a:srgbClr val="4A5462"/>
                </a:solidFill>
                <a:latin typeface="微软雅黑"/>
              </a:rPr>
              <a:t> 每个数字都能点回来源单据，不是黑盒分摊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9="http://schemas.openxmlformats.org/officeDocument/2006/main" sz="1140" b="1" i="0" ns1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0="http://schemas.openxmlformats.org/officeDocument/2006/main" sz="1140" b="1" i="0" ns20:eastAsia="微软雅黑">
                <a:solidFill>
                  <a:srgbClr val="161C26"/>
                </a:solidFill>
                <a:latin typeface="微软雅黑"/>
              </a:rPr>
              <a:t>按单台账</a:t>
            </a:r>
            <a:r>
              <a:rPr xmlns:ns21="http://schemas.openxmlformats.org/officeDocument/2006/main" sz="1140" b="0" i="0" ns21:eastAsia="微软雅黑">
                <a:solidFill>
                  <a:srgbClr val="4A5462"/>
                </a:solidFill>
                <a:latin typeface="微软雅黑"/>
              </a:rPr>
              <a:t> 每张工单一份成本台账，跨期间可对比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2="http://schemas.openxmlformats.org/officeDocument/2006/main" sz="1140" b="1" i="0" ns2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3="http://schemas.openxmlformats.org/officeDocument/2006/main" sz="1140" b="1" i="0" ns23:eastAsia="微软雅黑">
                <a:solidFill>
                  <a:srgbClr val="161C26"/>
                </a:solidFill>
                <a:latin typeface="微软雅黑"/>
              </a:rPr>
              <a:t>质检损失</a:t>
            </a:r>
            <a:r>
              <a:rPr xmlns:ns24="http://schemas.openxmlformats.org/officeDocument/2006/main" sz="1140" b="0" i="0" ns24:eastAsia="微软雅黑">
                <a:solidFill>
                  <a:srgbClr val="4A5462"/>
                </a:solidFill>
                <a:latin typeface="微软雅黑"/>
              </a:rPr>
              <a:t> 不良 / 报废带来的损失单独归集，不与正常成本混淆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25="http://schemas.openxmlformats.org/officeDocument/2006/main" sz="1140" b="1" i="0" ns2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6="http://schemas.openxmlformats.org/officeDocument/2006/main" sz="1140" b="1" i="0" ns26:eastAsia="微软雅黑">
                <a:solidFill>
                  <a:srgbClr val="161C26"/>
                </a:solidFill>
                <a:latin typeface="微软雅黑"/>
              </a:rPr>
              <a:t>支撑决策</a:t>
            </a:r>
            <a:r>
              <a:rPr xmlns:ns27="http://schemas.openxmlformats.org/officeDocument/2006/main" sz="1140" b="0" i="0" ns27:eastAsia="微软雅黑">
                <a:solidFill>
                  <a:srgbClr val="4A5462"/>
                </a:solidFill>
                <a:latin typeface="微软雅黑"/>
              </a:rPr>
              <a:t> 结合售价看毛利，判断哪些产品该多接、哪些该提价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77846" y="1773936"/>
            <a:ext cx="6528633" cy="4535424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79014" y="1956816"/>
            <a:ext cx="612629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8="http://schemas.openxmlformats.org/officeDocument/2006/main" sz="1100" b="1" i="0" ns28:eastAsia="微软雅黑">
                <a:solidFill>
                  <a:srgbClr val="00C17C"/>
                </a:solidFill>
                <a:latin typeface="微软雅黑"/>
              </a:rPr>
              <a:t>工单成本 · 真实界面</a:t>
            </a:r>
          </a:p>
        </p:txBody>
      </p:sp>
      <p:pic>
        <p:nvPicPr>
          <p:cNvPr id="12" name="Picture 11" descr="shot-co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639" y="2249424"/>
            <a:ext cx="5817047" cy="38953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9="http://schemas.openxmlformats.org/officeDocument/2006/main" sz="850" b="0" i="0" ns29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0="http://schemas.openxmlformats.org/officeDocument/2006/main" sz="900" b="1" i="0" ns30:eastAsia="微软雅黑">
                <a:solidFill>
                  <a:srgbClr val="A8B2C0"/>
                </a:solidFill>
                <a:latin typeface="微软雅黑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s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2084831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200" b="1" i="0" ns0:eastAsia="微软雅黑">
                <a:solidFill>
                  <a:srgbClr val="00C17C"/>
                </a:solidFill>
                <a:latin typeface="微软雅黑"/>
              </a:rPr>
              <a:t>SECTION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395728"/>
            <a:ext cx="27432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7600" b="1" i="0" ns1:eastAsia="微软雅黑">
                <a:solidFill>
                  <a:srgbClr val="223E60"/>
                </a:solidFill>
                <a:latin typeface="微软雅黑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2415" y="3547872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="http://schemas.openxmlformats.org/officeDocument/2006/main" sz="3400" b="1" i="0" ns2:eastAsia="微软雅黑">
                <a:solidFill>
                  <a:srgbClr val="FFFFFF"/>
                </a:solidFill>
                <a:latin typeface="微软雅黑"/>
              </a:rPr>
              <a:t>分析能力与大屏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" y="4443984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350" b="0" i="0" ns3:eastAsia="微软雅黑">
                <a:solidFill>
                  <a:srgbClr val="96ACC4"/>
                </a:solidFill>
                <a:latin typeface="微软雅黑"/>
              </a:rPr>
              <a:t>把结果挂上墙：同一个系统，四种人各看各的，点一下就下钻到源单。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0704" y="5047488"/>
            <a:ext cx="687628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5047488"/>
            <a:ext cx="68762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4="http://schemas.openxmlformats.org/officeDocument/2006/main" sz="1050" b="1" i="0" ns4:eastAsia="微软雅黑">
                <a:solidFill>
                  <a:srgbClr val="B4D6EC"/>
                </a:solidFill>
                <a:latin typeface="微软雅黑"/>
              </a:rPr>
              <a:t>四层视角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76348" y="5047488"/>
            <a:ext cx="804672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76348" y="5047488"/>
            <a:ext cx="80467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5="http://schemas.openxmlformats.org/officeDocument/2006/main" sz="1050" b="1" i="0" ns5:eastAsia="微软雅黑">
                <a:solidFill>
                  <a:srgbClr val="B4D6EC"/>
                </a:solidFill>
                <a:latin typeface="微软雅黑"/>
              </a:rPr>
              <a:t>五角色大屏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09036" y="5047488"/>
            <a:ext cx="570585" cy="384048"/>
          </a:xfrm>
          <a:prstGeom prst="roundRect">
            <a:avLst>
              <a:gd name="adj" fmla="val 50000"/>
            </a:avLst>
          </a:prstGeom>
          <a:solidFill>
            <a:srgbClr val="162C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09036" y="5047488"/>
            <a:ext cx="57058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="http://schemas.openxmlformats.org/officeDocument/2006/main" sz="1050" b="1" i="0" ns6:eastAsia="微软雅黑">
                <a:solidFill>
                  <a:srgbClr val="B4D6EC"/>
                </a:solidFill>
                <a:latin typeface="微软雅黑"/>
              </a:rPr>
              <a:t>可下钻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7="http://schemas.openxmlformats.org/officeDocument/2006/main" sz="850" b="0" i="0" ns7:eastAsia="微软雅黑">
                <a:solidFill>
                  <a:srgbClr val="788698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8="http://schemas.openxmlformats.org/officeDocument/2006/main" sz="900" b="1" i="0" ns8:eastAsia="微软雅黑">
                <a:solidFill>
                  <a:srgbClr val="788698"/>
                </a:solidFill>
                <a:latin typeface="微软雅黑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07 / 分析能力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四层数据视角：同一个系统，四种人各看各的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分析能力不是堆报表，而是把同一份数据按「谁关心什么」重新组织。层与层之间口径一致，所以老板看到的数，和车间看到的数，不会打架。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83664"/>
            <a:ext cx="2595295" cy="3968496"/>
          </a:xfrm>
          <a:prstGeom prst="roundRect">
            <a:avLst>
              <a:gd name="adj" fmla="val 704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883664"/>
            <a:ext cx="2595295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212848"/>
            <a:ext cx="208323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900" b="1" i="0" ns3:eastAsia="微软雅黑">
                <a:solidFill>
                  <a:srgbClr val="161C26"/>
                </a:solidFill>
                <a:latin typeface="微软雅黑"/>
              </a:rPr>
              <a:t>经营层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651760"/>
            <a:ext cx="20832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="http://schemas.openxmlformats.org/officeDocument/2006/main" sz="1050" b="1" i="0" ns4:eastAsia="微软雅黑">
                <a:solidFill>
                  <a:srgbClr val="3B82F6"/>
                </a:solidFill>
                <a:latin typeface="微软雅黑"/>
              </a:rPr>
              <a:t>老板 / 厂长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" y="3035808"/>
            <a:ext cx="2083231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3255264"/>
            <a:ext cx="2083231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xmlns:ns5="http://schemas.openxmlformats.org/officeDocument/2006/main" sz="1100" b="1" i="0" ns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6="http://schemas.openxmlformats.org/officeDocument/2006/main" sz="1100" b="0" i="0" ns6:eastAsia="微软雅黑">
                <a:solidFill>
                  <a:srgbClr val="4A5462"/>
                </a:solidFill>
                <a:latin typeface="微软雅黑"/>
              </a:rPr>
              <a:t>履约完成率、延期单数、在制数量</a:t>
            </a:r>
          </a:p>
          <a:p>
            <a:pPr>
              <a:lnSpc>
                <a:spcPct val="132000"/>
              </a:lnSpc>
              <a:spcBef>
                <a:spcPts val="1000"/>
              </a:spcBef>
            </a:pPr>
            <a:r>
              <a:rPr xmlns:ns7="http://schemas.openxmlformats.org/officeDocument/2006/main" sz="110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100" b="0" i="0" ns8:eastAsia="微软雅黑">
                <a:solidFill>
                  <a:srgbClr val="4A5462"/>
                </a:solidFill>
                <a:latin typeface="微软雅黑"/>
              </a:rPr>
              <a:t>收入、工单成本、车间毛利</a:t>
            </a:r>
          </a:p>
          <a:p>
            <a:pPr>
              <a:lnSpc>
                <a:spcPct val="132000"/>
              </a:lnSpc>
              <a:spcBef>
                <a:spcPts val="1000"/>
              </a:spcBef>
            </a:pPr>
            <a:r>
              <a:rPr xmlns:ns9="http://schemas.openxmlformats.org/officeDocument/2006/main" sz="1100" b="1" i="0" ns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0="http://schemas.openxmlformats.org/officeDocument/2006/main" sz="1100" b="0" i="0" ns10:eastAsia="微软雅黑">
                <a:solidFill>
                  <a:srgbClr val="4A5462"/>
                </a:solidFill>
                <a:latin typeface="微软雅黑"/>
              </a:rPr>
              <a:t>异常预警汇总与趋势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81679" y="1883664"/>
            <a:ext cx="2595295" cy="3968496"/>
          </a:xfrm>
          <a:prstGeom prst="roundRect">
            <a:avLst>
              <a:gd name="adj" fmla="val 704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381679" y="1883664"/>
            <a:ext cx="2595295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37711" y="2212848"/>
            <a:ext cx="208323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1="http://schemas.openxmlformats.org/officeDocument/2006/main" sz="1900" b="1" i="0" ns11:eastAsia="微软雅黑">
                <a:solidFill>
                  <a:srgbClr val="161C26"/>
                </a:solidFill>
                <a:latin typeface="微软雅黑"/>
              </a:rPr>
              <a:t>现场层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7711" y="2651760"/>
            <a:ext cx="20832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2="http://schemas.openxmlformats.org/officeDocument/2006/main" sz="1050" b="1" i="0" ns12:eastAsia="微软雅黑">
                <a:solidFill>
                  <a:srgbClr val="00C17C"/>
                </a:solidFill>
                <a:latin typeface="微软雅黑"/>
              </a:rPr>
              <a:t>车间主任 / 班组长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37711" y="3035808"/>
            <a:ext cx="2083231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37711" y="3255264"/>
            <a:ext cx="2083231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xmlns:ns13="http://schemas.openxmlformats.org/officeDocument/2006/main" sz="110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100" b="0" i="0" ns14:eastAsia="微软雅黑">
                <a:solidFill>
                  <a:srgbClr val="4A5462"/>
                </a:solidFill>
                <a:latin typeface="微软雅黑"/>
              </a:rPr>
              <a:t>工单执行进度与临期提醒</a:t>
            </a:r>
          </a:p>
          <a:p>
            <a:pPr>
              <a:lnSpc>
                <a:spcPct val="132000"/>
              </a:lnSpc>
              <a:spcBef>
                <a:spcPts val="1000"/>
              </a:spcBef>
            </a:pPr>
            <a:r>
              <a:rPr xmlns:ns15="http://schemas.openxmlformats.org/officeDocument/2006/main" sz="1100" b="1" i="0" ns1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6="http://schemas.openxmlformats.org/officeDocument/2006/main" sz="1100" b="0" i="0" ns16:eastAsia="微软雅黑">
                <a:solidFill>
                  <a:srgbClr val="4A5462"/>
                </a:solidFill>
                <a:latin typeface="微软雅黑"/>
              </a:rPr>
              <a:t>工序完成量、良品 / 不良</a:t>
            </a:r>
          </a:p>
          <a:p>
            <a:pPr>
              <a:lnSpc>
                <a:spcPct val="132000"/>
              </a:lnSpc>
              <a:spcBef>
                <a:spcPts val="1000"/>
              </a:spcBef>
            </a:pPr>
            <a:r>
              <a:rPr xmlns:ns17="http://schemas.openxmlformats.org/officeDocument/2006/main" sz="1100" b="1" i="0" ns1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8="http://schemas.openxmlformats.org/officeDocument/2006/main" sz="1100" b="0" i="0" ns18:eastAsia="微软雅黑">
                <a:solidFill>
                  <a:srgbClr val="4A5462"/>
                </a:solidFill>
                <a:latin typeface="微软雅黑"/>
              </a:rPr>
              <a:t>员工与班组实时排行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4719" y="1883664"/>
            <a:ext cx="2595295" cy="3968496"/>
          </a:xfrm>
          <a:prstGeom prst="roundRect">
            <a:avLst>
              <a:gd name="adj" fmla="val 704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214719" y="1883664"/>
            <a:ext cx="2595295" cy="6858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70751" y="2212848"/>
            <a:ext cx="208323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9="http://schemas.openxmlformats.org/officeDocument/2006/main" sz="1900" b="1" i="0" ns19:eastAsia="微软雅黑">
                <a:solidFill>
                  <a:srgbClr val="161C26"/>
                </a:solidFill>
                <a:latin typeface="微软雅黑"/>
              </a:rPr>
              <a:t>物料层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0751" y="2651760"/>
            <a:ext cx="20832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0="http://schemas.openxmlformats.org/officeDocument/2006/main" sz="1050" b="1" i="0" ns20:eastAsia="微软雅黑">
                <a:solidFill>
                  <a:srgbClr val="F59E0B"/>
                </a:solidFill>
                <a:latin typeface="微软雅黑"/>
              </a:rPr>
              <a:t>仓库 / 采购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70751" y="3035808"/>
            <a:ext cx="2083231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0751" y="3255264"/>
            <a:ext cx="2083231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xmlns:ns21="http://schemas.openxmlformats.org/officeDocument/2006/main" sz="1100" b="1" i="0" ns21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2="http://schemas.openxmlformats.org/officeDocument/2006/main" sz="1100" b="0" i="0" ns22:eastAsia="微软雅黑">
                <a:solidFill>
                  <a:srgbClr val="4A5462"/>
                </a:solidFill>
                <a:latin typeface="微软雅黑"/>
              </a:rPr>
              <a:t>库存水位与安全库存三色预警</a:t>
            </a:r>
          </a:p>
          <a:p>
            <a:pPr>
              <a:lnSpc>
                <a:spcPct val="132000"/>
              </a:lnSpc>
              <a:spcBef>
                <a:spcPts val="1000"/>
              </a:spcBef>
            </a:pPr>
            <a:r>
              <a:rPr xmlns:ns23="http://schemas.openxmlformats.org/officeDocument/2006/main" sz="1100" b="1" i="0" ns2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4="http://schemas.openxmlformats.org/officeDocument/2006/main" sz="1100" b="0" i="0" ns24:eastAsia="微软雅黑">
                <a:solidFill>
                  <a:srgbClr val="4A5462"/>
                </a:solidFill>
                <a:latin typeface="微软雅黑"/>
              </a:rPr>
              <a:t>收发滚动、呆滞料金额</a:t>
            </a:r>
          </a:p>
          <a:p>
            <a:pPr>
              <a:lnSpc>
                <a:spcPct val="132000"/>
              </a:lnSpc>
              <a:spcBef>
                <a:spcPts val="1000"/>
              </a:spcBef>
            </a:pPr>
            <a:r>
              <a:rPr xmlns:ns25="http://schemas.openxmlformats.org/officeDocument/2006/main" sz="1100" b="1" i="0" ns2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6="http://schemas.openxmlformats.org/officeDocument/2006/main" sz="1100" b="0" i="0" ns26:eastAsia="微软雅黑">
                <a:solidFill>
                  <a:srgbClr val="4A5462"/>
                </a:solidFill>
                <a:latin typeface="微软雅黑"/>
              </a:rPr>
              <a:t>缺料风险与在途抵扣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47759" y="1883664"/>
            <a:ext cx="2595295" cy="3968496"/>
          </a:xfrm>
          <a:prstGeom prst="roundRect">
            <a:avLst>
              <a:gd name="adj" fmla="val 704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9047759" y="1883664"/>
            <a:ext cx="2595295" cy="68580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03791" y="2212848"/>
            <a:ext cx="208323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7="http://schemas.openxmlformats.org/officeDocument/2006/main" sz="1900" b="1" i="0" ns27:eastAsia="微软雅黑">
                <a:solidFill>
                  <a:srgbClr val="161C26"/>
                </a:solidFill>
                <a:latin typeface="微软雅黑"/>
              </a:rPr>
              <a:t>人效层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03791" y="2651760"/>
            <a:ext cx="20832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8="http://schemas.openxmlformats.org/officeDocument/2006/main" sz="1050" b="1" i="0" ns28:eastAsia="微软雅黑">
                <a:solidFill>
                  <a:srgbClr val="8B5CF6"/>
                </a:solidFill>
                <a:latin typeface="微软雅黑"/>
              </a:rPr>
              <a:t>人事 / 财务 / 员工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303791" y="3035808"/>
            <a:ext cx="2083231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03791" y="3255264"/>
            <a:ext cx="2083231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xmlns:ns29="http://schemas.openxmlformats.org/officeDocument/2006/main" sz="1100" b="1" i="0" ns2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0="http://schemas.openxmlformats.org/officeDocument/2006/main" sz="1100" b="0" i="0" ns30:eastAsia="微软雅黑">
                <a:solidFill>
                  <a:srgbClr val="4A5462"/>
                </a:solidFill>
                <a:latin typeface="微软雅黑"/>
              </a:rPr>
              <a:t>产量金银铜排行</a:t>
            </a:r>
          </a:p>
          <a:p>
            <a:pPr>
              <a:lnSpc>
                <a:spcPct val="132000"/>
              </a:lnSpc>
              <a:spcBef>
                <a:spcPts val="1000"/>
              </a:spcBef>
            </a:pPr>
            <a:r>
              <a:rPr xmlns:ns31="http://schemas.openxmlformats.org/officeDocument/2006/main" sz="1100" b="1" i="0" ns31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2="http://schemas.openxmlformats.org/officeDocument/2006/main" sz="1100" b="0" i="0" ns32:eastAsia="微软雅黑">
                <a:solidFill>
                  <a:srgbClr val="4A5462"/>
                </a:solidFill>
                <a:latin typeface="微软雅黑"/>
              </a:rPr>
              <a:t>计件工资汇总与工资条</a:t>
            </a:r>
          </a:p>
          <a:p>
            <a:pPr>
              <a:lnSpc>
                <a:spcPct val="132000"/>
              </a:lnSpc>
              <a:spcBef>
                <a:spcPts val="1000"/>
              </a:spcBef>
            </a:pPr>
            <a:r>
              <a:rPr xmlns:ns33="http://schemas.openxmlformats.org/officeDocument/2006/main" sz="1100" b="1" i="0" ns3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4="http://schemas.openxmlformats.org/officeDocument/2006/main" sz="1100" b="0" i="0" ns34:eastAsia="微软雅黑">
                <a:solidFill>
                  <a:srgbClr val="4A5462"/>
                </a:solidFill>
                <a:latin typeface="微软雅黑"/>
              </a:rPr>
              <a:t>不良排行与责任工序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5="http://schemas.openxmlformats.org/officeDocument/2006/main" sz="850" b="0" i="0" ns35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6="http://schemas.openxmlformats.org/officeDocument/2006/main" sz="900" b="1" i="0" ns36:eastAsia="微软雅黑">
                <a:solidFill>
                  <a:srgbClr val="A8B2C0"/>
                </a:solidFill>
                <a:latin typeface="微软雅黑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07 / 分析能力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五角色大屏：把数据挂上墙，不同人看不同屏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大屏不是把系统页面放大。每一屏只回答一个角色最关心的问题，刷新频率按决策节奏设定，关键卡片可点击下钻到源单，形成「看见 → 追问 → 处理」的闭环。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865376"/>
            <a:ext cx="2087209" cy="32369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865376"/>
            <a:ext cx="2087209" cy="80467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4944" y="2011680"/>
            <a:ext cx="1794601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="http://schemas.openxmlformats.org/officeDocument/2006/main" sz="1400" b="1" i="0" ns3:eastAsia="微软雅黑">
                <a:solidFill>
                  <a:srgbClr val="FFFFFF"/>
                </a:solidFill>
                <a:latin typeface="微软雅黑"/>
              </a:rPr>
              <a:t>厂长驾驶舱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2377440"/>
            <a:ext cx="179460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4="http://schemas.openxmlformats.org/officeDocument/2006/main" sz="950" b="1" i="0" ns4:eastAsia="微软雅黑">
                <a:solidFill>
                  <a:srgbClr val="FFFFFF"/>
                </a:solidFill>
                <a:latin typeface="微软雅黑"/>
              </a:rPr>
              <a:t>高层 / 厂长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798064"/>
            <a:ext cx="1684873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2000"/>
              </a:lnSpc>
            </a:pPr>
            <a:r>
              <a:rPr xmlns:ns5="http://schemas.openxmlformats.org/officeDocument/2006/main" sz="1019" b="1" i="0" ns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6="http://schemas.openxmlformats.org/officeDocument/2006/main" sz="1019" b="0" i="0" ns6:eastAsia="微软雅黑">
                <a:solidFill>
                  <a:srgbClr val="4A5462"/>
                </a:solidFill>
                <a:latin typeface="微软雅黑"/>
              </a:rPr>
              <a:t>履约率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7="http://schemas.openxmlformats.org/officeDocument/2006/main" sz="1019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019" b="0" i="0" ns8:eastAsia="微软雅黑">
                <a:solidFill>
                  <a:srgbClr val="4A5462"/>
                </a:solidFill>
                <a:latin typeface="微软雅黑"/>
              </a:rPr>
              <a:t>延期临期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9="http://schemas.openxmlformats.org/officeDocument/2006/main" sz="1019" b="1" i="0" ns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0="http://schemas.openxmlformats.org/officeDocument/2006/main" sz="1019" b="0" i="0" ns10:eastAsia="微软雅黑">
                <a:solidFill>
                  <a:srgbClr val="4A5462"/>
                </a:solidFill>
                <a:latin typeface="微软雅黑"/>
              </a:rPr>
              <a:t>在制进度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11="http://schemas.openxmlformats.org/officeDocument/2006/main" sz="1019" b="1" i="0" ns11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2="http://schemas.openxmlformats.org/officeDocument/2006/main" sz="1019" b="0" i="0" ns12:eastAsia="微软雅黑">
                <a:solidFill>
                  <a:srgbClr val="4A5462"/>
                </a:solidFill>
                <a:latin typeface="微软雅黑"/>
              </a:rPr>
              <a:t>产量趋势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13="http://schemas.openxmlformats.org/officeDocument/2006/main" sz="1019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019" b="0" i="0" ns14:eastAsia="微软雅黑">
                <a:solidFill>
                  <a:srgbClr val="4A5462"/>
                </a:solidFill>
                <a:latin typeface="微软雅黑"/>
              </a:rPr>
              <a:t>人员绩效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15="http://schemas.openxmlformats.org/officeDocument/2006/main" sz="1019" b="1" i="0" ns1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6="http://schemas.openxmlformats.org/officeDocument/2006/main" sz="1019" b="0" i="0" ns16:eastAsia="微软雅黑">
                <a:solidFill>
                  <a:srgbClr val="4A5462"/>
                </a:solidFill>
                <a:latin typeface="微软雅黑"/>
              </a:rPr>
              <a:t>异常预警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808" y="4498848"/>
            <a:ext cx="1684873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4608576"/>
            <a:ext cx="16848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7="http://schemas.openxmlformats.org/officeDocument/2006/main" sz="1050" b="1" i="0" ns17:eastAsia="微软雅黑">
                <a:solidFill>
                  <a:srgbClr val="3B82F6"/>
                </a:solidFill>
                <a:latin typeface="微软雅黑"/>
              </a:rPr>
              <a:t>刷新 30 秒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00441" y="1865376"/>
            <a:ext cx="2087209" cy="32369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800441" y="1865376"/>
            <a:ext cx="2087209" cy="80467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946745" y="2011680"/>
            <a:ext cx="1794601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8="http://schemas.openxmlformats.org/officeDocument/2006/main" sz="1400" b="1" i="0" ns18:eastAsia="微软雅黑">
                <a:solidFill>
                  <a:srgbClr val="FFFFFF"/>
                </a:solidFill>
                <a:latin typeface="微软雅黑"/>
              </a:rPr>
              <a:t>车间看板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46745" y="2377440"/>
            <a:ext cx="179460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9="http://schemas.openxmlformats.org/officeDocument/2006/main" sz="950" b="1" i="0" ns19:eastAsia="微软雅黑">
                <a:solidFill>
                  <a:srgbClr val="FFFFFF"/>
                </a:solidFill>
                <a:latin typeface="微软雅黑"/>
              </a:rPr>
              <a:t>车间主任 / TV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01609" y="2798064"/>
            <a:ext cx="1684873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2000"/>
              </a:lnSpc>
            </a:pPr>
            <a:r>
              <a:rPr xmlns:ns20="http://schemas.openxmlformats.org/officeDocument/2006/main" sz="1019" b="1" i="0" ns2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1="http://schemas.openxmlformats.org/officeDocument/2006/main" sz="1019" b="0" i="0" ns21:eastAsia="微软雅黑">
                <a:solidFill>
                  <a:srgbClr val="4A5462"/>
                </a:solidFill>
                <a:latin typeface="微软雅黑"/>
              </a:rPr>
              <a:t>工单进度色标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22="http://schemas.openxmlformats.org/officeDocument/2006/main" sz="1019" b="1" i="0" ns2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3="http://schemas.openxmlformats.org/officeDocument/2006/main" sz="1019" b="0" i="0" ns23:eastAsia="微软雅黑">
                <a:solidFill>
                  <a:srgbClr val="4A5462"/>
                </a:solidFill>
                <a:latin typeface="微软雅黑"/>
              </a:rPr>
              <a:t>实时报工播报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24="http://schemas.openxmlformats.org/officeDocument/2006/main" sz="1019" b="1" i="0" ns2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5="http://schemas.openxmlformats.org/officeDocument/2006/main" sz="1019" b="0" i="0" ns25:eastAsia="微软雅黑">
                <a:solidFill>
                  <a:srgbClr val="4A5462"/>
                </a:solidFill>
                <a:latin typeface="微软雅黑"/>
              </a:rPr>
              <a:t>员工与班组排行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26="http://schemas.openxmlformats.org/officeDocument/2006/main" sz="1019" b="1" i="0" ns2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7="http://schemas.openxmlformats.org/officeDocument/2006/main" sz="1019" b="0" i="0" ns27:eastAsia="微软雅黑">
                <a:solidFill>
                  <a:srgbClr val="4A5462"/>
                </a:solidFill>
                <a:latin typeface="微软雅黑"/>
              </a:rPr>
              <a:t>今日良品不良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01609" y="4498848"/>
            <a:ext cx="1684873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01609" y="4608576"/>
            <a:ext cx="16848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8="http://schemas.openxmlformats.org/officeDocument/2006/main" sz="1050" b="1" i="0" ns28:eastAsia="微软雅黑">
                <a:solidFill>
                  <a:srgbClr val="00C17C"/>
                </a:solidFill>
                <a:latin typeface="微软雅黑"/>
              </a:rPr>
              <a:t>刷新 5 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52242" y="1865376"/>
            <a:ext cx="2087209" cy="32369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052242" y="1865376"/>
            <a:ext cx="2087209" cy="8046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98546" y="2011680"/>
            <a:ext cx="1794601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9="http://schemas.openxmlformats.org/officeDocument/2006/main" sz="1400" b="1" i="0" ns29:eastAsia="微软雅黑">
                <a:solidFill>
                  <a:srgbClr val="FFFFFF"/>
                </a:solidFill>
                <a:latin typeface="微软雅黑"/>
              </a:rPr>
              <a:t>物料看板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98546" y="2377440"/>
            <a:ext cx="179460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0="http://schemas.openxmlformats.org/officeDocument/2006/main" sz="950" b="1" i="0" ns30:eastAsia="微软雅黑">
                <a:solidFill>
                  <a:srgbClr val="FFFFFF"/>
                </a:solidFill>
                <a:latin typeface="微软雅黑"/>
              </a:rPr>
              <a:t>仓库 / 采购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53410" y="2798064"/>
            <a:ext cx="1684873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2000"/>
              </a:lnSpc>
            </a:pPr>
            <a:r>
              <a:rPr xmlns:ns31="http://schemas.openxmlformats.org/officeDocument/2006/main" sz="1019" b="1" i="0" ns31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2="http://schemas.openxmlformats.org/officeDocument/2006/main" sz="1019" b="0" i="0" ns32:eastAsia="微软雅黑">
                <a:solidFill>
                  <a:srgbClr val="4A5462"/>
                </a:solidFill>
                <a:latin typeface="微软雅黑"/>
              </a:rPr>
              <a:t>SKU 与低库存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33="http://schemas.openxmlformats.org/officeDocument/2006/main" sz="1019" b="1" i="0" ns3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4="http://schemas.openxmlformats.org/officeDocument/2006/main" sz="1019" b="0" i="0" ns34:eastAsia="微软雅黑">
                <a:solidFill>
                  <a:srgbClr val="4A5462"/>
                </a:solidFill>
                <a:latin typeface="微软雅黑"/>
              </a:rPr>
              <a:t>仓库分布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35="http://schemas.openxmlformats.org/officeDocument/2006/main" sz="1019" b="1" i="0" ns3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6="http://schemas.openxmlformats.org/officeDocument/2006/main" sz="1019" b="0" i="0" ns36:eastAsia="微软雅黑">
                <a:solidFill>
                  <a:srgbClr val="4A5462"/>
                </a:solidFill>
                <a:latin typeface="微软雅黑"/>
              </a:rPr>
              <a:t>安全库存三色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37="http://schemas.openxmlformats.org/officeDocument/2006/main" sz="1019" b="1" i="0" ns3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8="http://schemas.openxmlformats.org/officeDocument/2006/main" sz="1019" b="0" i="0" ns38:eastAsia="微软雅黑">
                <a:solidFill>
                  <a:srgbClr val="4A5462"/>
                </a:solidFill>
                <a:latin typeface="微软雅黑"/>
              </a:rPr>
              <a:t>收发实时滚动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53410" y="4498848"/>
            <a:ext cx="1684873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253410" y="4608576"/>
            <a:ext cx="16848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9="http://schemas.openxmlformats.org/officeDocument/2006/main" sz="1050" b="1" i="0" ns39:eastAsia="微软雅黑">
                <a:solidFill>
                  <a:srgbClr val="F59E0B"/>
                </a:solidFill>
                <a:latin typeface="微软雅黑"/>
              </a:rPr>
              <a:t>刷新 60 秒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304044" y="1865376"/>
            <a:ext cx="2087209" cy="32369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304044" y="1865376"/>
            <a:ext cx="2087209" cy="804672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50348" y="2011680"/>
            <a:ext cx="1794601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40="http://schemas.openxmlformats.org/officeDocument/2006/main" sz="1400" b="1" i="0" ns40:eastAsia="微软雅黑">
                <a:solidFill>
                  <a:srgbClr val="FFFFFF"/>
                </a:solidFill>
                <a:latin typeface="微软雅黑"/>
              </a:rPr>
              <a:t>绩效看板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50348" y="2377440"/>
            <a:ext cx="179460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41="http://schemas.openxmlformats.org/officeDocument/2006/main" sz="950" b="1" i="0" ns41:eastAsia="微软雅黑">
                <a:solidFill>
                  <a:srgbClr val="FFFFFF"/>
                </a:solidFill>
                <a:latin typeface="微软雅黑"/>
              </a:rPr>
              <a:t>班组 / 公示栏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05212" y="2798064"/>
            <a:ext cx="1684873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2000"/>
              </a:lnSpc>
            </a:pPr>
            <a:r>
              <a:rPr xmlns:ns42="http://schemas.openxmlformats.org/officeDocument/2006/main" sz="1019" b="1" i="0" ns4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3="http://schemas.openxmlformats.org/officeDocument/2006/main" sz="1019" b="0" i="0" ns43:eastAsia="微软雅黑">
                <a:solidFill>
                  <a:srgbClr val="4A5462"/>
                </a:solidFill>
                <a:latin typeface="微软雅黑"/>
              </a:rPr>
              <a:t>产量金银铜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44="http://schemas.openxmlformats.org/officeDocument/2006/main" sz="1019" b="1" i="0" ns4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5="http://schemas.openxmlformats.org/officeDocument/2006/main" sz="1019" b="0" i="0" ns45:eastAsia="微软雅黑">
                <a:solidFill>
                  <a:srgbClr val="4A5462"/>
                </a:solidFill>
                <a:latin typeface="微软雅黑"/>
              </a:rPr>
              <a:t>计件工资汇总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46="http://schemas.openxmlformats.org/officeDocument/2006/main" sz="1019" b="1" i="0" ns4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7="http://schemas.openxmlformats.org/officeDocument/2006/main" sz="1019" b="0" i="0" ns47:eastAsia="微软雅黑">
                <a:solidFill>
                  <a:srgbClr val="4A5462"/>
                </a:solidFill>
                <a:latin typeface="微软雅黑"/>
              </a:rPr>
              <a:t>不良排行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48="http://schemas.openxmlformats.org/officeDocument/2006/main" sz="1019" b="1" i="0" ns48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9="http://schemas.openxmlformats.org/officeDocument/2006/main" sz="1019" b="0" i="0" ns49:eastAsia="微软雅黑">
                <a:solidFill>
                  <a:srgbClr val="4A5462"/>
                </a:solidFill>
                <a:latin typeface="微软雅黑"/>
              </a:rPr>
              <a:t>7 日趋势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505212" y="4498848"/>
            <a:ext cx="1684873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505212" y="4608576"/>
            <a:ext cx="16848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50="http://schemas.openxmlformats.org/officeDocument/2006/main" sz="1050" b="1" i="0" ns50:eastAsia="微软雅黑">
                <a:solidFill>
                  <a:srgbClr val="8B5CF6"/>
                </a:solidFill>
                <a:latin typeface="微软雅黑"/>
              </a:rPr>
              <a:t>刷新 5 分钟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555845" y="1865376"/>
            <a:ext cx="2087209" cy="32369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555845" y="1865376"/>
            <a:ext cx="2087209" cy="804672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702149" y="2011680"/>
            <a:ext cx="1794601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51="http://schemas.openxmlformats.org/officeDocument/2006/main" sz="1400" b="1" i="0" ns51:eastAsia="微软雅黑">
                <a:solidFill>
                  <a:srgbClr val="FFFFFF"/>
                </a:solidFill>
                <a:latin typeface="微软雅黑"/>
              </a:rPr>
              <a:t>质量看板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702149" y="2377440"/>
            <a:ext cx="179460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52="http://schemas.openxmlformats.org/officeDocument/2006/main" sz="950" b="1" i="0" ns52:eastAsia="微软雅黑">
                <a:solidFill>
                  <a:srgbClr val="FFFFFF"/>
                </a:solidFill>
                <a:latin typeface="微软雅黑"/>
              </a:rPr>
              <a:t>质检 / 品质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757013" y="2798064"/>
            <a:ext cx="1684873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2000"/>
              </a:lnSpc>
            </a:pPr>
            <a:r>
              <a:rPr xmlns:ns53="http://schemas.openxmlformats.org/officeDocument/2006/main" sz="1019" b="1" i="0" ns5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4="http://schemas.openxmlformats.org/officeDocument/2006/main" sz="1019" b="0" i="0" ns54:eastAsia="微软雅黑">
                <a:solidFill>
                  <a:srgbClr val="4A5462"/>
                </a:solidFill>
                <a:latin typeface="微软雅黑"/>
              </a:rPr>
              <a:t>良品率对比目标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55="http://schemas.openxmlformats.org/officeDocument/2006/main" sz="1019" b="1" i="0" ns5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6="http://schemas.openxmlformats.org/officeDocument/2006/main" sz="1019" b="0" i="0" ns56:eastAsia="微软雅黑">
                <a:solidFill>
                  <a:srgbClr val="4A5462"/>
                </a:solidFill>
                <a:latin typeface="微软雅黑"/>
              </a:rPr>
              <a:t>不良原因 Pareto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57="http://schemas.openxmlformats.org/officeDocument/2006/main" sz="1019" b="1" i="0" ns5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8="http://schemas.openxmlformats.org/officeDocument/2006/main" sz="1019" b="0" i="0" ns58:eastAsia="微软雅黑">
                <a:solidFill>
                  <a:srgbClr val="4A5462"/>
                </a:solidFill>
                <a:latin typeface="微软雅黑"/>
              </a:rPr>
              <a:t>工序不良排行</a:t>
            </a:r>
          </a:p>
          <a:p>
            <a:pPr>
              <a:lnSpc>
                <a:spcPct val="122000"/>
              </a:lnSpc>
              <a:spcBef>
                <a:spcPts val="500"/>
              </a:spcBef>
            </a:pPr>
            <a:r>
              <a:rPr xmlns:ns59="http://schemas.openxmlformats.org/officeDocument/2006/main" sz="1019" b="1" i="0" ns5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60="http://schemas.openxmlformats.org/officeDocument/2006/main" sz="1019" b="0" i="0" ns60:eastAsia="微软雅黑">
                <a:solidFill>
                  <a:srgbClr val="4A5462"/>
                </a:solidFill>
                <a:latin typeface="微软雅黑"/>
              </a:rPr>
              <a:t>检验动态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757013" y="4498848"/>
            <a:ext cx="1684873" cy="18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757013" y="4608576"/>
            <a:ext cx="16848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61="http://schemas.openxmlformats.org/officeDocument/2006/main" sz="1050" b="1" i="0" ns61:eastAsia="微软雅黑">
                <a:solidFill>
                  <a:srgbClr val="EC4899"/>
                </a:solidFill>
                <a:latin typeface="微软雅黑"/>
              </a:rPr>
              <a:t>刷新 60 秒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48640" y="5303520"/>
            <a:ext cx="11094415" cy="786384"/>
          </a:xfrm>
          <a:prstGeom prst="roundRect">
            <a:avLst>
              <a:gd name="adj" fmla="val 23255"/>
            </a:avLst>
          </a:prstGeom>
          <a:solidFill>
            <a:srgbClr val="ECF5FA"/>
          </a:solidFill>
          <a:ln w="12700">
            <a:solidFill>
              <a:srgbClr val="CEE2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59536" y="5303520"/>
            <a:ext cx="10472623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xmlns:ns62="http://schemas.openxmlformats.org/officeDocument/2006/main" sz="1150" b="1" i="0" ns62:eastAsia="微软雅黑">
                <a:solidFill>
                  <a:srgbClr val="009E66"/>
                </a:solidFill>
                <a:latin typeface="微软雅黑"/>
              </a:rPr>
              <a:t>统一口径 · 可下钻</a:t>
            </a:r>
          </a:p>
          <a:p>
            <a:pPr algn="l">
              <a:lnSpc>
                <a:spcPct val="118000"/>
              </a:lnSpc>
              <a:spcBef>
                <a:spcPts val="300"/>
              </a:spcBef>
            </a:pPr>
            <a:r>
              <a:rPr xmlns:ns63="http://schemas.openxmlformats.org/officeDocument/2006/main" sz="1100" b="0" i="0" ns63:eastAsia="微软雅黑">
                <a:solidFill>
                  <a:srgbClr val="161C26"/>
                </a:solidFill>
                <a:latin typeface="微软雅黑"/>
              </a:rPr>
              <a:t>五块屏共用一套指标口径（产量可按全工序 / 末道切换），并且点击任意 KPI 都能下钻到源单列表，带着筛选条件过去，不用自己重新查。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64="http://schemas.openxmlformats.org/officeDocument/2006/main" sz="850" b="0" i="0" ns64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65="http://schemas.openxmlformats.org/officeDocument/2006/main" sz="900" b="1" i="0" ns65:eastAsia="微软雅黑">
                <a:solidFill>
                  <a:srgbClr val="A8B2C0"/>
                </a:solidFill>
                <a:latin typeface="微软雅黑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07 / 大屏演示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厂长驾驶舱：经营层一屏看懂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履约率、延期与临期、在制进度、7 日产量趋势、人员绩效、异常预警集中在一块屏上；所有卡片可点击下钻到源单。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19072"/>
            <a:ext cx="3931920" cy="459028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20240"/>
            <a:ext cx="345643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这屏看什么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38658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9264" y="234086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4="http://schemas.openxmlformats.org/officeDocument/2006/main" sz="1200" b="1" i="0" ns4:eastAsia="微软雅黑">
                <a:solidFill>
                  <a:srgbClr val="161C26"/>
                </a:solidFill>
                <a:latin typeface="微软雅黑"/>
              </a:rPr>
              <a:t>履约与在制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5="http://schemas.openxmlformats.org/officeDocument/2006/main" sz="1060" b="0" i="0" ns5:eastAsia="微软雅黑">
                <a:solidFill>
                  <a:srgbClr val="4A5462"/>
                </a:solidFill>
                <a:latin typeface="微软雅黑"/>
              </a:rPr>
              <a:t>完成率与在制数量反映整体节奏，异常立刻可见。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6384" y="3369563"/>
            <a:ext cx="50292" cy="781812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9264" y="332384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6="http://schemas.openxmlformats.org/officeDocument/2006/main" sz="1200" b="1" i="0" ns6:eastAsia="微软雅黑">
                <a:solidFill>
                  <a:srgbClr val="161C26"/>
                </a:solidFill>
                <a:latin typeface="微软雅黑"/>
              </a:rPr>
              <a:t>趋势与结构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7="http://schemas.openxmlformats.org/officeDocument/2006/main" sz="1060" b="0" i="0" ns7:eastAsia="微软雅黑">
                <a:solidFill>
                  <a:srgbClr val="4A5462"/>
                </a:solidFill>
                <a:latin typeface="微软雅黑"/>
              </a:rPr>
              <a:t>7 日产量趋势看产能走势，人员绩效看谁在扛产量。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" y="435254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9264" y="430682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8="http://schemas.openxmlformats.org/officeDocument/2006/main" sz="1200" b="1" i="0" ns8:eastAsia="微软雅黑">
                <a:solidFill>
                  <a:srgbClr val="161C26"/>
                </a:solidFill>
                <a:latin typeface="微软雅黑"/>
              </a:rPr>
              <a:t>异常预警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9="http://schemas.openxmlformats.org/officeDocument/2006/main" sz="1060" b="0" i="0" ns9:eastAsia="微软雅黑">
                <a:solidFill>
                  <a:srgbClr val="4A5462"/>
                </a:solidFill>
                <a:latin typeface="微软雅黑"/>
              </a:rPr>
              <a:t>延期、临期、低库存、待检统一收口，点进去就是待办。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6384" y="533552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9264" y="528980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10="http://schemas.openxmlformats.org/officeDocument/2006/main" sz="1200" b="1" i="0" ns10:eastAsia="微软雅黑">
                <a:solidFill>
                  <a:srgbClr val="161C26"/>
                </a:solidFill>
                <a:latin typeface="微软雅黑"/>
              </a:rPr>
              <a:t>车间实时状态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11="http://schemas.openxmlformats.org/officeDocument/2006/main" sz="1060" b="0" i="0" ns11:eastAsia="微软雅黑">
                <a:solidFill>
                  <a:srgbClr val="4A5462"/>
                </a:solidFill>
                <a:latin typeface="微软雅黑"/>
              </a:rPr>
              <a:t>在制工单进度 + 最新报工滚动，管理动作有的放矢。</a:t>
            </a:r>
          </a:p>
        </p:txBody>
      </p:sp>
      <p:pic>
        <p:nvPicPr>
          <p:cNvPr id="17" name="Picture 16" descr="shot-b-executiv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120" y="1719072"/>
            <a:ext cx="6854830" cy="459028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2="http://schemas.openxmlformats.org/officeDocument/2006/main" sz="850" b="0" i="0" ns12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3="http://schemas.openxmlformats.org/officeDocument/2006/main" sz="900" b="1" i="0" ns13:eastAsia="微软雅黑">
                <a:solidFill>
                  <a:srgbClr val="A8B2C0"/>
                </a:solidFill>
                <a:latin typeface="微软雅黑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07 / 大屏演示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车间看板：现场层实时协同（5 秒刷新）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挂在车间电视上的那块屏。进度色标、实时报工播报、员工与班组排行，让现场「抬头就知道下一件事」。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19072"/>
            <a:ext cx="3931920" cy="459028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20240"/>
            <a:ext cx="345643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这屏看什么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38658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9264" y="234086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4="http://schemas.openxmlformats.org/officeDocument/2006/main" sz="1200" b="1" i="0" ns4:eastAsia="微软雅黑">
                <a:solidFill>
                  <a:srgbClr val="161C26"/>
                </a:solidFill>
                <a:latin typeface="微软雅黑"/>
              </a:rPr>
              <a:t>进度色标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5="http://schemas.openxmlformats.org/officeDocument/2006/main" sz="1060" b="0" i="0" ns5:eastAsia="微软雅黑">
                <a:solidFill>
                  <a:srgbClr val="4A5462"/>
                </a:solidFill>
                <a:latin typeface="微软雅黑"/>
              </a:rPr>
              <a:t>工单进度条配延期红 / 临期黄，班组长一眼分辨轻重缓急。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6384" y="3369563"/>
            <a:ext cx="50292" cy="781812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9264" y="332384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6="http://schemas.openxmlformats.org/officeDocument/2006/main" sz="1200" b="1" i="0" ns6:eastAsia="微软雅黑">
                <a:solidFill>
                  <a:srgbClr val="161C26"/>
                </a:solidFill>
                <a:latin typeface="微软雅黑"/>
              </a:rPr>
              <a:t>实时播报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7="http://schemas.openxmlformats.org/officeDocument/2006/main" sz="1060" b="0" i="0" ns7:eastAsia="微软雅黑">
                <a:solidFill>
                  <a:srgbClr val="4A5462"/>
                </a:solidFill>
                <a:latin typeface="微软雅黑"/>
              </a:rPr>
              <a:t>报工一提交就上屏，工人自己能看到产量被记录。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" y="435254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9264" y="430682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8="http://schemas.openxmlformats.org/officeDocument/2006/main" sz="1200" b="1" i="0" ns8:eastAsia="微软雅黑">
                <a:solidFill>
                  <a:srgbClr val="161C26"/>
                </a:solidFill>
                <a:latin typeface="微软雅黑"/>
              </a:rPr>
              <a:t>排行激励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9="http://schemas.openxmlformats.org/officeDocument/2006/main" sz="1060" b="0" i="0" ns9:eastAsia="微软雅黑">
                <a:solidFill>
                  <a:srgbClr val="4A5462"/>
                </a:solidFill>
                <a:latin typeface="微软雅黑"/>
              </a:rPr>
              <a:t>员工与班组排行公开透明，计件工资与产量对得上。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6384" y="533552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9264" y="528980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10="http://schemas.openxmlformats.org/officeDocument/2006/main" sz="1200" b="1" i="0" ns10:eastAsia="微软雅黑">
                <a:solidFill>
                  <a:srgbClr val="161C26"/>
                </a:solidFill>
                <a:latin typeface="微软雅黑"/>
              </a:rPr>
              <a:t>今日质量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11="http://schemas.openxmlformats.org/officeDocument/2006/main" sz="1060" b="0" i="0" ns11:eastAsia="微软雅黑">
                <a:solidFill>
                  <a:srgbClr val="4A5462"/>
                </a:solidFill>
                <a:latin typeface="微软雅黑"/>
              </a:rPr>
              <a:t>良品、不良与在制数量同屏，质量问题不过夜。</a:t>
            </a:r>
          </a:p>
        </p:txBody>
      </p:sp>
      <p:pic>
        <p:nvPicPr>
          <p:cNvPr id="17" name="Picture 16" descr="shot-b-worksh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120" y="1719072"/>
            <a:ext cx="6854830" cy="459028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2="http://schemas.openxmlformats.org/officeDocument/2006/main" sz="850" b="0" i="0" ns12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3="http://schemas.openxmlformats.org/officeDocument/2006/main" sz="900" b="1" i="0" ns13:eastAsia="微软雅黑">
                <a:solidFill>
                  <a:srgbClr val="A8B2C0"/>
                </a:solidFill>
                <a:latin typeface="微软雅黑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07 / 大屏演示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物料看板：把缺料风险提前暴露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面向仓库与采购：SKU 与低库存、按仓库的结存分布、安全库存三色预警、收发动向滚动；点某个仓库即可看该仓结存明细。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19072"/>
            <a:ext cx="3931920" cy="459028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20240"/>
            <a:ext cx="345643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这屏看什么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38658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9264" y="234086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4="http://schemas.openxmlformats.org/officeDocument/2006/main" sz="1200" b="1" i="0" ns4:eastAsia="微软雅黑">
                <a:solidFill>
                  <a:srgbClr val="161C26"/>
                </a:solidFill>
                <a:latin typeface="微软雅黑"/>
              </a:rPr>
              <a:t>库存分布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5="http://schemas.openxmlformats.org/officeDocument/2006/main" sz="1060" b="0" i="0" ns5:eastAsia="微软雅黑">
                <a:solidFill>
                  <a:srgbClr val="4A5462"/>
                </a:solidFill>
                <a:latin typeface="微软雅黑"/>
              </a:rPr>
              <a:t>环形图看仓库结构，右侧列表看每仓 SKU、结存与低库存数。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6384" y="3369563"/>
            <a:ext cx="50292" cy="781812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9264" y="332384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6="http://schemas.openxmlformats.org/officeDocument/2006/main" sz="1200" b="1" i="0" ns6:eastAsia="微软雅黑">
                <a:solidFill>
                  <a:srgbClr val="161C26"/>
                </a:solidFill>
                <a:latin typeface="微软雅黑"/>
              </a:rPr>
              <a:t>安全库存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7="http://schemas.openxmlformats.org/officeDocument/2006/main" sz="1060" b="0" i="0" ns7:eastAsia="微软雅黑">
                <a:solidFill>
                  <a:srgbClr val="4A5462"/>
                </a:solidFill>
                <a:latin typeface="微软雅黑"/>
              </a:rPr>
              <a:t>低于安全水位直接标红，采购补货有依据。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" y="435254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9264" y="430682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8="http://schemas.openxmlformats.org/officeDocument/2006/main" sz="1200" b="1" i="0" ns8:eastAsia="微软雅黑">
                <a:solidFill>
                  <a:srgbClr val="161C26"/>
                </a:solidFill>
                <a:latin typeface="微软雅黑"/>
              </a:rPr>
              <a:t>收发滚动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9="http://schemas.openxmlformats.org/officeDocument/2006/main" sz="1060" b="0" i="0" ns9:eastAsia="微软雅黑">
                <a:solidFill>
                  <a:srgbClr val="4A5462"/>
                </a:solidFill>
                <a:latin typeface="微软雅黑"/>
              </a:rPr>
              <a:t>今日入库 / 出库实时滚动，账实差异当天就能发现。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6384" y="533552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9264" y="528980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10="http://schemas.openxmlformats.org/officeDocument/2006/main" sz="1200" b="1" i="0" ns10:eastAsia="微软雅黑">
                <a:solidFill>
                  <a:srgbClr val="161C26"/>
                </a:solidFill>
                <a:latin typeface="微软雅黑"/>
              </a:rPr>
              <a:t>可下钻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11="http://schemas.openxmlformats.org/officeDocument/2006/main" sz="1060" b="0" i="0" ns11:eastAsia="微软雅黑">
                <a:solidFill>
                  <a:srgbClr val="4A5462"/>
                </a:solidFill>
                <a:latin typeface="微软雅黑"/>
              </a:rPr>
              <a:t>点仓库或物料直接看台账结存，不用回系统重新查。</a:t>
            </a:r>
          </a:p>
        </p:txBody>
      </p:sp>
      <p:pic>
        <p:nvPicPr>
          <p:cNvPr id="17" name="Picture 16" descr="shot-b-materi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120" y="1719072"/>
            <a:ext cx="6854830" cy="459028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2="http://schemas.openxmlformats.org/officeDocument/2006/main" sz="850" b="0" i="0" ns12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3="http://schemas.openxmlformats.org/officeDocument/2006/main" sz="900" b="1" i="0" ns13:eastAsia="微软雅黑">
                <a:solidFill>
                  <a:srgbClr val="A8B2C0"/>
                </a:solidFill>
                <a:latin typeface="微软雅黑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07 / 大屏演示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绩效看板：产量、工资、不良，公开透明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放在班组公示栏或休息区，让计件工资不再靠猜。金银铜产量排行、工资汇总、不良排行同屏，公平感来自数据本身。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19072"/>
            <a:ext cx="3931920" cy="459028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20240"/>
            <a:ext cx="345643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这屏看什么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38658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9264" y="234086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4="http://schemas.openxmlformats.org/officeDocument/2006/main" sz="1200" b="1" i="0" ns4:eastAsia="微软雅黑">
                <a:solidFill>
                  <a:srgbClr val="161C26"/>
                </a:solidFill>
                <a:latin typeface="微软雅黑"/>
              </a:rPr>
              <a:t>产量排行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5="http://schemas.openxmlformats.org/officeDocument/2006/main" sz="1060" b="0" i="0" ns5:eastAsia="微软雅黑">
                <a:solidFill>
                  <a:srgbClr val="4A5462"/>
                </a:solidFill>
                <a:latin typeface="微软雅黑"/>
              </a:rPr>
              <a:t>今日与本月产量排行，金银铜标识刺激产出。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6384" y="3369563"/>
            <a:ext cx="50292" cy="781812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9264" y="332384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6="http://schemas.openxmlformats.org/officeDocument/2006/main" sz="1200" b="1" i="0" ns6:eastAsia="微软雅黑">
                <a:solidFill>
                  <a:srgbClr val="161C26"/>
                </a:solidFill>
                <a:latin typeface="微软雅黑"/>
              </a:rPr>
              <a:t>工资汇总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7="http://schemas.openxmlformats.org/officeDocument/2006/main" sz="1060" b="0" i="0" ns7:eastAsia="微软雅黑">
                <a:solidFill>
                  <a:srgbClr val="4A5462"/>
                </a:solidFill>
                <a:latin typeface="微软雅黑"/>
              </a:rPr>
              <a:t>计件工资按人汇总，与产量一一对应，减少扯皮。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" y="435254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9264" y="430682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8="http://schemas.openxmlformats.org/officeDocument/2006/main" sz="1200" b="1" i="0" ns8:eastAsia="微软雅黑">
                <a:solidFill>
                  <a:srgbClr val="161C26"/>
                </a:solidFill>
                <a:latin typeface="微软雅黑"/>
              </a:rPr>
              <a:t>不良排行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9="http://schemas.openxmlformats.org/officeDocument/2006/main" sz="1060" b="0" i="0" ns9:eastAsia="微软雅黑">
                <a:solidFill>
                  <a:srgbClr val="4A5462"/>
                </a:solidFill>
                <a:latin typeface="微软雅黑"/>
              </a:rPr>
              <a:t>谁的不良多、在哪道工序，品质改善有靶子。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6384" y="533552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9264" y="528980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10="http://schemas.openxmlformats.org/officeDocument/2006/main" sz="1200" b="1" i="0" ns10:eastAsia="微软雅黑">
                <a:solidFill>
                  <a:srgbClr val="161C26"/>
                </a:solidFill>
                <a:latin typeface="微软雅黑"/>
              </a:rPr>
              <a:t>产量趋势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11="http://schemas.openxmlformats.org/officeDocument/2006/main" sz="1060" b="0" i="0" ns11:eastAsia="微软雅黑">
                <a:solidFill>
                  <a:srgbClr val="4A5462"/>
                </a:solidFill>
                <a:latin typeface="微软雅黑"/>
              </a:rPr>
              <a:t>近 7 日趋势看稳定性，不只看单日峰值。</a:t>
            </a:r>
          </a:p>
        </p:txBody>
      </p:sp>
      <p:pic>
        <p:nvPicPr>
          <p:cNvPr id="17" name="Picture 16" descr="shot-b-performan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120" y="1719072"/>
            <a:ext cx="6854830" cy="459028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2="http://schemas.openxmlformats.org/officeDocument/2006/main" sz="850" b="0" i="0" ns12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3="http://schemas.openxmlformats.org/officeDocument/2006/main" sz="900" b="1" i="0" ns13:eastAsia="微软雅黑">
                <a:solidFill>
                  <a:srgbClr val="A8B2C0"/>
                </a:solidFill>
                <a:latin typeface="微软雅黑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07 / 大屏演示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质量看板：良品率、不良 Pareto、检验动态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质检与品质的日常看板：良品率对比目标、不良原因分布、工序不良排行、检验单动态，把「质量」从口号变成可量化的数字。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19072"/>
            <a:ext cx="3931920" cy="459028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20240"/>
            <a:ext cx="345643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1" i="0" ns3:eastAsia="微软雅黑">
                <a:solidFill>
                  <a:srgbClr val="00C17C"/>
                </a:solidFill>
                <a:latin typeface="微软雅黑"/>
              </a:rPr>
              <a:t>这屏看什么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38658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9264" y="234086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4="http://schemas.openxmlformats.org/officeDocument/2006/main" sz="1200" b="1" i="0" ns4:eastAsia="微软雅黑">
                <a:solidFill>
                  <a:srgbClr val="161C26"/>
                </a:solidFill>
                <a:latin typeface="微软雅黑"/>
              </a:rPr>
              <a:t>良品率对比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5="http://schemas.openxmlformats.org/officeDocument/2006/main" sz="1060" b="0" i="0" ns5:eastAsia="微软雅黑">
                <a:solidFill>
                  <a:srgbClr val="4A5462"/>
                </a:solidFill>
                <a:latin typeface="微软雅黑"/>
              </a:rPr>
              <a:t>当前良品率与目标同屏，达标与否一眼可见。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6384" y="3369563"/>
            <a:ext cx="50292" cy="781812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9264" y="332384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6="http://schemas.openxmlformats.org/officeDocument/2006/main" sz="1200" b="1" i="0" ns6:eastAsia="微软雅黑">
                <a:solidFill>
                  <a:srgbClr val="161C26"/>
                </a:solidFill>
                <a:latin typeface="微软雅黑"/>
              </a:rPr>
              <a:t>不良 Pareto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7="http://schemas.openxmlformats.org/officeDocument/2006/main" sz="1060" b="0" i="0" ns7:eastAsia="微软雅黑">
                <a:solidFill>
                  <a:srgbClr val="4A5462"/>
                </a:solidFill>
                <a:latin typeface="微软雅黑"/>
              </a:rPr>
              <a:t>按原因排序，优先解决贡献最大的那几类。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" y="435254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9264" y="430682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8="http://schemas.openxmlformats.org/officeDocument/2006/main" sz="1200" b="1" i="0" ns8:eastAsia="微软雅黑">
                <a:solidFill>
                  <a:srgbClr val="161C26"/>
                </a:solidFill>
                <a:latin typeface="微软雅黑"/>
              </a:rPr>
              <a:t>工序归因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9="http://schemas.openxmlformats.org/officeDocument/2006/main" sz="1060" b="0" i="0" ns9:eastAsia="微软雅黑">
                <a:solidFill>
                  <a:srgbClr val="4A5462"/>
                </a:solidFill>
                <a:latin typeface="微软雅黑"/>
              </a:rPr>
              <a:t>不良排行落到工序，改善动作才能落到人。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6384" y="5335524"/>
            <a:ext cx="50292" cy="781812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9264" y="5289804"/>
            <a:ext cx="3255263" cy="891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xmlns:ns10="http://schemas.openxmlformats.org/officeDocument/2006/main" sz="1200" b="1" i="0" ns10:eastAsia="微软雅黑">
                <a:solidFill>
                  <a:srgbClr val="161C26"/>
                </a:solidFill>
                <a:latin typeface="微软雅黑"/>
              </a:rPr>
              <a:t>检验动态</a:t>
            </a:r>
          </a:p>
          <a:p>
            <a:pPr algn="l">
              <a:lnSpc>
                <a:spcPct val="122000"/>
              </a:lnSpc>
              <a:spcBef>
                <a:spcPts val="300"/>
              </a:spcBef>
            </a:pPr>
            <a:r>
              <a:rPr xmlns:ns11="http://schemas.openxmlformats.org/officeDocument/2006/main" sz="1060" b="0" i="0" ns11:eastAsia="微软雅黑">
                <a:solidFill>
                  <a:srgbClr val="4A5462"/>
                </a:solidFill>
                <a:latin typeface="微软雅黑"/>
              </a:rPr>
              <a:t>检验单实时滚动，待检与不合格不积压。</a:t>
            </a:r>
          </a:p>
        </p:txBody>
      </p:sp>
      <p:pic>
        <p:nvPicPr>
          <p:cNvPr id="17" name="Picture 16" descr="shot-b-quali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120" y="1719072"/>
            <a:ext cx="6854830" cy="459028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2="http://schemas.openxmlformats.org/officeDocument/2006/main" sz="850" b="0" i="0" ns12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3="http://schemas.openxmlformats.org/officeDocument/2006/main" sz="900" b="1" i="0" ns13:eastAsia="微软雅黑">
                <a:solidFill>
                  <a:srgbClr val="A8B2C0"/>
                </a:solidFill>
                <a:latin typeface="微软雅黑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08 / 平台与交付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平台能力：权限守边界，审批守节点，预警守时间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业务跑得再顺，也要有人管边界。权限矩阵决定谁能看谁能改，审批流卡住关键动作，预警中心把「将要出问题」提前喊出来。</a:t>
            </a:r>
          </a:p>
        </p:txBody>
      </p:sp>
      <p:pic>
        <p:nvPicPr>
          <p:cNvPr id="7" name="Picture 6" descr="shot-ro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096" y="1792224"/>
            <a:ext cx="3058728" cy="2048256"/>
          </a:xfrm>
          <a:prstGeom prst="rect">
            <a:avLst/>
          </a:prstGeom>
        </p:spPr>
      </p:pic>
      <p:pic>
        <p:nvPicPr>
          <p:cNvPr id="8" name="Picture 7" descr="shot-approval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483" y="1792224"/>
            <a:ext cx="3058728" cy="2048256"/>
          </a:xfrm>
          <a:prstGeom prst="rect">
            <a:avLst/>
          </a:prstGeom>
        </p:spPr>
      </p:pic>
      <p:pic>
        <p:nvPicPr>
          <p:cNvPr id="9" name="Picture 8" descr="shot-alert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869" y="1792224"/>
            <a:ext cx="3058728" cy="204825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48640" y="3895344"/>
            <a:ext cx="11094415" cy="530352"/>
          </a:xfrm>
          <a:prstGeom prst="roundRect">
            <a:avLst>
              <a:gd name="adj" fmla="val 2758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3895344"/>
            <a:ext cx="54864" cy="530352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3895344"/>
            <a:ext cx="1828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130" b="1" i="0" ns3:eastAsia="微软雅黑">
                <a:solidFill>
                  <a:srgbClr val="3B82F6"/>
                </a:solidFill>
                <a:latin typeface="微软雅黑"/>
              </a:rPr>
              <a:t>权限矩阵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06624" y="3895344"/>
            <a:ext cx="8716975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xmlns:ns4="http://schemas.openxmlformats.org/officeDocument/2006/main" sz="1040" b="0" i="0" ns4:eastAsia="微软雅黑">
                <a:solidFill>
                  <a:srgbClr val="4A5462"/>
                </a:solidFill>
                <a:latin typeface="微软雅黑"/>
              </a:rPr>
              <a:t>按角色 × 模块 × 动作（查看 / 新建 / 编辑 / 删除 / 运行 / 导出）配置；侧栏菜单与按钮都跟着权限显示，越权在前后端双重拦截。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535424"/>
            <a:ext cx="11094415" cy="530352"/>
          </a:xfrm>
          <a:prstGeom prst="roundRect">
            <a:avLst>
              <a:gd name="adj" fmla="val 2758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48640" y="4535424"/>
            <a:ext cx="54864" cy="530352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4535424"/>
            <a:ext cx="1828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5="http://schemas.openxmlformats.org/officeDocument/2006/main" sz="1130" b="1" i="0" ns5:eastAsia="微软雅黑">
                <a:solidFill>
                  <a:srgbClr val="00C17C"/>
                </a:solidFill>
                <a:latin typeface="微软雅黑"/>
              </a:rPr>
              <a:t>审批流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06624" y="4535424"/>
            <a:ext cx="8716975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xmlns:ns6="http://schemas.openxmlformats.org/officeDocument/2006/main" sz="1040" b="0" i="0" ns6:eastAsia="微软雅黑">
                <a:solidFill>
                  <a:srgbClr val="4A5462"/>
                </a:solidFill>
                <a:latin typeface="微软雅黑"/>
              </a:rPr>
              <a:t>关键节点（如工单下达 / 特殊价格 / 大额采购）走审批中心，集中待办与已办；审批通过才继续走后面的流程。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75504"/>
            <a:ext cx="11094415" cy="530352"/>
          </a:xfrm>
          <a:prstGeom prst="roundRect">
            <a:avLst>
              <a:gd name="adj" fmla="val 2758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48640" y="5175504"/>
            <a:ext cx="54864" cy="530352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5175504"/>
            <a:ext cx="1828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7="http://schemas.openxmlformats.org/officeDocument/2006/main" sz="1130" b="1" i="0" ns7:eastAsia="微软雅黑">
                <a:solidFill>
                  <a:srgbClr val="F59E0B"/>
                </a:solidFill>
                <a:latin typeface="微软雅黑"/>
              </a:rPr>
              <a:t>预警中心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06624" y="5175504"/>
            <a:ext cx="8716975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xmlns:ns8="http://schemas.openxmlformats.org/officeDocument/2006/main" sz="1040" b="0" i="0" ns8:eastAsia="微软雅黑">
                <a:solidFill>
                  <a:srgbClr val="4A5462"/>
                </a:solidFill>
                <a:latin typeface="微软雅黑"/>
              </a:rPr>
              <a:t>延期 / 临期工单、低于安全库存、待检单据、设备维保到期等统一收口；每条预警可一键下钻到源单处理。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815583"/>
            <a:ext cx="11094415" cy="530352"/>
          </a:xfrm>
          <a:prstGeom prst="roundRect">
            <a:avLst>
              <a:gd name="adj" fmla="val 27586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48640" y="5815583"/>
            <a:ext cx="54864" cy="53035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5815583"/>
            <a:ext cx="1828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9="http://schemas.openxmlformats.org/officeDocument/2006/main" sz="1130" b="1" i="0" ns9:eastAsia="微软雅黑">
                <a:solidFill>
                  <a:srgbClr val="8B5CF6"/>
                </a:solidFill>
                <a:latin typeface="微软雅黑"/>
              </a:rPr>
              <a:t>配置与扩展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06624" y="5815583"/>
            <a:ext cx="8716975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xmlns:ns10="http://schemas.openxmlformats.org/officeDocument/2006/main" sz="1040" b="0" i="0" ns10:eastAsia="微软雅黑">
                <a:solidFill>
                  <a:srgbClr val="4A5462"/>
                </a:solidFill>
                <a:latin typeface="微软雅黑"/>
              </a:rPr>
              <a:t>编号规则（单号前缀与流水）、打印模板、自定义字段、字典维护，让系统去适应工厂习惯，而不是反过来。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1="http://schemas.openxmlformats.org/officeDocument/2006/main" sz="850" b="0" i="0" ns11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2="http://schemas.openxmlformats.org/officeDocument/2006/main" sz="900" b="1" i="0" ns12:eastAsia="微软雅黑">
                <a:solidFill>
                  <a:srgbClr val="A8B2C0"/>
                </a:solidFill>
                <a:latin typeface="微软雅黑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08 / 平台与交付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技术形态与差异化：私有化 · 买断制 · 数据自主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面向成长型工厂的轻量路线：部署简单、上手快、数据在自己手里，并且可以按车间的实际规则定制，而不是让你去迁就软件。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47088"/>
            <a:ext cx="5410047" cy="2121408"/>
          </a:xfrm>
          <a:prstGeom prst="roundRect">
            <a:avLst>
              <a:gd name="adj" fmla="val 862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847088"/>
            <a:ext cx="5410047" cy="6858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2103120"/>
            <a:ext cx="486140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450" b="1" i="0" ns3:eastAsia="微软雅黑">
                <a:solidFill>
                  <a:srgbClr val="161C26"/>
                </a:solidFill>
                <a:latin typeface="微软雅黑"/>
              </a:rPr>
              <a:t>部署形态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505456"/>
            <a:ext cx="4861407" cy="1298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4="http://schemas.openxmlformats.org/officeDocument/2006/main" sz="1090" b="1" i="0" ns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5="http://schemas.openxmlformats.org/officeDocument/2006/main" sz="1090" b="0" i="0" ns5:eastAsia="微软雅黑">
                <a:solidFill>
                  <a:srgbClr val="4A5462"/>
                </a:solidFill>
                <a:latin typeface="微软雅黑"/>
              </a:rPr>
              <a:t>本地服务器 / 专有云 / 子目录部署三种方式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6="http://schemas.openxmlformats.org/officeDocument/2006/main" sz="1090" b="1" i="0" ns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7="http://schemas.openxmlformats.org/officeDocument/2006/main" sz="1090" b="0" i="0" ns7:eastAsia="微软雅黑">
                <a:solidFill>
                  <a:srgbClr val="4A5462"/>
                </a:solidFill>
                <a:latin typeface="微软雅黑"/>
              </a:rPr>
              <a:t>数据库支持 SQLite 与 MySQL，按规模选择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8="http://schemas.openxmlformats.org/officeDocument/2006/main" sz="1090" b="1" i="0" ns8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9="http://schemas.openxmlformats.org/officeDocument/2006/main" sz="1090" b="0" i="0" ns9:eastAsia="微软雅黑">
                <a:solidFill>
                  <a:srgbClr val="4A5462"/>
                </a:solidFill>
                <a:latin typeface="微软雅黑"/>
              </a:rPr>
              <a:t>前端无构建依赖，静态资源即可运行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0="http://schemas.openxmlformats.org/officeDocument/2006/main" sz="1090" b="1" i="0" ns10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1="http://schemas.openxmlformats.org/officeDocument/2006/main" sz="1090" b="0" i="0" ns11:eastAsia="微软雅黑">
                <a:solidFill>
                  <a:srgbClr val="4A5462"/>
                </a:solidFill>
                <a:latin typeface="微软雅黑"/>
              </a:rPr>
              <a:t>升级按版本包替换，不动业务数据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847088"/>
            <a:ext cx="5410047" cy="2121408"/>
          </a:xfrm>
          <a:prstGeom prst="roundRect">
            <a:avLst>
              <a:gd name="adj" fmla="val 862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233007" y="1847088"/>
            <a:ext cx="5410047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07327" y="2103120"/>
            <a:ext cx="486140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2="http://schemas.openxmlformats.org/officeDocument/2006/main" sz="1450" b="1" i="0" ns12:eastAsia="微软雅黑">
                <a:solidFill>
                  <a:srgbClr val="161C26"/>
                </a:solidFill>
                <a:latin typeface="微软雅黑"/>
              </a:rPr>
              <a:t>技术特征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7327" y="2505456"/>
            <a:ext cx="4861407" cy="1298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13="http://schemas.openxmlformats.org/officeDocument/2006/main" sz="1090" b="1" i="0" ns1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4="http://schemas.openxmlformats.org/officeDocument/2006/main" sz="1090" b="0" i="0" ns14:eastAsia="微软雅黑">
                <a:solidFill>
                  <a:srgbClr val="4A5462"/>
                </a:solidFill>
                <a:latin typeface="微软雅黑"/>
              </a:rPr>
              <a:t>PHP 自研单体 + 原生 SQL，链路短、排查快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5="http://schemas.openxmlformats.org/officeDocument/2006/main" sz="1090" b="1" i="0" ns1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6="http://schemas.openxmlformats.org/officeDocument/2006/main" sz="1090" b="0" i="0" ns16:eastAsia="微软雅黑">
                <a:solidFill>
                  <a:srgbClr val="4A5462"/>
                </a:solidFill>
                <a:latin typeface="微软雅黑"/>
              </a:rPr>
              <a:t>Vue 3 免构建前端，浏览器直开，兼容老设备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7="http://schemas.openxmlformats.org/officeDocument/2006/main" sz="1090" b="1" i="0" ns1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8="http://schemas.openxmlformats.org/officeDocument/2006/main" sz="1090" b="0" i="0" ns18:eastAsia="微软雅黑">
                <a:solidFill>
                  <a:srgbClr val="4A5462"/>
                </a:solidFill>
                <a:latin typeface="微软雅黑"/>
              </a:rPr>
              <a:t>自研 JWT 鉴权 + 角色权限矩阵</a:t>
            </a:r>
          </a:p>
          <a:p>
            <a:pPr>
              <a:lnSpc>
                <a:spcPct val="130000"/>
              </a:lnSpc>
              <a:spcBef>
                <a:spcPts val="700"/>
              </a:spcBef>
            </a:pPr>
            <a:r>
              <a:rPr xmlns:ns19="http://schemas.openxmlformats.org/officeDocument/2006/main" sz="1090" b="1" i="0" ns1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0="http://schemas.openxmlformats.org/officeDocument/2006/main" sz="1090" b="0" i="0" ns20:eastAsia="微软雅黑">
                <a:solidFill>
                  <a:srgbClr val="4A5462"/>
                </a:solidFill>
                <a:latin typeface="微软雅黑"/>
              </a:rPr>
              <a:t>编号规则 / 自定义字段 / 打印模板可配置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169663"/>
            <a:ext cx="2595295" cy="1225296"/>
          </a:xfrm>
          <a:prstGeom prst="roundRect">
            <a:avLst>
              <a:gd name="adj" fmla="val 1492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8640" y="4169663"/>
            <a:ext cx="2595295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4407408"/>
            <a:ext cx="211980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1="http://schemas.openxmlformats.org/officeDocument/2006/main" sz="1350" b="1" i="0" ns21:eastAsia="微软雅黑">
                <a:solidFill>
                  <a:srgbClr val="009E66"/>
                </a:solidFill>
                <a:latin typeface="微软雅黑"/>
              </a:rPr>
              <a:t>可私有化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384" y="477316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xmlns:ns22="http://schemas.openxmlformats.org/officeDocument/2006/main" sz="1040" b="0" i="0" ns22:eastAsia="微软雅黑">
                <a:solidFill>
                  <a:srgbClr val="4A5462"/>
                </a:solidFill>
                <a:latin typeface="微软雅黑"/>
              </a:rPr>
              <a:t>数据 100% 留在客户环境</a:t>
            </a:r>
          </a:p>
          <a:p>
            <a:pPr algn="l">
              <a:lnSpc>
                <a:spcPct val="120000"/>
              </a:lnSpc>
            </a:pPr>
            <a:r>
              <a:rPr xmlns:ns23="http://schemas.openxmlformats.org/officeDocument/2006/main" sz="1040" b="0" i="0" ns23:eastAsia="微软雅黑">
                <a:solidFill>
                  <a:srgbClr val="4A5462"/>
                </a:solidFill>
                <a:latin typeface="微软雅黑"/>
              </a:rPr>
              <a:t>不依赖公有云账号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1679" y="4169663"/>
            <a:ext cx="2595295" cy="1225296"/>
          </a:xfrm>
          <a:prstGeom prst="roundRect">
            <a:avLst>
              <a:gd name="adj" fmla="val 1492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3381679" y="4169663"/>
            <a:ext cx="2595295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9423" y="4407408"/>
            <a:ext cx="211980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4="http://schemas.openxmlformats.org/officeDocument/2006/main" sz="1350" b="1" i="0" ns24:eastAsia="微软雅黑">
                <a:solidFill>
                  <a:srgbClr val="009E66"/>
                </a:solidFill>
                <a:latin typeface="微软雅黑"/>
              </a:rPr>
              <a:t>一次性授权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477316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xmlns:ns25="http://schemas.openxmlformats.org/officeDocument/2006/main" sz="1040" b="0" i="0" ns25:eastAsia="微软雅黑">
                <a:solidFill>
                  <a:srgbClr val="4A5462"/>
                </a:solidFill>
                <a:latin typeface="微软雅黑"/>
              </a:rPr>
              <a:t>按模块 / 工位买断</a:t>
            </a:r>
          </a:p>
          <a:p>
            <a:pPr algn="l">
              <a:lnSpc>
                <a:spcPct val="120000"/>
              </a:lnSpc>
            </a:pPr>
            <a:r>
              <a:rPr xmlns:ns26="http://schemas.openxmlformats.org/officeDocument/2006/main" sz="1040" b="0" i="0" ns26:eastAsia="微软雅黑">
                <a:solidFill>
                  <a:srgbClr val="4A5462"/>
                </a:solidFill>
                <a:latin typeface="微软雅黑"/>
              </a:rPr>
              <a:t>三年 TCO 更可控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4719" y="4169663"/>
            <a:ext cx="2595295" cy="1225296"/>
          </a:xfrm>
          <a:prstGeom prst="roundRect">
            <a:avLst>
              <a:gd name="adj" fmla="val 1492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214719" y="4169663"/>
            <a:ext cx="2595295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52463" y="4407408"/>
            <a:ext cx="211980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7="http://schemas.openxmlformats.org/officeDocument/2006/main" sz="1350" b="1" i="0" ns27:eastAsia="微软雅黑">
                <a:solidFill>
                  <a:srgbClr val="009E66"/>
                </a:solidFill>
                <a:latin typeface="微软雅黑"/>
              </a:rPr>
              <a:t>深度定制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52463" y="477316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xmlns:ns28="http://schemas.openxmlformats.org/officeDocument/2006/main" sz="1040" b="0" i="0" ns28:eastAsia="微软雅黑">
                <a:solidFill>
                  <a:srgbClr val="4A5462"/>
                </a:solidFill>
                <a:latin typeface="微软雅黑"/>
              </a:rPr>
              <a:t>流程 / 报表 / 看板可改</a:t>
            </a:r>
          </a:p>
          <a:p>
            <a:pPr algn="l">
              <a:lnSpc>
                <a:spcPct val="120000"/>
              </a:lnSpc>
            </a:pPr>
            <a:r>
              <a:rPr xmlns:ns29="http://schemas.openxmlformats.org/officeDocument/2006/main" sz="1040" b="0" i="0" ns29:eastAsia="微软雅黑">
                <a:solidFill>
                  <a:srgbClr val="4A5462"/>
                </a:solidFill>
                <a:latin typeface="微软雅黑"/>
              </a:rPr>
              <a:t>不是只能填标准模板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47759" y="4169663"/>
            <a:ext cx="2595295" cy="1225296"/>
          </a:xfrm>
          <a:prstGeom prst="roundRect">
            <a:avLst>
              <a:gd name="adj" fmla="val 1492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047759" y="4169663"/>
            <a:ext cx="2595295" cy="68580"/>
          </a:xfrm>
          <a:prstGeom prst="roundRect">
            <a:avLst>
              <a:gd name="adj" fmla="val 50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85503" y="4407408"/>
            <a:ext cx="211980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0="http://schemas.openxmlformats.org/officeDocument/2006/main" sz="1350" b="1" i="0" ns30:eastAsia="微软雅黑">
                <a:solidFill>
                  <a:srgbClr val="009E66"/>
                </a:solidFill>
                <a:latin typeface="微软雅黑"/>
              </a:rPr>
              <a:t>轻量上手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85503" y="477316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xmlns:ns31="http://schemas.openxmlformats.org/officeDocument/2006/main" sz="1040" b="0" i="0" ns31:eastAsia="微软雅黑">
                <a:solidFill>
                  <a:srgbClr val="4A5462"/>
                </a:solidFill>
                <a:latin typeface="微软雅黑"/>
              </a:rPr>
              <a:t>3 小时跑通闭环</a:t>
            </a:r>
          </a:p>
          <a:p>
            <a:pPr algn="l">
              <a:lnSpc>
                <a:spcPct val="120000"/>
              </a:lnSpc>
            </a:pPr>
            <a:r>
              <a:rPr xmlns:ns32="http://schemas.openxmlformats.org/officeDocument/2006/main" sz="1040" b="0" i="0" ns32:eastAsia="微软雅黑">
                <a:solidFill>
                  <a:srgbClr val="4A5462"/>
                </a:solidFill>
                <a:latin typeface="微软雅黑"/>
              </a:rPr>
              <a:t>Web + 手机 + 大屏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48640" y="5577840"/>
            <a:ext cx="11094415" cy="658368"/>
          </a:xfrm>
          <a:prstGeom prst="roundRect">
            <a:avLst>
              <a:gd name="adj" fmla="val 25000"/>
            </a:avLst>
          </a:prstGeom>
          <a:solidFill>
            <a:srgbClr val="ECF5FA"/>
          </a:solidFill>
          <a:ln w="12700">
            <a:solidFill>
              <a:srgbClr val="CEE2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5577840"/>
            <a:ext cx="10472623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3="http://schemas.openxmlformats.org/officeDocument/2006/main" sz="1100" b="1" i="0" ns33:eastAsia="微软雅黑">
                <a:solidFill>
                  <a:srgbClr val="5E6C7E"/>
                </a:solidFill>
                <a:latin typeface="微软雅黑"/>
              </a:rPr>
              <a:t>诚实边界：MRP / APS 为可演示方案（标准工时 + 交期贪心），转单与写回均可人工确认、可撤销；生产级调优与设备数采按项目评估。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4="http://schemas.openxmlformats.org/officeDocument/2006/main" sz="850" b="0" i="0" ns34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35="http://schemas.openxmlformats.org/officeDocument/2006/main" sz="900" b="1" i="0" ns35:eastAsia="微软雅黑">
                <a:solidFill>
                  <a:srgbClr val="A8B2C0"/>
                </a:solidFill>
                <a:latin typeface="微软雅黑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365760"/>
            <a:ext cx="475488" cy="56692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93776"/>
            <a:ext cx="11094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1100" b="1" i="0" ns0:eastAsia="微软雅黑">
                <a:solidFill>
                  <a:srgbClr val="00C17C"/>
                </a:solidFill>
                <a:latin typeface="微软雅黑"/>
              </a:rPr>
              <a:t>08 / 平台与交付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86384"/>
            <a:ext cx="1109441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2500" b="1" i="0" ns1:eastAsia="微软雅黑">
                <a:solidFill>
                  <a:srgbClr val="161C26"/>
                </a:solidFill>
                <a:latin typeface="微软雅黑"/>
              </a:rPr>
              <a:t>实施路径：先跑通闭环，再谈优化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98448"/>
            <a:ext cx="109115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xmlns:ns2="http://schemas.openxmlformats.org/officeDocument/2006/main" sz="1250" b="0" i="0" ns2:eastAsia="微软雅黑">
                <a:solidFill>
                  <a:srgbClr val="808C9C"/>
                </a:solidFill>
                <a:latin typeface="微软雅黑"/>
              </a:rPr>
              <a:t>不建议一上来就全模块铺开。按下面的节奏走，最快当天就能看到「报工 → 大屏」跑起来。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920240"/>
            <a:ext cx="2072579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920240"/>
            <a:ext cx="2072579" cy="82296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4944" y="2048256"/>
            <a:ext cx="177997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000" b="1" i="0" ns3:eastAsia="微软雅黑">
                <a:solidFill>
                  <a:srgbClr val="FFFFFF"/>
                </a:solidFill>
                <a:latin typeface="微软雅黑"/>
              </a:rPr>
              <a:t>Day 1 · 上午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2340864"/>
            <a:ext cx="1779971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="http://schemas.openxmlformats.org/officeDocument/2006/main" sz="1300" b="1" i="0" ns4:eastAsia="微软雅黑">
                <a:solidFill>
                  <a:srgbClr val="FFFFFF"/>
                </a:solidFill>
                <a:latin typeface="微软雅黑"/>
              </a:rPr>
              <a:t>主数据就位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2926080"/>
            <a:ext cx="1743395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5="http://schemas.openxmlformats.org/officeDocument/2006/main" sz="1040" b="1" i="0" ns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6="http://schemas.openxmlformats.org/officeDocument/2006/main" sz="1040" b="0" i="0" ns6:eastAsia="微软雅黑">
                <a:solidFill>
                  <a:srgbClr val="4A5462"/>
                </a:solidFill>
                <a:latin typeface="微软雅黑"/>
              </a:rPr>
              <a:t>物料 / BOM / 工艺路线 / 工序</a:t>
            </a:r>
          </a:p>
          <a:p>
            <a:pPr>
              <a:lnSpc>
                <a:spcPct val="130000"/>
              </a:lnSpc>
              <a:spcBef>
                <a:spcPts val="800"/>
              </a:spcBef>
            </a:pPr>
            <a:r>
              <a:rPr xmlns:ns7="http://schemas.openxmlformats.org/officeDocument/2006/main" sz="1040" b="1" i="0" ns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8="http://schemas.openxmlformats.org/officeDocument/2006/main" sz="1040" b="0" i="0" ns8:eastAsia="微软雅黑">
                <a:solidFill>
                  <a:srgbClr val="4A5462"/>
                </a:solidFill>
                <a:latin typeface="微软雅黑"/>
              </a:rPr>
              <a:t>仓库、往来单位、用户与权限</a:t>
            </a:r>
          </a:p>
          <a:p>
            <a:pPr>
              <a:lnSpc>
                <a:spcPct val="130000"/>
              </a:lnSpc>
              <a:spcBef>
                <a:spcPts val="800"/>
              </a:spcBef>
            </a:pPr>
            <a:r>
              <a:rPr xmlns:ns9="http://schemas.openxmlformats.org/officeDocument/2006/main" sz="1040" b="1" i="0" ns9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0="http://schemas.openxmlformats.org/officeDocument/2006/main" sz="1040" b="0" i="0" ns10:eastAsia="微软雅黑">
                <a:solidFill>
                  <a:srgbClr val="4A5462"/>
                </a:solidFill>
                <a:latin typeface="微软雅黑"/>
              </a:rPr>
              <a:t>编号规则与打印模板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93787" y="2231136"/>
            <a:ext cx="2560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11="http://schemas.openxmlformats.org/officeDocument/2006/main" sz="900" b="1" i="0" ns11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04099" y="1920240"/>
            <a:ext cx="2072579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04099" y="1920240"/>
            <a:ext cx="2072579" cy="82296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50403" y="2048256"/>
            <a:ext cx="177997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2="http://schemas.openxmlformats.org/officeDocument/2006/main" sz="1000" b="1" i="0" ns12:eastAsia="微软雅黑">
                <a:solidFill>
                  <a:srgbClr val="FFFFFF"/>
                </a:solidFill>
                <a:latin typeface="微软雅黑"/>
              </a:rPr>
              <a:t>Day 1 · 下午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50403" y="2340864"/>
            <a:ext cx="1779971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3="http://schemas.openxmlformats.org/officeDocument/2006/main" sz="1300" b="1" i="0" ns13:eastAsia="微软雅黑">
                <a:solidFill>
                  <a:srgbClr val="FFFFFF"/>
                </a:solidFill>
                <a:latin typeface="微软雅黑"/>
              </a:rPr>
              <a:t>跑通生产闭环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68691" y="2926080"/>
            <a:ext cx="1743395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14="http://schemas.openxmlformats.org/officeDocument/2006/main" sz="1040" b="1" i="0" ns1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5="http://schemas.openxmlformats.org/officeDocument/2006/main" sz="1040" b="0" i="0" ns15:eastAsia="微软雅黑">
                <a:solidFill>
                  <a:srgbClr val="4A5462"/>
                </a:solidFill>
                <a:latin typeface="微软雅黑"/>
              </a:rPr>
              <a:t>建工单 → 派工 → 领料</a:t>
            </a:r>
          </a:p>
          <a:p>
            <a:pPr>
              <a:lnSpc>
                <a:spcPct val="130000"/>
              </a:lnSpc>
              <a:spcBef>
                <a:spcPts val="800"/>
              </a:spcBef>
            </a:pPr>
            <a:r>
              <a:rPr xmlns:ns16="http://schemas.openxmlformats.org/officeDocument/2006/main" sz="1040" b="1" i="0" ns1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7="http://schemas.openxmlformats.org/officeDocument/2006/main" sz="1040" b="0" i="0" ns17:eastAsia="微软雅黑">
                <a:solidFill>
                  <a:srgbClr val="4A5462"/>
                </a:solidFill>
                <a:latin typeface="微软雅黑"/>
              </a:rPr>
              <a:t>手机报工，现场就能用</a:t>
            </a:r>
          </a:p>
          <a:p>
            <a:pPr>
              <a:lnSpc>
                <a:spcPct val="130000"/>
              </a:lnSpc>
              <a:spcBef>
                <a:spcPts val="800"/>
              </a:spcBef>
            </a:pPr>
            <a:r>
              <a:rPr xmlns:ns18="http://schemas.openxmlformats.org/officeDocument/2006/main" sz="1040" b="1" i="0" ns18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19="http://schemas.openxmlformats.org/officeDocument/2006/main" sz="1040" b="0" i="0" ns19:eastAsia="微软雅黑">
                <a:solidFill>
                  <a:srgbClr val="4A5462"/>
                </a:solidFill>
                <a:latin typeface="微软雅黑"/>
              </a:rPr>
              <a:t>报工数据当场上大屏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9246" y="2231136"/>
            <a:ext cx="2560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0="http://schemas.openxmlformats.org/officeDocument/2006/main" sz="900" b="1" i="0" ns20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59558" y="1920240"/>
            <a:ext cx="2072579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059558" y="1920240"/>
            <a:ext cx="2072579" cy="82296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05862" y="2048256"/>
            <a:ext cx="177997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1="http://schemas.openxmlformats.org/officeDocument/2006/main" sz="1000" b="1" i="0" ns21:eastAsia="微软雅黑">
                <a:solidFill>
                  <a:srgbClr val="FFFFFF"/>
                </a:solidFill>
                <a:latin typeface="微软雅黑"/>
              </a:rPr>
              <a:t>第 2–3 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05862" y="2340864"/>
            <a:ext cx="1779971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2="http://schemas.openxmlformats.org/officeDocument/2006/main" sz="1300" b="1" i="0" ns22:eastAsia="微软雅黑">
                <a:solidFill>
                  <a:srgbClr val="FFFFFF"/>
                </a:solidFill>
                <a:latin typeface="微软雅黑"/>
              </a:rPr>
              <a:t>接上质量与库存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24150" y="2926080"/>
            <a:ext cx="1743395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23="http://schemas.openxmlformats.org/officeDocument/2006/main" sz="1040" b="1" i="0" ns2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4="http://schemas.openxmlformats.org/officeDocument/2006/main" sz="1040" b="0" i="0" ns24:eastAsia="微软雅黑">
                <a:solidFill>
                  <a:srgbClr val="4A5462"/>
                </a:solidFill>
                <a:latin typeface="微软雅黑"/>
              </a:rPr>
              <a:t>检验规范与检验单</a:t>
            </a:r>
          </a:p>
          <a:p>
            <a:pPr>
              <a:lnSpc>
                <a:spcPct val="130000"/>
              </a:lnSpc>
              <a:spcBef>
                <a:spcPts val="800"/>
              </a:spcBef>
            </a:pPr>
            <a:r>
              <a:rPr xmlns:ns25="http://schemas.openxmlformats.org/officeDocument/2006/main" sz="1040" b="1" i="0" ns2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6="http://schemas.openxmlformats.org/officeDocument/2006/main" sz="1040" b="0" i="0" ns26:eastAsia="微软雅黑">
                <a:solidFill>
                  <a:srgbClr val="4A5462"/>
                </a:solidFill>
                <a:latin typeface="微软雅黑"/>
              </a:rPr>
              <a:t>不合格 / 返工 / 客诉</a:t>
            </a:r>
          </a:p>
          <a:p>
            <a:pPr>
              <a:lnSpc>
                <a:spcPct val="130000"/>
              </a:lnSpc>
              <a:spcBef>
                <a:spcPts val="800"/>
              </a:spcBef>
            </a:pPr>
            <a:r>
              <a:rPr xmlns:ns27="http://schemas.openxmlformats.org/officeDocument/2006/main" sz="1040" b="1" i="0" ns27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28="http://schemas.openxmlformats.org/officeDocument/2006/main" sz="1040" b="0" i="0" ns28:eastAsia="微软雅黑">
                <a:solidFill>
                  <a:srgbClr val="4A5462"/>
                </a:solidFill>
                <a:latin typeface="微软雅黑"/>
              </a:rPr>
              <a:t>台账与出入库、批次追溯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04705" y="2231136"/>
            <a:ext cx="2560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29="http://schemas.openxmlformats.org/officeDocument/2006/main" sz="900" b="1" i="0" ns29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315017" y="1920240"/>
            <a:ext cx="2072579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315017" y="1920240"/>
            <a:ext cx="2072579" cy="8229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61321" y="2048256"/>
            <a:ext cx="177997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0="http://schemas.openxmlformats.org/officeDocument/2006/main" sz="1000" b="1" i="0" ns30:eastAsia="微软雅黑">
                <a:solidFill>
                  <a:srgbClr val="FFFFFF"/>
                </a:solidFill>
                <a:latin typeface="微软雅黑"/>
              </a:rPr>
              <a:t>第 1–2 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61321" y="2340864"/>
            <a:ext cx="1779971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1="http://schemas.openxmlformats.org/officeDocument/2006/main" sz="1300" b="1" i="0" ns31:eastAsia="微软雅黑">
                <a:solidFill>
                  <a:srgbClr val="FFFFFF"/>
                </a:solidFill>
                <a:latin typeface="微软雅黑"/>
              </a:rPr>
              <a:t>打通进销存财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79609" y="2926080"/>
            <a:ext cx="1743395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32="http://schemas.openxmlformats.org/officeDocument/2006/main" sz="1040" b="1" i="0" ns32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3="http://schemas.openxmlformats.org/officeDocument/2006/main" sz="1040" b="0" i="0" ns33:eastAsia="微软雅黑">
                <a:solidFill>
                  <a:srgbClr val="4A5462"/>
                </a:solidFill>
                <a:latin typeface="微软雅黑"/>
              </a:rPr>
              <a:t>报价 / 销售 / 采购 / 退换</a:t>
            </a:r>
          </a:p>
          <a:p>
            <a:pPr>
              <a:lnSpc>
                <a:spcPct val="130000"/>
              </a:lnSpc>
              <a:spcBef>
                <a:spcPts val="800"/>
              </a:spcBef>
            </a:pPr>
            <a:r>
              <a:rPr xmlns:ns34="http://schemas.openxmlformats.org/officeDocument/2006/main" sz="1040" b="1" i="0" ns34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5="http://schemas.openxmlformats.org/officeDocument/2006/main" sz="1040" b="0" i="0" ns35:eastAsia="微软雅黑">
                <a:solidFill>
                  <a:srgbClr val="4A5462"/>
                </a:solidFill>
                <a:latin typeface="微软雅黑"/>
              </a:rPr>
              <a:t>应收应付与收付款核销</a:t>
            </a:r>
          </a:p>
          <a:p>
            <a:pPr>
              <a:lnSpc>
                <a:spcPct val="130000"/>
              </a:lnSpc>
              <a:spcBef>
                <a:spcPts val="800"/>
              </a:spcBef>
            </a:pPr>
            <a:r>
              <a:rPr xmlns:ns36="http://schemas.openxmlformats.org/officeDocument/2006/main" sz="1040" b="1" i="0" ns36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37="http://schemas.openxmlformats.org/officeDocument/2006/main" sz="1040" b="0" i="0" ns37:eastAsia="微软雅黑">
                <a:solidFill>
                  <a:srgbClr val="4A5462"/>
                </a:solidFill>
                <a:latin typeface="微软雅黑"/>
              </a:rPr>
              <a:t>工单成本与经营快照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60164" y="2231136"/>
            <a:ext cx="2560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8000"/>
              </a:lnSpc>
            </a:pPr>
            <a:r>
              <a:rPr xmlns:ns38="http://schemas.openxmlformats.org/officeDocument/2006/main" sz="900" b="1" i="0" ns38:eastAsia="微软雅黑">
                <a:solidFill>
                  <a:srgbClr val="A8B2C0"/>
                </a:solidFill>
                <a:latin typeface="微软雅黑"/>
              </a:rPr>
              <a:t>▶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70476" y="1920240"/>
            <a:ext cx="2072579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570476" y="1920240"/>
            <a:ext cx="2072579" cy="82296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716780" y="2048256"/>
            <a:ext cx="177997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9="http://schemas.openxmlformats.org/officeDocument/2006/main" sz="1000" b="1" i="0" ns39:eastAsia="微软雅黑">
                <a:solidFill>
                  <a:srgbClr val="FFFFFF"/>
                </a:solidFill>
                <a:latin typeface="微软雅黑"/>
              </a:rPr>
              <a:t>第 2–4 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16780" y="2340864"/>
            <a:ext cx="1779971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0="http://schemas.openxmlformats.org/officeDocument/2006/main" sz="1300" b="1" i="0" ns40:eastAsia="微软雅黑">
                <a:solidFill>
                  <a:srgbClr val="FFFFFF"/>
                </a:solidFill>
                <a:latin typeface="微软雅黑"/>
              </a:rPr>
              <a:t>上计划与大屏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35068" y="2926080"/>
            <a:ext cx="1743395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xmlns:ns41="http://schemas.openxmlformats.org/officeDocument/2006/main" sz="1040" b="1" i="0" ns41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2="http://schemas.openxmlformats.org/officeDocument/2006/main" sz="1040" b="0" i="0" ns42:eastAsia="微软雅黑">
                <a:solidFill>
                  <a:srgbClr val="4A5462"/>
                </a:solidFill>
                <a:latin typeface="微软雅黑"/>
              </a:rPr>
              <a:t>MRP 算料转采购</a:t>
            </a:r>
          </a:p>
          <a:p>
            <a:pPr>
              <a:lnSpc>
                <a:spcPct val="130000"/>
              </a:lnSpc>
              <a:spcBef>
                <a:spcPts val="800"/>
              </a:spcBef>
            </a:pPr>
            <a:r>
              <a:rPr xmlns:ns43="http://schemas.openxmlformats.org/officeDocument/2006/main" sz="1040" b="1" i="0" ns43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4="http://schemas.openxmlformats.org/officeDocument/2006/main" sz="1040" b="0" i="0" ns44:eastAsia="微软雅黑">
                <a:solidFill>
                  <a:srgbClr val="4A5462"/>
                </a:solidFill>
                <a:latin typeface="微软雅黑"/>
              </a:rPr>
              <a:t>APS 排产与工序计划回写</a:t>
            </a:r>
          </a:p>
          <a:p>
            <a:pPr>
              <a:lnSpc>
                <a:spcPct val="130000"/>
              </a:lnSpc>
              <a:spcBef>
                <a:spcPts val="800"/>
              </a:spcBef>
            </a:pPr>
            <a:r>
              <a:rPr xmlns:ns45="http://schemas.openxmlformats.org/officeDocument/2006/main" sz="1040" b="1" i="0" ns45:eastAsia="微软雅黑">
                <a:solidFill>
                  <a:srgbClr val="00C17C"/>
                </a:solidFill>
                <a:latin typeface="微软雅黑"/>
              </a:rPr>
              <a:t>· </a:t>
            </a:r>
            <a:r>
              <a:rPr xmlns:ns46="http://schemas.openxmlformats.org/officeDocument/2006/main" sz="1040" b="0" i="0" ns46:eastAsia="微软雅黑">
                <a:solidFill>
                  <a:srgbClr val="4A5462"/>
                </a:solidFill>
                <a:latin typeface="微软雅黑"/>
              </a:rPr>
              <a:t>五角色大屏上墙 + 按车间调参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48640" y="5029200"/>
            <a:ext cx="11094415" cy="1133856"/>
          </a:xfrm>
          <a:prstGeom prst="roundRect">
            <a:avLst>
              <a:gd name="adj" fmla="val 16129"/>
            </a:avLst>
          </a:prstGeom>
          <a:solidFill>
            <a:srgbClr val="ECF5FA"/>
          </a:solidFill>
          <a:ln w="12700">
            <a:solidFill>
              <a:srgbClr val="CEE2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77824" y="5193792"/>
            <a:ext cx="10436047" cy="8595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xmlns:ns47="http://schemas.openxmlformats.org/officeDocument/2006/main" sz="1150" b="1" i="0" ns47:eastAsia="微软雅黑">
                <a:solidFill>
                  <a:srgbClr val="009E66"/>
                </a:solidFill>
                <a:latin typeface="微软雅黑"/>
              </a:rPr>
              <a:t>配套资源</a:t>
            </a:r>
          </a:p>
          <a:p>
            <a:pPr algn="l">
              <a:lnSpc>
                <a:spcPct val="120000"/>
              </a:lnSpc>
              <a:spcBef>
                <a:spcPts val="400"/>
              </a:spcBef>
            </a:pPr>
            <a:r>
              <a:rPr xmlns:ns48="http://schemas.openxmlformats.org/officeDocument/2006/main" sz="1150" b="0" i="0" ns48:eastAsia="微软雅黑">
                <a:solidFill>
                  <a:srgbClr val="161C26"/>
                </a:solidFill>
                <a:latin typeface="微软雅黑"/>
              </a:rPr>
              <a:t>在线演示环境（Web / 手机 / 五角色大屏）· 产品介绍站 · 数据字典与操作手册 · 演示数据一键初始化；上线后按模块陪跑，直到车间真的用起来。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9="http://schemas.openxmlformats.org/officeDocument/2006/main" sz="850" b="0" i="0" ns49:eastAsia="微软雅黑">
                <a:solidFill>
                  <a:srgbClr val="A8B2C0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50="http://schemas.openxmlformats.org/officeDocument/2006/main" sz="900" b="1" i="0" ns50:eastAsia="微软雅黑">
                <a:solidFill>
                  <a:srgbClr val="A8B2C0"/>
                </a:solidFill>
                <a:latin typeface="微软雅黑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0120" y="1700784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0="http://schemas.openxmlformats.org/officeDocument/2006/main" sz="4000" b="1" i="0" ns0:eastAsia="微软雅黑">
                <a:solidFill>
                  <a:srgbClr val="FFFFFF"/>
                </a:solidFill>
                <a:latin typeface="微软雅黑"/>
              </a:rPr>
              <a:t>先看见，再上线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" y="2743200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1="http://schemas.openxmlformats.org/officeDocument/2006/main" sz="1400" b="0" i="0" ns1:eastAsia="微软雅黑">
                <a:solidFill>
                  <a:srgbClr val="A0B6CE"/>
                </a:solidFill>
                <a:latin typeface="微软雅黑"/>
              </a:rPr>
              <a:t>算数·工单 = 私有化 + 买断制 + 行业定制 + 数据自主 + 轻量上手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9264" y="3401568"/>
            <a:ext cx="10149840" cy="603504"/>
          </a:xfrm>
          <a:prstGeom prst="roundRect">
            <a:avLst>
              <a:gd name="adj" fmla="val 24242"/>
            </a:avLst>
          </a:prstGeom>
          <a:solidFill>
            <a:srgbClr val="142840"/>
          </a:solidFill>
          <a:ln w="12700">
            <a:solidFill>
              <a:srgbClr val="223E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43584" y="3401568"/>
            <a:ext cx="27432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2="http://schemas.openxmlformats.org/officeDocument/2006/main" sz="1250" b="1" i="0" ns2:eastAsia="微软雅黑">
                <a:solidFill>
                  <a:srgbClr val="00C17C"/>
                </a:solidFill>
                <a:latin typeface="微软雅黑"/>
              </a:rPr>
              <a:t>产品介绍站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1920" y="3401568"/>
            <a:ext cx="69494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3="http://schemas.openxmlformats.org/officeDocument/2006/main" sz="1200" b="0" i="0" ns3:eastAsia="微软雅黑">
                <a:solidFill>
                  <a:srgbClr val="BED2E6"/>
                </a:solidFill>
                <a:latin typeface="微软雅黑"/>
              </a:rPr>
              <a:t>https://p.zerocod.cn/gongdan/intro/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9264" y="4133088"/>
            <a:ext cx="10149840" cy="603504"/>
          </a:xfrm>
          <a:prstGeom prst="roundRect">
            <a:avLst>
              <a:gd name="adj" fmla="val 24242"/>
            </a:avLst>
          </a:prstGeom>
          <a:solidFill>
            <a:srgbClr val="142840"/>
          </a:solidFill>
          <a:ln w="12700">
            <a:solidFill>
              <a:srgbClr val="223E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43584" y="4133088"/>
            <a:ext cx="27432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4="http://schemas.openxmlformats.org/officeDocument/2006/main" sz="1250" b="1" i="0" ns4:eastAsia="微软雅黑">
                <a:solidFill>
                  <a:srgbClr val="00C17C"/>
                </a:solidFill>
                <a:latin typeface="微软雅黑"/>
              </a:rPr>
              <a:t>五角色大屏总览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4133088"/>
            <a:ext cx="69494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5="http://schemas.openxmlformats.org/officeDocument/2006/main" sz="1200" b="0" i="0" ns5:eastAsia="微软雅黑">
                <a:solidFill>
                  <a:srgbClr val="BED2E6"/>
                </a:solidFill>
                <a:latin typeface="微软雅黑"/>
              </a:rPr>
              <a:t>https://p.zerocod.cn/gongdan/board/hub.html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9264" y="4864608"/>
            <a:ext cx="10149840" cy="603504"/>
          </a:xfrm>
          <a:prstGeom prst="roundRect">
            <a:avLst>
              <a:gd name="adj" fmla="val 24242"/>
            </a:avLst>
          </a:prstGeom>
          <a:solidFill>
            <a:srgbClr val="142840"/>
          </a:solidFill>
          <a:ln w="12700">
            <a:solidFill>
              <a:srgbClr val="223E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43584" y="4864608"/>
            <a:ext cx="27432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6="http://schemas.openxmlformats.org/officeDocument/2006/main" sz="1250" b="1" i="0" ns6:eastAsia="微软雅黑">
                <a:solidFill>
                  <a:srgbClr val="00C17C"/>
                </a:solidFill>
                <a:latin typeface="微软雅黑"/>
              </a:rPr>
              <a:t>Web 演示环境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920" y="4864608"/>
            <a:ext cx="69494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xmlns:ns7="http://schemas.openxmlformats.org/officeDocument/2006/main" sz="1200" b="0" i="0" ns7:eastAsia="微软雅黑">
                <a:solidFill>
                  <a:srgbClr val="BED2E6"/>
                </a:solidFill>
                <a:latin typeface="微软雅黑"/>
              </a:rPr>
              <a:t>https://p.zerocod.cn/gongdan/web/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9264" y="5742432"/>
            <a:ext cx="102412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8="http://schemas.openxmlformats.org/officeDocument/2006/main" sz="1500" b="1" i="0" ns8:eastAsia="微软雅黑">
                <a:solidFill>
                  <a:srgbClr val="00C17C"/>
                </a:solidFill>
                <a:latin typeface="微软雅黑"/>
              </a:rPr>
              <a:t>申请演示 / 获取方案 → 联系算数科技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55664"/>
            <a:ext cx="776609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xmlns:ns9="http://schemas.openxmlformats.org/officeDocument/2006/main" sz="850" b="0" i="0" ns9:eastAsia="微软雅黑">
                <a:solidFill>
                  <a:srgbClr val="788698"/>
                </a:solidFill>
                <a:latin typeface="微软雅黑"/>
              </a:rPr>
              <a:t>算数科技 · 产品功能详解 ·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45775" y="6455664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8000"/>
              </a:lnSpc>
            </a:pPr>
            <a:r>
              <a:rPr xmlns:ns10="http://schemas.openxmlformats.org/officeDocument/2006/main" sz="900" b="1" i="0" ns10:eastAsia="微软雅黑">
                <a:solidFill>
                  <a:srgbClr val="788698"/>
                </a:solidFill>
                <a:latin typeface="微软雅黑"/>
              </a:rPr>
              <a:t>42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