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1417320"/>
            <a:ext cx="1371600" cy="73152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105156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4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HospIQ 医院智慧后勤信息化管理平台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88036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800" b="0">
                <a:solidFill>
                  <a:srgbClr val="00A86A"/>
                </a:solidFill>
                <a:latin typeface="微软雅黑"/>
                <a:ea typeface="微软雅黑"/>
                <a:cs typeface="微软雅黑"/>
              </a:rPr>
              <a:t>一物一码 · 一单一码 · 一屏一账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429000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把医院后勤的工程、运送、保洁、医废、安保消防、陪护、辅医、配餐、洗涤、生活垃圾、夜班、交班与人事实现在一套平台里，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四个端同源、22 个业务模块贯通，一线扫码即用。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4526280"/>
            <a:ext cx="2468880" cy="969264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22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E7F8F1"/>
                </a:solidFill>
                <a:latin typeface="微软雅黑"/>
                <a:ea typeface="微软雅黑"/>
                <a:cs typeface="微软雅黑"/>
              </a:rPr>
              <a:t>一级业务模块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20440" y="4526280"/>
            <a:ext cx="2468880" cy="969264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169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E7F8F1"/>
                </a:solidFill>
                <a:latin typeface="微软雅黑"/>
                <a:ea typeface="微软雅黑"/>
                <a:cs typeface="微软雅黑"/>
              </a:rPr>
              <a:t>管理端功能页面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4526280"/>
            <a:ext cx="2468880" cy="969264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58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E7F8F1"/>
                </a:solidFill>
                <a:latin typeface="微软雅黑"/>
                <a:ea typeface="微软雅黑"/>
                <a:cs typeface="微软雅黑"/>
              </a:rPr>
              <a:t>移动端作业页面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15400" y="4526280"/>
            <a:ext cx="2468880" cy="969264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212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E7F8F1"/>
                </a:solidFill>
                <a:latin typeface="微软雅黑"/>
                <a:ea typeface="微软雅黑"/>
                <a:cs typeface="微软雅黑"/>
              </a:rPr>
              <a:t>数据表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806440"/>
            <a:ext cx="105156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>
                <a:solidFill>
                  <a:srgbClr val="00A86A"/>
                </a:solidFill>
                <a:latin typeface="微软雅黑"/>
                <a:ea typeface="微软雅黑"/>
                <a:cs typeface="微软雅黑"/>
              </a:rPr>
              <a:t>在线演示：https://p.zerocod.cn/hospiq/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算数科技　·　2026-09-29　·　一期（已交付演示版）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目录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五部分：从问题出发，到能验证的能力清单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81328"/>
            <a:ext cx="10908792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医院后勤的现实难题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八类反复出现的现场问题，以及系统对应的解法与演示入口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755648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E7F8F1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450592"/>
            <a:ext cx="10908792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产品定位与总体架构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四个端、三条主线、一页纸事实与院方需求覆盖度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24912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E7F8F1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419856"/>
            <a:ext cx="10908792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能做什么：能力全景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22 个业务模块与 14 项通用能力，按条线逐条讲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694176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E7F8F1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89120"/>
            <a:ext cx="10908792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怎么落地：实施与服务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实施路径、分期规划、服务承诺与常见问题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663440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E7F8F1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358384"/>
            <a:ext cx="10908792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怎么验证：逐条核对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院方需求清单 136 条逐条核对结果与后续批次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632704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1">
                <a:solidFill>
                  <a:srgbClr val="E7F8F1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医院后勤的现实难题（1/2）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左边是现场常见状况，右边是系统对应的能力 —— 每条都能在演示后台点开验证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5074920" cy="1097280"/>
          </a:xfrm>
          <a:prstGeom prst="rect">
            <a:avLst/>
          </a:prstGeom>
          <a:solidFill>
            <a:srgbClr val="F3F5F7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527048"/>
            <a:ext cx="4663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报修靠电话催，响应没有承诺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科室打一圈电话、口头记账；紧急程度靠嗓门，超时没人升级，月底对不上工作量。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1417320"/>
            <a:ext cx="5605272" cy="1097280"/>
          </a:xfrm>
          <a:prstGeom prst="rect">
            <a:avLst/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44768" y="1508760"/>
            <a:ext cx="5212080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系统能力　设备一物一码，扫码直达报修页，台账信息自动预填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派单 / 抢单 + 负载均衡，自动挑手上活最少的人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响应与完工 SLA 分级升级，超时逐级找主管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44768" y="2221992"/>
            <a:ext cx="5212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演示入口：工程管理平台 → 工作台 / 维修工单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642615"/>
            <a:ext cx="5074920" cy="1097280"/>
          </a:xfrm>
          <a:prstGeom prst="rect">
            <a:avLst/>
          </a:prstGeom>
          <a:solidFill>
            <a:srgbClr val="F3F5F7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2752344"/>
            <a:ext cx="4663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运送交接靠登记本，追溯要翻纸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标本、药品、轮椅转运靠纸质登记；谁送的、几点到、谁签收全凭记忆，投诉说不清。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0" y="2642615"/>
            <a:ext cx="5605272" cy="1097280"/>
          </a:xfrm>
          <a:prstGeom prst="rect">
            <a:avLst/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44768" y="2734056"/>
            <a:ext cx="5212080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系统能力　标本 / 物资 / 病人 / 其它四类运单统一调度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签收闭环 + 双人核对，全节点时间可查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药品冷链单强制测温，超温落库并告警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44768" y="3447288"/>
            <a:ext cx="5212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演示入口：运送管理平台 → 调度服务中心 / 实时位置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3867911"/>
            <a:ext cx="5074920" cy="1097280"/>
          </a:xfrm>
          <a:prstGeom prst="rect">
            <a:avLst/>
          </a:prstGeom>
          <a:solidFill>
            <a:srgbClr val="F3F5F7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3977639"/>
            <a:ext cx="4663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保洁干没干、干得怎么样说不清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区域标准和频次写在纸上，任务靠人记；巡查出的问题改没改没人跟。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0" y="3867911"/>
            <a:ext cx="5605272" cy="1097280"/>
          </a:xfrm>
          <a:prstGeom prst="rect">
            <a:avLst/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44768" y="3959351"/>
            <a:ext cx="5212080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系统能力　按区域标准与频次自动生成任务，派单或抢单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前后照片留证，主管确认才算完成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巡查打分 → 整改单 → 复查销项，超时自动升级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44768" y="4672583"/>
            <a:ext cx="5212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演示入口：保洁管理平台 → 保洁任务 / 整改跟踪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5093207"/>
            <a:ext cx="5074920" cy="1097280"/>
          </a:xfrm>
          <a:prstGeom prst="rect">
            <a:avLst/>
          </a:prstGeom>
          <a:solidFill>
            <a:srgbClr val="F3F5F7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8" y="5202936"/>
            <a:ext cx="4663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医废台账手工拼，检查前突击补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分类称重记在本子上，交接靠签字；监管部门要报表时再手工汇总。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0" y="5093207"/>
            <a:ext cx="5605272" cy="1097280"/>
          </a:xfrm>
          <a:prstGeom prst="rect">
            <a:avLst/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44768" y="5184647"/>
            <a:ext cx="5212080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系统能力　袋码 / 箱码 / 科室码三码分离，双人当面交接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袋箱绑定与全过程追溯，输入袋号即反查来源与去向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六张规范表按省级口径自动汇总导出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44768" y="5897879"/>
            <a:ext cx="5212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演示入口：医废管理平台 → 周转箱与出入库 / 收集·入库·出库明细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医院后勤的现实难题（2/2）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左边是现场常见状况，右边是系统对应的能力 —— 每条都能在演示后台点开验证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5074920" cy="1097280"/>
          </a:xfrm>
          <a:prstGeom prst="rect">
            <a:avLst/>
          </a:prstGeom>
          <a:solidFill>
            <a:srgbClr val="F3F5F7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527048"/>
            <a:ext cx="4663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陪护收费与加时算不清，欠费难追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套餐口头说、加时凭印象，护工上下班没记录，月底和家属对不上账。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1417320"/>
            <a:ext cx="5605272" cy="1097280"/>
          </a:xfrm>
          <a:prstGeom prst="rect">
            <a:avLst/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44768" y="1508760"/>
            <a:ext cx="5212080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系统能力　套餐与计价规则先定好，开单即带价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上下班打卡自动算时长与加时费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费用结算与欠费台账，一床一档可查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44768" y="2221992"/>
            <a:ext cx="5212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演示入口：陪护管理平台 → 费用结算 / 班次记录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642615"/>
            <a:ext cx="5074920" cy="1097280"/>
          </a:xfrm>
          <a:prstGeom prst="rect">
            <a:avLst/>
          </a:prstGeom>
          <a:solidFill>
            <a:srgbClr val="F3F5F7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2752344"/>
            <a:ext cx="4663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迎检前翻箱倒柜找证据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日常记录散在纸质表、照片和微信群里，检查前突击补台账。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0" y="2642615"/>
            <a:ext cx="5605272" cy="1097280"/>
          </a:xfrm>
          <a:prstGeom prst="rect">
            <a:avLst/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44768" y="2734056"/>
            <a:ext cx="5212080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系统能力　日常作业留痕自动归集成证据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发起迎检按条款自检，绿色达标 / 红色缺项一目了然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补齐后一键导出 PDF 证据包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44768" y="3447288"/>
            <a:ext cx="5212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演示入口：迎检证据包 → 迎检任务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3867911"/>
            <a:ext cx="5074920" cy="1097280"/>
          </a:xfrm>
          <a:prstGeom prst="rect">
            <a:avLst/>
          </a:prstGeom>
          <a:solidFill>
            <a:srgbClr val="F3F5F7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3977639"/>
            <a:ext cx="4663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各条线数据各说各话，汇报靠 Excel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工程、运送、保洁各用各的表，同一件事几个数字，例会先吵口径。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0" y="3867911"/>
            <a:ext cx="5605272" cy="1097280"/>
          </a:xfrm>
          <a:prstGeom prst="rect">
            <a:avLst/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144768" y="3959351"/>
            <a:ext cx="5212080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系统能力　主数据统一（院区科室 / 岗位 / 班组 / 床位患者）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一屏一账：电脑、手机、大屏同一套统计口径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固定报表 + 自定义报表 + 订阅推送，汇报直接用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44768" y="4672583"/>
            <a:ext cx="5212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演示入口：系统设置 → 经营分析 / 全局概览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5093207"/>
            <a:ext cx="5074920" cy="1097280"/>
          </a:xfrm>
          <a:prstGeom prst="rect">
            <a:avLst/>
          </a:prstGeom>
          <a:solidFill>
            <a:srgbClr val="F3F5F7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8" y="5202936"/>
            <a:ext cx="4663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公司总部看不到各项目经营状况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项目报上来的数据口径不一，哪个项目赚钱、哪个要亏，只能凭感觉。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943600" y="5093207"/>
            <a:ext cx="5605272" cy="1097280"/>
          </a:xfrm>
          <a:prstGeom prst="rect">
            <a:avLst/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44768" y="5184647"/>
            <a:ext cx="5212080" cy="9326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系统能力　一个账号看公司在管的全部项目（区域 / 集团两级）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质量检查：隐患、闭环率、满意度横向排名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项目核算：成本科目与毛利率，低毛利项目自动预警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44768" y="5897879"/>
            <a:ext cx="521208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演示入口：多项目管控 → 区域/集团驾驶舱 / 项目核算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产品定位与总体架构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不是把纸质台账搬进电脑，而是把「谁在什么时候做了什么、做没做到约定」变成可查的数据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三条主线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783080"/>
            <a:ext cx="539496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一物一码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设备、区域、消防设施、收集点都有码，扫码直达作业页，一线不用培训就会用。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62072"/>
            <a:ext cx="539496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一单一码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什么活儿都是同一张单：发起 → 分派 → 执行 → 验收，换个模块不用重新学。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941063"/>
            <a:ext cx="539496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一屏一账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电脑、手机、大屏取同一套口径，收入成本与院方扣款一笔到底。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074919"/>
            <a:ext cx="53949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四个端，同一份数据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管理端　—　Vue 3 + Element Plus（Web）（管理员、主管、财务、院方观摩）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移动端 H5　—　Vue 3 H5，扫码即用，免安装（一线作业人员（无需装 App））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院方门户　—　独立门户站点，按张授权报表（院方后勤管理部门）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监控大屏　—　值班室 / 展厅投屏，自动刷新（值班室、接待参观）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309360" y="1371600"/>
          <a:ext cx="5239511" cy="2176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3112"/>
                <a:gridCol w="2410175"/>
                <a:gridCol w="1886224"/>
              </a:tblGrid>
              <a:tr h="347472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端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形态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给谁用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管理端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Vue 3 + Element Plus（Web）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管理员、主管、财务、院方观摩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移动端 H5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Vue 3 H5，扫码即用，免安装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一线作业人员（无需装 App）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院方门户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独立门户站点，按张授权报表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院方后勤管理部门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监控大屏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值班室 / 展厅投屏，自动刷新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值班室、接待参观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309360" y="3675887"/>
            <a:ext cx="523951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为什么"移动端免安装"是关键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4114800"/>
            <a:ext cx="5239512" cy="1234440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后勤一线人员流动性大、年龄跨度大，装 App、记账号是最常见的推广阻力。HospIQ 移动端是 H5：微信或浏览器打开就能用，扫码即作业，四步完成一件活。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5440680"/>
            <a:ext cx="5239512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院方需求清单 136 条逐条核对：已具备 100 条（73.5%）、部分具备 28 条、未建设 8 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演示入口：https://p.zerocod.cn/hospiq/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一页纸事实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以下数字都能在演示环境与代码里核对，不做估算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3502152" cy="1051560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22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一级业务模块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34256" y="1371600"/>
            <a:ext cx="3502152" cy="1051560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169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管理端功能页面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28431" y="1371600"/>
            <a:ext cx="3502152" cy="1051560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58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移动端作业页面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560320"/>
            <a:ext cx="3502152" cy="1051560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212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数据表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4256" y="2560320"/>
            <a:ext cx="3502152" cy="1051560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四端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管理端 · 移动端 · 院方门户 · 大屏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8431" y="2560320"/>
            <a:ext cx="3502152" cy="1051560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136 条</a:t>
            </a: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院方需求清单逐条核对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840479"/>
            <a:ext cx="10908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功能覆盖与验证口径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4251959"/>
          <a:ext cx="10908791" cy="1938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3387"/>
                <a:gridCol w="9625404"/>
              </a:tblGrid>
              <a:tr h="329184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口径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管理端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169 个功能页面，逐条对应演示后台左侧菜单，可点开核对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移动端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58 个作业页面，一线只学「扫码 → 接单 → 拍照 → 完成」四步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数据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212 张表；主数据（院区科室 / 岗位 / 班组 / 床位 / 患者）统一维护，全模块引用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需求对照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院方需求清单 136 条逐条核对：已具备 100 条（73.5%）、部分具备 28 条、未建设 8 条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能力全景：22 个业务模块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按"谁在用"分四组；每个模块的页面都可在演示后台左侧菜单逐项点开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0879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业务条线（12）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746504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工程管理平台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68880" y="1746504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运送管理平台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746504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保洁管理平台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746504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医废管理平台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55279" y="1746504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安保管理平台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784080" y="1746504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陪护管理平台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203704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辅医陪诊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68880" y="2203704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配餐管理平台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2203704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织物洗涤管理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26480" y="2203704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生活垃圾管理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55279" y="2203704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夜班应急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84080" y="2203704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迎检证据包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2770632"/>
            <a:ext cx="1090879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人事与协同（5）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099816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后勤综合管理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468880" y="3099816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交班管理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97680" y="3099816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制度文档库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80" y="3099816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服务闭环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55279" y="3099816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院方门户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3666744"/>
            <a:ext cx="1090879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院方关系与经营（3）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3995928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考核对账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468880" y="3995928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项目经理驾驶舱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297680" y="3995928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全局概览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4562856"/>
            <a:ext cx="10908792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平台与集团管控（2）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4892040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多项目管控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468880" y="4892040"/>
            <a:ext cx="1737360" cy="3840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54864" tIns="0" bIns="0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系统设置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6035040"/>
            <a:ext cx="10908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每个模块的逐页功能说明见《HospIQ 功能清单》Excel 的「03 功能明细（管理端）」。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通用能力：各模块共用（1/2）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这些能力不单独卖，但决定系统好不好用、能不能通过检查与考核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一物一码　·　扫码就能用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每台设备、每个区域、每个消防设施、每个垃圾收集点都有自己的二维码；扫一下直达对应作业页，信息自动预填，不用手工翻找，一线员工不需要培训就会用。　（覆盖：设备报修、保洁巡查、巡更、消防、医废、垃圾清运、迎检）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093976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一单一码　·　什么活儿都是同一张单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维修、运送、保洁、医废、陪护、辅医、配餐、安保、清运都用同一套流程：有人发起 → 分派给谁 → 谁去做 → 做完验收；换模块不用重新学。　（覆盖：全部业务模块）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16352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一屏一账　·　电脑、手机、大屏数字一致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总览、大屏、经营报表取同一套统计口径，收入、成本与院方扣款一笔到底，不会出现同一件事几个数。　（覆盖：全局概览、监控大屏、经营分析）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38728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派单与调度　·　指派、抢单、自动派三选一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可人工指定、可发出来抢单、可按规则自动派；自动派会挑手上活最少的人，急件优先，定时定点的活自动生成。　（覆盖：工程、运送、保洁、垃圾清运、医废）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4261104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SLA 分级升级　·　超时会自动往上找人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每类活约定多久响应、多久完成；超时先提醒经办人，再超时找主管，仍无响应系统强制安排人，不会一直挂着。　（覆盖：工程、运送、保洁、投诉督办、交班确认）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983480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审批流程　·　申请怎么批自己设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请假、加班、换班、补卡、报销等申请在系统里流转，审批人按金额、部门与岗位可配置，电脑和手机都能批。　（覆盖：系统设置、移动端）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5705856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积分与计件　·　干多干少算得清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干得好可以加分；每类活一件算多少钱，系统按实际完成量自动核算工资，另有绩效申诉通道。　（覆盖：系统设置、后勤综合管理）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通用能力：各模块共用（2/2）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这些能力不单独卖，但决定系统好不好用、能不能通过检查与考核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权限与数据范围　·　谁能看什么按岗位定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每个岗位能看哪些菜单、能做哪些操作单独设置；账号可限定数据范围（本项目 / 区域 / 集团），越权访问会被拦回自己的首页而不是放行。　（覆盖：系统设置、多项目管控）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093976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报表中心　·　汇报有现成报表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各条线自带统计报表，另有固定报表、拖字段自定义报表、下钻与同比环比、定时订阅推送，可直接导出用于例会与考核。　（覆盖：全部业务模块）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16352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院长日报　·　每天自动送到手上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取哪些指标、什么时候推送都能配；日报里提到的事项可一键转待办并跟踪闭环率，日报不停留在“看过”。　（覆盖：系统设置、经营分析）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38728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告警与消息　·　提醒主动找人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超时、异常、审批、公告统一推送，电脑与手机同步，点一下直达单据，看没看过有记录。　（覆盖：全部业务模块）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4261104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过程留痕即证据　·　检查要证据不用突击补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现场照片、手机定位、关键操作记录自动留存，平时作业痕迹直接当迎检证据。　（覆盖：全部业务模块、迎检证据包）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983480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主数据统一　·　常用档案一处维护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院区 / 楼栋 / 楼层 / 科室、岗位、班组、病区床位、患者主索引统一维护，各模块引用同一份，床号与科室名不再各写各的。　（覆盖：系统设置、全部业务模块）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5705856"/>
            <a:ext cx="10908792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多项目管控（集团）　·　一个账号看全部项目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集团 → 区域公司 → 项目三级组织树；区域 / 集团账号在一个入口看全部项目的运营指标、质量排名与经营核算，无需逐个项目登录。　（覆盖：多项目管控）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工程管理平台：设备全生命周期与扫码报修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台账 · 一物一码 → 科室扫码报修 → 派单 / 抢单 → 维修验收 → 设备档案自动归集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工 工程管理平台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29967"/>
            <a:ext cx="10872216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设备科的主平台：设备建台账贴二维码、科室扫码报修，维修 / 巡检 / 保养一条线管到底，并覆盖能耗、物资采购与外委。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16351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17 个功能页面　·　设备科管理员、维修工、库管员、抄表员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108959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工作台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工程条线关键数字汇总：设备完好情况、今天报修与完工多少、还有多少没…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602735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设备台账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全院设备一本账：在哪个科室哪个位置、哪个厂家什么型号、何时启用、保…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4096511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维修工单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从科室报修、派人上门、动手维修到科室验收全程在系统里走；急件可往前…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590288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巡检计划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按天 / 周 / 月给不同区域或设备安排检查什么、走什么路线，到时…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5084064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巡检任务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巡检人员照清单逐项检查登记结果，发现毛病一键转成维修单，不用再打电…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5577840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保养计划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提前把设备保养排出来：多久保养一次、保养哪些内容、谁负责，快到时间…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089903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另含 11 个功能页面，详见功能清单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运送管理平台：四类运单统一调度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标本 / 物资 / 病人 / 其它统一受理，签收闭环、双人核对与药品冷链测温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运 运送管理平台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29967"/>
            <a:ext cx="10872216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中央运送中心的统一调度台：标本 / 物资 / 病人三类运单统一派活，谁手上活少就派给谁，送到谁签收都有记录。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16351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8 个功能页面　·　运送调度员、运送员、运送主管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108959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工作台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看运送这一块现在的状况：多少单没派出去、多少单在路上、哪些快超时、…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602735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运送工单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送标本 / 送物资 / 送病人 / 其它跑腿四类活统一受理，可指派…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4096511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任务回收站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被取消或异常终止的运单集中在这里，可追溯原单与原因，任务不会凭空消…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590288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调度服务中心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所有没派出去的活集中分派：谁手上活少就派给谁，急件优先；支持勾选多…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5084064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调度看板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在途运单的实时看板：哪单到哪一步、谁在做、临期与超时高亮，调度员一…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5577840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实时位置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运送员实时位置与轨迹回放；距离依据分 GPS / 区域 / 层级三…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089903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另含 2 个功能页面，详见功能清单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保洁管理平台：质量闭环是最有价值的输出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按区域标准自动生成任务 → 前后照片留证 → 巡查打分 → 整改单 → 复查销项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洁 保洁管理平台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29967"/>
            <a:ext cx="10872216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保洁质量管起来：哪里该扫、多久扫一次提前定好，任务自动生成，巡查出的问题要整改到销项，质量好坏有数据。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16351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13 个功能页面　·　保洁主管、保洁员、院感管理员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108959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工作台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保洁这一块的成绩单：今天活完成多少、巡查合格率多少、多少问题等整改…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602735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保洁任务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日常保洁按区域标准与频次自动生成任务、派给具体的人，做完拍照为证，…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4096511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专项计划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深度清洁、开荒、玻璃与地面养护这类大活提前排期、按计划跟踪，不会漏…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590288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消杀院感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哪块区域什么时候消的毒、用什么药、浓度多少、作用多久、谁做的，院感…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5084064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垃圾清运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生活垃圾等每天清运几次、什么时候清的，登记下来便于统计与检查。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5577840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巡查计划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什么时间查哪些区域、按什么标准查（日常巡查 / 抽查 / 联合检查…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089903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另含 7 个功能页面，详见功能清单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医废管理平台：袋箱级追溯与监管报表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袋码 / 箱码 / 科室码三码分离，双人交接，输入袋号即反查全过程；六张规范表自动汇总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废 医废管理平台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29967"/>
            <a:ext cx="10872216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医废收运全程管起来：分类称重、双人交接、袋箱级追溯到去向，监管部门要的报表自动汇总。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16351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13 个功能页面　·　医废管理员、收集人员、科室护士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108959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工作台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今天收了多少公斤多少袋、还有几批等着运走、本月允许量用了多少（默认…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602735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周转箱与出入库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箱码与在库状态、袋箱绑定与解绑（解绑必填原因）、入库出库登记与在库…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4096511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收集 / 入库 / 出库明细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输入袋号或箱号即反查产生科室、收集人、称重、装箱、出入库与运输单位…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590288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暂存处消毒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暂存点消毒登记：时间、药剂、浓度、作用时长、执行人，院感检查随时调…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5084064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预警中心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超重、未及时入库 / 出库、超期滞留等预警集中处置，不靠人盯。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5577840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异常登记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医废异常（泄漏、混投、破损等）登记与处理闭环。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089903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另含 7 个功能页面，详见功能清单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安保管理平台：巡更三层 + 消防巡检 + 应急值守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这是院方需求清单里补得最集中的一条线（应急巡检、消防、离岗监测与视频联动）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安 安保管理平台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29967"/>
            <a:ext cx="10872216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医院秩序管起来：谁进谁出登记、巡逻到点打卡、消防设施按期检、离岗有预警、出事有记录、换班交接清楚。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16351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16 个功能页面　·　安保主管、安保员、消防管理员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108959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工作台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门岗、巡逻、巡更、事件、隐患与值守六块的当日总览，夜班交接先看这一…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602735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门岗登记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人员与车辆进出登记、放行与离场时间，超时未离场会提醒，外来人员可追…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4096511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巡逻任务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巡逻任务下发与执行，现场发现的问题一键上报并自动派到处理人。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590288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巡更点位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巡更点主数据：编号、二维码、蓝牙扣、GPS 有效半径、是否要求拍照…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5084064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巡更路线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路线的点位顺序与预计耗时维护，支持地图点选与实地提交两种建法。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5577840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巡更计划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按路线 × 频次 × 时段排巡更计划，到点自动生成任务；节假日可申…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089903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另含 10 个功能页面，详见功能清单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陪护与辅医：收费服务与免费便民分开算账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陪护按套餐与班次计费、欠费可追；辅医陪检陪送按单派活、全程留痕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5317236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护 陪护管理平台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29967"/>
            <a:ext cx="528066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陪护服务从开单到结算管起来：套餐价格清楚、在床陪护有记录、上下班打卡自动算加时费，收费与欠费一目了然。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16351"/>
            <a:ext cx="52806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9 个功能页面　·　陪护主管、陪护员、收费员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108959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监控大屏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在床陪护、待派单、在岗班次与当日收入的实时…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602735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陪护套餐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陪护套餐与计价规则维护：包含哪些服务、怎么…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4096511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陪护服务单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开单、按技能与空闲派单、加时与取消、收费与…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590288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班次记录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陪护员上下班打卡与班次交接，系统自动算服务…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5084064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照护项目库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翻身、喂食、擦浴等照护动作的标准项与建议频…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5577840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照护台账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逐床逐班的照护执行记录：这个班做了几次、谁…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089903"/>
            <a:ext cx="52806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另含 3 个功能页面，详见功能清单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1636" y="1371600"/>
            <a:ext cx="5317236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辅 辅医陪诊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9924" y="2029967"/>
            <a:ext cx="528066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合同内的免费陪检陪送也管起来：按单派活、全程留痕、投诉有人跟进，与收费陪护分开算账。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9924" y="2816351"/>
            <a:ext cx="52806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6 个功能页面　·　辅医主管、辅医员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49924" y="3108959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工作台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免费陪检陪送工单的待办、在办、超时情况与人…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49924" y="3602735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服务工单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科室端下单、按单派活、执行留痕，科室确认后…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49924" y="4096511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驻床配置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驻床（驻科）点位与标准配置人数维护，可按配…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49924" y="4590288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异常与投诉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陪诊过程中的异常与投诉登记、处理与归档，服…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49924" y="5084064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服务类型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辅医服务类型、预计时长与计价口径维护。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49924" y="5577840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统计报表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工单量、响应与完成时效、各科室分布统计，支…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配餐 · 织物洗涤 · 生活垃圾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三条后勤支线的作业闭环：订餐送餐、布草收发与委外结算、垃圾清运与可回收物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3453384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餐 配餐管理平台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29967"/>
            <a:ext cx="341680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病区送餐管起来：订餐提前登记、送餐按单派、送到有人签收，餐具用多少坏多少也清楚。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16351"/>
            <a:ext cx="3416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7 个功能页面　·　配餐主管、配餐员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108959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工作台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订餐、配送、异常与餐具状态的当日总览，早班…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602735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配餐工单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订餐汇总下单→分餐→出车→送达→交接→餐具…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4096511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订餐计划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病区订餐计划维护，按餐次批量生成配送工单，…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590288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异常中心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漏送、洒漏、患者投诉等异常登记与处理，补送…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5084064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餐具台账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餐具库存、发放与回收登记、损耗统计，丢了少…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5577840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就餐类型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普食、流食、糖尿病餐等就餐类型与餐次配置。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089903"/>
            <a:ext cx="3416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另含 1 个功能页面，详见功能清单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67784" y="1371600"/>
            <a:ext cx="3453384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洗 织物洗涤管理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6072" y="2029967"/>
            <a:ext cx="341680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布草洗涤管到底：科室交脏布草、送厂洗、回院签收，送出去太久会提醒，月底该结多少钱自动算。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6072" y="2816351"/>
            <a:ext cx="3416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5 个功能页面　·　洗涤管理员、科室护士、委外服务商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86072" y="3108959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工作台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现在有多少批布草在洗、多少还没送回、哪些送…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6072" y="3602735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洗涤工单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科室扫码收衣→送洗→回院签收→异常处理全流…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86072" y="4096511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布草类别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布草类别、单价与洗护要求维护，结算口径先定…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86072" y="4590288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委外服务商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洗涤服务商资质、合同与考核记录维护。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86072" y="5084064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委外结算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按科室与服务商统计收发量、丢失与破损、应结…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95488" y="1371600"/>
            <a:ext cx="3453384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垃 生活垃圾管理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13776" y="2029967"/>
            <a:ext cx="341680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生活垃圾与可回收物也纳入系统：收集点扫码下单、清运闭环、回收物按材质记重量，后勤的"最后一公里"不留空白。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13776" y="2816351"/>
            <a:ext cx="3416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4 个功能页面　·　保洁主管、清运人员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113776" y="3108959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工作台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今日清运任务、超时情况、完成率与可回收物回…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13776" y="3602735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垃圾收集点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收集点主数据（区域楼层、具体位置、可投放分…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13776" y="4096511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清运任务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收集点扫码下单→派单→接收→完成的清运闭环…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13776" y="4590288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回收台账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按材质与收集点登记可回收物回收重量、登记人…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夜班应急 · 交班管理 · 制度文档库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夜间不脱管、交接不丢事、现场拿的不是旧版制度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3453384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夜 夜班应急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29967"/>
            <a:ext cx="341680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晚上也不脱管：谁值班、几点巡逻、出了突发情况怎么处理，全部有记录。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16351"/>
            <a:ext cx="3416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3 个功能页面　·　夜班主管、值班人员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108959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值班管理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夜间值班排班与签到签退，值班责任落到具体的…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602735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定时巡更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夜间定时巡逻打卡与照片留证，漏巡可查，夜间…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4096511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突发事件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夜间突发事件分级上报与处置闭环，重大事件可…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67784" y="1371600"/>
            <a:ext cx="3453384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班 交班管理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6072" y="2029967"/>
            <a:ext cx="341680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交班横跨所有条线：交班单自动带出未完工单与异常，双签名确认，交接不清导致的责任空档可追溯。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6072" y="2816351"/>
            <a:ext cx="3416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4 个功能页面　·　各条线主管、班次人员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86072" y="3108959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交班单台账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跨条线交班单台账：未完工单按条线自动带出（…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86072" y="3602735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未闭环事项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交班提出的未闭环事项集中跟踪与销项，跨班接…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86072" y="4096511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交班单模板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交班栏目（未完工单 / 异常 / 待跟进 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86072" y="4590288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交班统计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交班及时率、未确认与滞留时长统计，夜班交接…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95488" y="1371600"/>
            <a:ext cx="3453384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制 制度文档库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13776" y="2029967"/>
            <a:ext cx="341680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制度 / SOP / 应急预案的"当前有效版本"只有一处，避免现场拿的是旧版。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3776" y="2816351"/>
            <a:ext cx="3416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3 个功能页面　·　质量 / 体系管理员、全体员工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13776" y="3108959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文档管理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受控文档管理：版本发布、回滚与作废，历史版…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113776" y="3602735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文档分类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文档分类体系维护，制度、SOP、应急预案各…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13776" y="4096511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阅读情况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员工阅读与签阅情况统计，没看的可催读，制度…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后勤人事 · 考勤 · 计件绩效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人事底账与"多劳多得"的算账依据，各平台的作业人员信息都从这里取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勤 后勤综合管理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29967"/>
            <a:ext cx="10872216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后勤的人事底账：员工花名册、排班、考勤、培训与通知，各平台的作业人员信息都从这里取。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16351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7 个功能页面　·　后勤主管、人事专员、全体员工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108959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物业员工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员工档案、资质证件与到期提醒、入转调离记录；身份证脱敏显示，支持 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602735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排班管理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排班模板与排班表、发布与解锁、换班审批；班次带跨天、休息时长与无人…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4096511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考勤设置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考勤组、班次属性与打卡规则设置，不同条线可以用不同考勤口径。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590288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考勤记录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打卡记录、补卡申请与审批、出勤率统计，工资核算有依据。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5084064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公告管理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公告发布与已读回执，谁没看一目了然，重要通知可催读。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5577840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培训与会议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培训与会议场次组织、扫码签到与资料留存。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089903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另含 1 个功能页面，详见功能清单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项目经理驾驶舱 · 全局概览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一个项目与全院两级视角：项目经理每天第一屏，院领导一眼看全院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5317236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舱 项目经理驾驶舱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29967"/>
            <a:ext cx="528066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项目经理每天开工的第一个页面：一个项目的经营与履约全貌压在一屏，不在业务菜单里翻来翻去。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16351"/>
            <a:ext cx="52806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 个功能页面　·　项目经理、项目主管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108959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项目驾驶舱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五线（人力 / 业务 / 紧急待办 / 成…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1636" y="1371600"/>
            <a:ext cx="5317236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览 全局概览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9924" y="2029967"/>
            <a:ext cx="528066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院级与管理层的总看板：全院后勤今天各条线做了多少、完成多少、哪些超时，一屏看清。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9924" y="2816351"/>
            <a:ext cx="52806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 个功能页面　·　院领导、后勤管理者、项目主管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49924" y="3108959"/>
            <a:ext cx="528066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全局概览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把全院后勤当天的报修、运送、保洁、医废等各…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考核对账 · 服务闭环 · 院方门户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院方关系三条线：院方罚我们 / 我们对院方负责 / 请院方进来看数据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3453384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考 考核对账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29967"/>
            <a:ext cx="341680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院方检查的问题和扣款都记清楚，月底谈服务费、处理申诉时有据可依，不用扯皮。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16351"/>
            <a:ext cx="3416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 个功能页面　·　项目经理、财务、质控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108959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问题台账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院方检查发现的问题登记、整改与销项，关联扣…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602735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扣款对账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扣款计算与申诉对账，月底结算有完整依据链。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67784" y="1371600"/>
            <a:ext cx="3453384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服 服务闭环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6072" y="2029967"/>
            <a:ext cx="341680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投诉意见不是"再挂一个表单"，而是受理→处理→回推→评价→申诉→回访一条链。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6072" y="2816351"/>
            <a:ext cx="3416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5 个功能页面　·　项目经理、客服 / 质控、各条线主管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6072" y="3108959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投诉意见台账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一套台账三端同源：科室 / 院方扫码或口头…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86072" y="3602735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投诉督办看板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按三级时限督办投诉办理，超期自动升级，重复…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86072" y="4096511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回访待办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待回访工单与回访结果登记，办结不等于了结。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86072" y="4590288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满意度调查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问卷发放与扫码收集、满意度趋势分析，可按科…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86072" y="5084064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服务分析报表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投诉与满意度按科室、类型、时间的分析报表，…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95488" y="1371600"/>
            <a:ext cx="3453384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门 院方门户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13776" y="2029967"/>
            <a:ext cx="341680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把院方请进系统看数据：工单进度自助查、报表按张授权，减少"你们干得怎么样"的反复问询。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3776" y="2816351"/>
            <a:ext cx="341680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5 个功能页面　·　项目经理、院方管理员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13776" y="3108959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院方账号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院方账号创建、角色权限与使用情况查看、密码…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113776" y="3602735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报表共享开关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逐张报表对院方开放或关闭，支持批量设置与预…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13776" y="4096511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院方工单进度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院方可自助查看工单进度；后台可按院方身份预…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113776" y="4590288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院方使用日志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院方登录与查看行为日志、活跃度排名，门户有…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13776" y="5084064"/>
            <a:ext cx="3416808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门户配置与推送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门户品牌外观、邮件推送与推送日志配置。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多项目管控：物业公司自己的管理层级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医院后勤是"项目"，物业公司还需要区域公司 / 集团来管数据、管质量、管经营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53949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物业公司自己的管理层级：一个账号看到公司在管的全部项目，区域 / 集团两级做数据监管、质量检查与经营核算。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920240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18288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数据监管　·　区域/集团驾驶舱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一个账号看 N 个项目：在岗 / 编制、缺编、出勤率、工单完成率、超时率、合同月额、毛利、未闭环问题横向对比，可切换下属项…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770632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18288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组织架构　·　公司组织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集团 → 区域公司 → 项目三级组织树维护；沿树自动汇总项目数、合同月额、在岗人数与未闭环问题，支持加下级、改挂与删除保护。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621024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18288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组织架构　·　项目管理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跨项目台账：项目档案、经营与履约状况、合同期与到期预警；新建项目可继承模板配置（品牌 / 模块开关 / 核算参数）并同时开…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4471416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18288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质量检查　·　项目质量检查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跨项目质量评分与排名：质量分、在办 / 超期隐患、重大未闭环、闭环率、平均整改时长、巡查不合格、消防合格率、院方扣款、满意…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321807"/>
            <a:ext cx="539496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18288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1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经营核算　·　项目核算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逐项目收入、人力 / 耗材 / 维修材料 / 扣款损失等成本科目与毛利率，人均毛利、单均成本、应收应付一屏，低毛利项目自动…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309360" y="1371600"/>
          <a:ext cx="5239511" cy="20482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3252"/>
                <a:gridCol w="2969056"/>
                <a:gridCol w="1397203"/>
              </a:tblGrid>
              <a:tr h="347472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层级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看到什么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典型角色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集团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全部区域与项目的运营、质量与经营总览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集团运营负责人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区域公司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下属项目的指标对比与红灯项目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区域经理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本项目各条线运营与院方考核对账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项目经理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6309360" y="3657600"/>
            <a:ext cx="5239512" cy="221284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三个层次能回答的问题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这个区域哪个项目最危险？—— 完成率、超时率、未闭环问题横向排名，红灯置顶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哪些项目质量在下滑？—— 隐患与闭环率、消防合格率、院方扣款、满意度对比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这个月哪个项目不赚钱？—— 人力 / 耗材 / 维修材料 / 扣款损失与毛利率，低毛利预警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系统设置：配置台决定这套系统能不能长期用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不是"技术设置"，而是把医院的管理规则落成可执行的参数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566928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设 系统设置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29967"/>
            <a:ext cx="10872216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系统的后台设置台：建院区科室、定派活与超时规则、配审批与岗位权限、维护报表体系，基本一次配好长期用。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816351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1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32 个功能页面　·　系统管理员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3108959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医院/区域/科室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院方空间树（院区 / 楼栋 / 楼层 / 科室）与区域二维码维护，…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602735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岗位字典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岗位设置：所属条线、上级岗位、职责说明、默认权限模板与在岗人数，删…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4096511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作业班组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班组主数据：循环 / 即时 / 计划 / 专项四类，责任区域、可接…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4590288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病区与床位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病区与床位主数据，供陪护、辅医、配餐统一引用，床号不再各写各的。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5084064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患者主索引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患者主索引，陪护 / 辅医 / 配餐的服务单统一引用同一份档案，避…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5577840"/>
            <a:ext cx="10872216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派单与SLA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派单模式（指派 / 抢单 / 自动）、负载均衡规则与 SLA 响应…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089903"/>
            <a:ext cx="108722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另含 26 个功能页面，详见功能清单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报表与经营分析：汇报不用再拼 Excel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各条线自带报表，另有统一报表中心、院长日报与多维分析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5422392" cy="4480560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2860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运营报表能力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各条线自带统计报表（工程 / 运送 / 保洁 / 医废 / 陪护 / 配餐 / 安保 / 洗涤）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标准报表中心：常用报表一键出具，口径统一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拖字段自定义报表：临时取数不用找开发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多维分析：下钻到科室、班次、人员，并看同比环比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报表订阅：定时推送到邮箱与站内消息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27648" y="1371600"/>
            <a:ext cx="5422392" cy="448056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 w="9525">
            <a:solidFill>
              <a:srgbClr val="F3F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2860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经营与决策支持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院长日报：取哪些指标、什么时候推送可配，每天自动送达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日报事项转待办：跟踪闭环率，日报不停留在"看过"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成本利润：收入、成本科目、毛利率与人均产值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一次修复率等专项分析，用于月度例会与考核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全部报表可导出 Excel / PDF，直接进汇报材料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943600"/>
            <a:ext cx="10908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演示入口：系统设置 → 经营分析（固定报表 / 自定义报表 / 多维分析 / 日报模板 / 报表待办）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安全、权限与数据归属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对外资料里最容易被追问的一块，这里说清楚口径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417320"/>
          <a:ext cx="10908791" cy="4462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58398"/>
                <a:gridCol w="9350393"/>
              </a:tblGrid>
              <a:tr h="365760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关注点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HospIQ 的口径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部署形态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支持院内网私有化部署（推荐），也可先在云上试用再院内落地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数据归属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数据存于院方或院方同意的环境；不依赖第三方公有云存储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账号与权限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权限按岗位配置（菜单 / 页面 / 操作三级），账号可限定数据范围到项目 / 区域 / 集团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越权处理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访问无权限页面时拦回本人首页，而不是把数据放行出去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操作留痕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关键操作写操作日志（谁、何时、改了什么），可追溯到人和时间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弱网可用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移动端支持离线暂存与恢复上传，地下室、电梯间补录不丢单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等保相关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私有化部署形态便于纳入院方现有网络与安全体系（具体等保要求按院方网络方案执行）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技术架构与部署形态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标准 Web 技术栈，便于院方信息科评估与运维接管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417320"/>
          <a:ext cx="6949439" cy="4315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599"/>
                <a:gridCol w="5577840"/>
              </a:tblGrid>
              <a:tr h="365760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层面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选型 / 说明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后端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ThinkPHP 8 + MySQL 8.0（Redis 可选，用于缓存与队列）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前端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Vue 3 + Element Plus + Vite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数据模型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212 张表，业务表以项目为租户键隔离，支持单项目与多项目两种部署形态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部署形态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医院内网私有化部署（推荐）或云上演示 / 试用环境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移动端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H5 免安装，支持离线暂存与恢复上传，弱网环境可用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接口风格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RESTful（/api/admin、/api/mobile），便于与 HIS / 智慧消防 / 称重终端等外部系统对接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891272" y="1417320"/>
            <a:ext cx="3657600" cy="4297680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56032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对接能力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接口为标准 RESTful 风格，具备与院方系统对接条件。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已具备对接位的事项（需对方开放接口）：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HIS：医嘱冲突拦截、患者主索引同步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智慧消防主机、视频平台（RTSP / GB28181）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智能称重终端、智能医废车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院方人力 / 人员信息每日同步接口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/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以上属院方需求清单中"未建设"的 8 条，均为外部集成项，已列入后续批次。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实施路径：先跑顺一条线，再复制到其它条线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这类系统的上线风险主要不在软件，而在"标准没定就上系统"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417320"/>
            <a:ext cx="566928" cy="722376"/>
          </a:xfrm>
          <a:prstGeom prst="rect">
            <a:avLst/>
          </a:prstGeom>
          <a:solidFill>
            <a:srgbClr val="00A86A"/>
          </a:solidFill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80160" y="1417320"/>
            <a:ext cx="10268712" cy="7223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调研与标准梳理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现场走一遍各条线，把区域、科室、班次、岗位、收费标准、扣分规则这些本来就该有、但往往没写成文的东西先确认下来，配置才有依据。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212848"/>
            <a:ext cx="566928" cy="722376"/>
          </a:xfrm>
          <a:prstGeom prst="rect">
            <a:avLst/>
          </a:prstGeom>
          <a:solidFill>
            <a:srgbClr val="00A86A"/>
          </a:solidFill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80160" y="2212848"/>
            <a:ext cx="10268712" cy="7223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主数据初始化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院区 / 楼栋 / 楼层 / 科室、设备台账、收集点、岗位班组、病区床位批量导入（支持 Excel 模板导入），这一步决定后续所有统计口径。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008376"/>
            <a:ext cx="566928" cy="722376"/>
          </a:xfrm>
          <a:prstGeom prst="rect">
            <a:avLst/>
          </a:prstGeom>
          <a:solidFill>
            <a:srgbClr val="00A86A"/>
          </a:solidFill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80160" y="3008376"/>
            <a:ext cx="10268712" cy="7223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规则配置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SLA 时限与升级阈值、派单模式、保洁标准与频次、扣分标准、审批流程、报表与日报口径逐项配置并试跑。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3803904"/>
            <a:ext cx="566928" cy="722376"/>
          </a:xfrm>
          <a:prstGeom prst="rect">
            <a:avLst/>
          </a:prstGeom>
          <a:solidFill>
            <a:srgbClr val="00A86A"/>
          </a:solidFill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80160" y="3803904"/>
            <a:ext cx="10268712" cy="7223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试点条线上线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建议先跑一条线（通常选工程扫码报修或医废，见效最快），把流程跑顺、二维码贴到位，再复制到其它条线。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4599432"/>
            <a:ext cx="566928" cy="722376"/>
          </a:xfrm>
          <a:prstGeom prst="rect">
            <a:avLst/>
          </a:prstGeom>
          <a:solidFill>
            <a:srgbClr val="00A86A"/>
          </a:solidFill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80160" y="4599432"/>
            <a:ext cx="10268712" cy="7223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全员培训与推广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分角色培训：主管学看板与派单，一线只学“扫码 → 接单 → 拍照 → 完成”四步；移动端免安装是推广阻力最小的关键。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5394960"/>
            <a:ext cx="566928" cy="722376"/>
          </a:xfrm>
          <a:prstGeom prst="rect">
            <a:avLst/>
          </a:prstGeom>
          <a:solidFill>
            <a:srgbClr val="00A86A"/>
          </a:solidFill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80160" y="5394960"/>
            <a:ext cx="10268712" cy="7223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数据复盘与持续优化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按月出运营与质量报表，例会用它找问题；院方考核与投诉数据回流到系统，形成改进闭环。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分期交付规划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二 / 三期内容取自院方需求清单中「部分具备」与「未建设」的条目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63040"/>
            <a:ext cx="3502152" cy="4114800"/>
          </a:xfrm>
          <a:prstGeom prst="roundRect">
            <a:avLst>
              <a:gd name="adj" fmla="val 6000"/>
            </a:avLst>
          </a:prstGeom>
          <a:solidFill>
            <a:srgbClr val="E7F8F1"/>
          </a:solidFill>
          <a:ln w="9525">
            <a:solidFill>
              <a:srgbClr val="E7F8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37744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一期 · 已交付（当前演示版）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22 个一级模块、169 个管理端页面、58 个移动端页面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工程、运送、保洁、医废、生活垃圾、陪护、辅医、配餐、安保与消防、洗涤、迎检、夜班、交班、制度文档、后勤人事、考核对账、服务闭环、院方门户、报表体系、多项目管控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34256" y="1463040"/>
            <a:ext cx="3502152" cy="4114800"/>
          </a:xfrm>
          <a:prstGeom prst="roundRect">
            <a:avLst>
              <a:gd name="adj" fmla="val 6000"/>
            </a:avLst>
          </a:prstGeom>
          <a:solidFill>
            <a:srgbClr val="FFF7ED"/>
          </a:solidFill>
          <a:ln w="9525">
            <a:solidFill>
              <a:srgbClr val="FFF7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37744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B45309"/>
                </a:solidFill>
                <a:latin typeface="微软雅黑"/>
                <a:ea typeface="微软雅黑"/>
                <a:cs typeface="微软雅黑"/>
              </a:rPr>
              <a:t>二期 · 按需排期（缺口最集中的一批）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院方需求清单中 28 条“部分具备”里最常被点名的能力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隐患问题热力图、能耗阈值与峰平谷测算、驻科标准配置、满意度题目编辑器、移动端震动提醒与免打扰、夜间无人值守规则、流程可视化编排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28431" y="1463040"/>
            <a:ext cx="3502152" cy="4114800"/>
          </a:xfrm>
          <a:prstGeom prst="roundRect">
            <a:avLst>
              <a:gd name="adj" fmla="val 6000"/>
            </a:avLst>
          </a:prstGeom>
          <a:solidFill>
            <a:srgbClr val="FEF2F2"/>
          </a:solidFill>
          <a:ln w="9525">
            <a:solidFill>
              <a:srgbClr val="FEF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37744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B42525"/>
                </a:solidFill>
                <a:latin typeface="微软雅黑"/>
                <a:ea typeface="微软雅黑"/>
                <a:cs typeface="微软雅黑"/>
              </a:rPr>
              <a:t>三期 · 接口集成（依赖外部系统配合）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sz="10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院方需求清单中 8 条“未建设”多为外部接口，需对方开放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HIS 对接（医嘱冲突、患者主索引同步）、人员信息每日同步接口、智慧消防主机 / 视频平台（RTSP / GB28181）、智能称重终端与智能医废车、调度独立小程序 /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760720"/>
            <a:ext cx="1090879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分期不是"一次谈完"，而是把院方清单里的缺项按优先级排——哪条先做，取决于院方最想先解决的管理问题。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怎么验证：院方需求清单逐条核对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拿院方的需求清单逐条读代码与演示库核对，而不是写"全面支持"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25880"/>
            <a:ext cx="10908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院方需求清单 136 条逐条核对：已具备 100 条（73.5%）、部分具备 28 条、未建设 8 条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1783080"/>
          <a:ext cx="10908790" cy="1499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34004"/>
                <a:gridCol w="1234957"/>
                <a:gridCol w="1646610"/>
                <a:gridCol w="1852436"/>
                <a:gridCol w="1440783"/>
              </a:tblGrid>
              <a:tr h="347472"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层级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条数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√ 已具备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○ 部分具备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× 未建设</a:t>
                      </a:r>
                    </a:p>
                  </a:txBody>
                  <a:tcPr anchor="ctr" marL="82296" marR="54864" marT="27432" marB="27432">
                    <a:solidFill>
                      <a:srgbClr val="00A86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应用层（21 个业务模块）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113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89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21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展示层（报表 / 大屏 / 院长日报）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12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8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</a:p>
                  </a:txBody>
                  <a:tcPr anchor="ctr" marL="82296" marR="54864" marT="27432" marB="27432">
                    <a:solidFill>
                      <a:srgbClr val="F3F5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050" b="1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交互层（移动端 / 调度端 / 院方端）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11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sz="105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</a:p>
                  </a:txBody>
                  <a:tcPr anchor="ctr" marL="82296" marR="54864" marT="27432" marB="27432"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0080" y="3364992"/>
            <a:ext cx="5212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判定口径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03320"/>
            <a:ext cx="5212080" cy="2057400"/>
          </a:xfrm>
          <a:prstGeom prst="roundRect">
            <a:avLst>
              <a:gd name="adj" fmla="val 6000"/>
            </a:avLst>
          </a:prstGeom>
          <a:solidFill>
            <a:srgbClr val="F3F5F7"/>
          </a:solidFill>
          <a:ln w="9525">
            <a:solidFill>
              <a:srgbClr val="F3F5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01168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√ 已具备：有接口、有页面、有表、有数据，可直接演示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○ 部分具备：主流程能跑，需求点名的某个能力缺失或未打通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× 未建设：无对应页面与接口，多为外部系统集成项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/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核验方式：读后端路由与控制器、演示库实际表清单、管理端与移动端页面、菜单与权限码，逐条比对。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0" y="3364992"/>
            <a:ext cx="5513832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常被点名的缺口（已列入后续批次）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35040" y="3703320"/>
            <a:ext cx="5513832" cy="2057400"/>
          </a:xfrm>
          <a:prstGeom prst="roundRect">
            <a:avLst>
              <a:gd name="adj" fmla="val 6000"/>
            </a:avLst>
          </a:prstGeom>
          <a:solidFill>
            <a:srgbClr val="FFF7ED"/>
          </a:solidFill>
          <a:ln w="9525">
            <a:solidFill>
              <a:srgbClr val="FFF7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201168" bIns="0"/>
          <a:lstStyle/>
          <a:p>
            <a:pPr algn="ctr"/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隐患问题热力图 / 班组工作量排名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能耗阈值告警与峰平谷电费测算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驻科标准配置模型、满意度题目编辑器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移动端震动提醒与免打扰、夜间无人值守规则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HIS / 智慧消防 / 视频平台 / 称重终端等外部接口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· 调度独立小程序 / APP、院方 APP / 小程序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服务与承诺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上线不是交付终点，规则调优与培训才是能不能用起来的关键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5422392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演示环境随时可看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官网提供在线演示入口，管理端与移动端均可直接体验，不需先装环境。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27648" y="1417320"/>
            <a:ext cx="5422392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分角色培训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主管与一线分开培训：主管学看板与规则配置，一线只学扫码作业四步，降低推广阻力。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532888"/>
            <a:ext cx="5422392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主数据代导入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院区科室、设备台账、人员名册等可提供 Excel 模板并由实施方协助导入与校验。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27648" y="2532888"/>
            <a:ext cx="5422392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规则配置陪跑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上线首月参与规则调优（SLA 时限、派单模式、扣分标准），按实际运行数据校正。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648456"/>
            <a:ext cx="5422392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问题响应与升级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运行问题按影响面分级响应；规则类调整由实施方评估后配置生效，不改代码。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27648" y="3648456"/>
            <a:ext cx="5422392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数据归属与安全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数据存于院方或院方同意的环境；账号按岗位最小授权，操作日志全量留存可追溯。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764024"/>
            <a:ext cx="5422392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私有化部署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支持院内网私有化部署，满足等保与院内网络安全要求；也可先云上试用再院内落地。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27648" y="4764024"/>
            <a:ext cx="5422392" cy="1005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01168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065F46"/>
                </a:solidFill>
                <a:latin typeface="微软雅黑"/>
                <a:ea typeface="微软雅黑"/>
                <a:cs typeface="微软雅黑"/>
              </a:rPr>
              <a:t>需求可续接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院方需求清单中尚未建设的能力（多为外部接口）可按优先级排入后续批次。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常见问题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来自评审与试用现场最常被问到的几类问题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106070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　一线员工不会用电脑怎么办？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A　一线只用手机扫码：扫码 → 接单 → 拍照 → 完成，四步到底；移动端是 H5，不用下载安装 App，微信或浏览器打开即可。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523744"/>
            <a:ext cx="10908792" cy="106070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　我们已经在用纸质台账和 Excel，能迁移吗？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A　设备台账、院区科室、人员名册、收集点等都提供 Excel 模板导入，实施时逐行校验并回显错误行；历史数据可按需导入用于查询对比。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675887"/>
            <a:ext cx="10908792" cy="106070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　数据放在哪里？安全怎么保证？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A　支持院内网私有化部署，数据在院方或院方同意的环境；账号按岗位最小授权，所有关键操作进操作日志，可追溯到人和时间。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828031"/>
            <a:ext cx="10908792" cy="106070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　考核与扣款口径和我们合同不一致怎么改？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A　扣分标准、SLA 时限、院方考核规则都是配置项，不改代码；上线首月由实施方陪同按实际运行数据校正。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9184"/>
            <a:ext cx="108813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250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常见问题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96112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来自评审与试用现场最常被问到的几类问题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10908792" cy="106070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　能不能只做其中几个条线？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A　可以。常见做法是先上工程扫码报修或医废，跑顺后再复制到其它条线；模块开关可按项目逐项启用。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523744"/>
            <a:ext cx="10908792" cy="106070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　公司有多个项目 / 多个院区，总部怎么看？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A　用「多项目管控」：建集团 → 区域公司 → 项目三级组织树后，区域 / 集团账号一个入口看全部项目的运营指标、质量排名与项目核算。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675887"/>
            <a:ext cx="10908792" cy="106070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　和医院现有系统（HIS、智慧消防等）能对接吗？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A　接口为标准 RESTful 风格，具备对接条件；HIS、消防主机、视频平台、称重终端等属于需对方开放接口的集成项，已列入后续批次并可按优先级推进。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828031"/>
            <a:ext cx="10908792" cy="106070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8E3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22860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>
                <a:solidFill>
                  <a:srgbClr val="0F172A"/>
                </a:solidFill>
                <a:latin typeface="微软雅黑"/>
                <a:ea typeface="微软雅黑"/>
                <a:cs typeface="微软雅黑"/>
              </a:rPr>
              <a:t>Q　上线要多久？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000" b="0">
                <a:solidFill>
                  <a:srgbClr val="334155"/>
                </a:solidFill>
                <a:latin typeface="微软雅黑"/>
                <a:ea typeface="微软雅黑"/>
                <a:cs typeface="微软雅黑"/>
              </a:rPr>
              <a:t>A　按条线试点推进：主数据初始化与规则配置约 1–2 周，单条线试点跑顺后再推广。具体周期取决于院区规模与标准梳理的进度。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19088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HospIQ 医院智慧后勤信息化管理平台　·　一期（已交付演示版）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419088"/>
            <a:ext cx="9418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1371600"/>
            <a:ext cx="1371600" cy="73152"/>
          </a:xfrm>
          <a:prstGeom prst="rect">
            <a:avLst/>
          </a:prstGeom>
          <a:solidFill>
            <a:srgbClr val="00A8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在线演示，点开就能用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69748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不用先装环境：管理端与移动端都可直接体验，页面与《功能清单》逐条对应。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383280"/>
            <a:ext cx="10515600" cy="475488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在线演示首页　　https://p.zerocod.cn/hospiq/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931920"/>
            <a:ext cx="10515600" cy="475488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管理端（超级管理员）　　https://p.zerocod.cn/hospiq/admin/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480559"/>
            <a:ext cx="10515600" cy="475488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移动端 H5（工号 E028 / 12345678）　　https://p.zerocod.cn/hospiq/m/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5029199"/>
            <a:ext cx="10515600" cy="475488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00A86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0" tIns="0" bIns="0"/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院方门户　　https://p.zerocod.cn/hospiq/portal/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669279"/>
            <a:ext cx="105156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>
                <a:solidFill>
                  <a:srgbClr val="6B7280"/>
                </a:solidFill>
                <a:latin typeface="微软雅黑"/>
                <a:ea typeface="微软雅黑"/>
                <a:cs typeface="微软雅黑"/>
              </a:rPr>
              <a:t>请联系项目对接的商务顾问，或通过官网「在线演示」入口体验后索取本资料电子版。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>
                <a:solidFill>
                  <a:srgbClr val="00A86A"/>
                </a:solidFill>
                <a:latin typeface="微软雅黑"/>
                <a:ea typeface="微软雅黑"/>
                <a:cs typeface="微软雅黑"/>
              </a:rPr>
              <a:t>算数科技　·　HospIQ 医院智慧后勤信息化管理平台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