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3" name="Shape 1"/>
          <p:cNvSpPr/>
          <p:nvPr/>
        </p:nvSpPr>
        <p:spPr>
          <a:xfrm>
            <a:off x="146304" y="0"/>
            <a:ext cx="8997696" cy="54864"/>
          </a:xfrm>
          <a:prstGeom prst="rect">
            <a:avLst/>
          </a:prstGeom>
          <a:solidFill>
            <a:srgbClr val="12A3B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47594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报废汽车回收拆解管理系统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852160" y="475945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算数科技　18016313342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D3D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320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FA6A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报废汽车回收拆解管理系统　·　算数科技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yar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2A32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5120640" cy="5143500"/>
          </a:xfrm>
          <a:prstGeom prst="rect">
            <a:avLst/>
          </a:prstGeom>
          <a:solidFill>
            <a:srgbClr val="082A32">
              <a:alpha val="88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960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报废机动车回收拆解 · 再生资源 B2B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1298448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报废汽车回收拆解管理系统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E6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一车一档、一单到底：报废车从进厂过磅到拆解产物卖出，账实一致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2761488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个模块 · 91 个功能点　|　拆解产物按吨 · 五大总成按件 · 危废按类　|　全程留痕 · 只冲红不删除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329184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预约 20 分钟演示：</a:t>
            </a:r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18016313342</a:t>
            </a:r>
            <a:pPr indent="0" marL="0">
              <a:buNone/>
            </a:pPr>
            <a:r>
              <a:rPr lang="en-US" sz="125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（微信同号）　</a:t>
            </a:r>
            <a:pPr indent="0" marL="0">
              <a:buNone/>
            </a:pPr>
            <a:r>
              <a:rPr lang="en-US" sz="1250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算数科技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AGENDA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今天讲六件事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按「客户怎么干活」的顺序讲，不讲功能名词堆砌。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57200" y="178308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17830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行业现状：拆解企业现在怎么记账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297680" y="1819656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为什么账实不符、分账说不清是常态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2276856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2276856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产品定位：这套系统替企业管什么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297680" y="2313432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谁在用、用哪几屏、边界在哪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770632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277063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业务场景：六个真实作业环节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297680" y="2807208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进场过磅 / 拆解产物 / 五大总成 / 危废 / 销售回款 / 运输月账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3264408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一单到底：全流程与三本账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297680" y="3300984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吨位、件数、危废分开记，互不混淆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3758184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3758184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四个硬本事与模块清单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297680" y="379476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账实一致 / 合规可查 / 分账可解释 / 改不动手脚（13 模块 91 功能点）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42519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51560" y="42519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交付、安全与商务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297680" y="4288536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四步上线、权限双控、资料下载与报价方式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行业现状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报废车拆解企业，账最难的不是记，是「对得上」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卖废钢的款、拆下来的件、垫出去的钱、拆解产生的危废——四本账经常各记各的。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3977640" cy="1444752"/>
          </a:xfrm>
          <a:prstGeom prst="roundRect">
            <a:avLst>
              <a:gd name="adj" fmla="val 3797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83080"/>
            <a:ext cx="50292" cy="1444752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/>
          <p:nvPr/>
        </p:nvSpPr>
        <p:spPr>
          <a:xfrm>
            <a:off x="621792" y="1892808"/>
            <a:ext cx="366674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过磅靠纸条，净重对不上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21792" y="2240280"/>
            <a:ext cx="3666744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毛重、皮重写在磅单上，回头录 Excel 容易错行；磅差没人比，月底才发现库存不对。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09160" y="1783080"/>
            <a:ext cx="3977640" cy="1444752"/>
          </a:xfrm>
          <a:prstGeom prst="roundRect">
            <a:avLst>
              <a:gd name="adj" fmla="val 3797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1783080"/>
            <a:ext cx="50292" cy="1444752"/>
          </a:xfrm>
          <a:prstGeom prst="rect">
            <a:avLst/>
          </a:prstGeom>
          <a:solidFill>
            <a:srgbClr val="B4531F"/>
          </a:solidFill>
          <a:ln/>
        </p:spPr>
      </p:sp>
      <p:sp>
        <p:nvSpPr>
          <p:cNvPr id="11" name="Text 9"/>
          <p:cNvSpPr/>
          <p:nvPr/>
        </p:nvSpPr>
        <p:spPr>
          <a:xfrm>
            <a:off x="4873752" y="1892808"/>
            <a:ext cx="366674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拆了多少、产出多少说不清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873752" y="2240280"/>
            <a:ext cx="3666744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一台车拆完，废钢、废铜、废铝、塑料各出多少，缺少「投入 = 产出 + 损耗」的口径。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3355848"/>
            <a:ext cx="3977640" cy="1444752"/>
          </a:xfrm>
          <a:prstGeom prst="roundRect">
            <a:avLst>
              <a:gd name="adj" fmla="val 3797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3355848"/>
            <a:ext cx="50292" cy="1444752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15" name="Text 13"/>
          <p:cNvSpPr/>
          <p:nvPr/>
        </p:nvSpPr>
        <p:spPr>
          <a:xfrm>
            <a:off x="621792" y="3465576"/>
            <a:ext cx="366674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危废账最怕检查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21792" y="3813048"/>
            <a:ext cx="3666744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废机油、废蓄电池、废冷媒去哪了、谁拉走的、有没有转移单，往往是翻箱倒柜找纸质记录。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09160" y="3355848"/>
            <a:ext cx="3977640" cy="1444752"/>
          </a:xfrm>
          <a:prstGeom prst="roundRect">
            <a:avLst>
              <a:gd name="adj" fmla="val 3797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09160" y="3355848"/>
            <a:ext cx="50292" cy="1444752"/>
          </a:xfrm>
          <a:prstGeom prst="rect">
            <a:avLst/>
          </a:prstGeom>
          <a:solidFill>
            <a:srgbClr val="B4531F"/>
          </a:solidFill>
          <a:ln/>
        </p:spPr>
      </p:sp>
      <p:sp>
        <p:nvSpPr>
          <p:cNvPr id="19" name="Text 17"/>
          <p:cNvSpPr/>
          <p:nvPr/>
        </p:nvSpPr>
        <p:spPr>
          <a:xfrm>
            <a:off x="4873752" y="3465576"/>
            <a:ext cx="366674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合伙人的钱算不清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873752" y="3813048"/>
            <a:ext cx="3666744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谁垫付、垫多少、回款后怎么分，靠口头与微信记账，时间一长就扯皮。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产品定位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一套系统，管住「一车一档、一单到底」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面向报废机动车回收拆解企业（只做企业客户 B2B）：收车登记与进场过磅、拆解工单与拆解产物、五大总成与回用件、危废台账、销售出库与回款、合伙人与垫付分账、招投标保证金，一套账管到底。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96596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0D3D47"/>
          </a:solidFill>
          <a:ln w="12700">
            <a:solidFill>
              <a:srgbClr val="0D3D4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3504" y="2084832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03504" y="252374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个业务模块 · 91 个功能点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03504" y="2798064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菜单就是功能清单，不存在「宣传里有、系统里没有」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578608" y="196596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0D3D47"/>
          </a:solidFill>
          <a:ln w="12700">
            <a:solidFill>
              <a:srgbClr val="0D3D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24912" y="2084832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2724912" y="252374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步全链路闭环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724912" y="2798064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收车入库 → 拆解分拣 → 销售出库 → 回款核销 → 合伙分账 → 留痕审计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700016" y="196596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0D3D47"/>
          </a:solidFill>
          <a:ln w="12700">
            <a:solidFill>
              <a:srgbClr val="0D3D4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46320" y="2084832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46320" y="252374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条合规底线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846320" y="2798064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拆解产物按吨、危废按类分开记；危废必须转移到有资质单位并留联单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21424" y="196596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0D3D47"/>
          </a:solidFill>
          <a:ln w="12700">
            <a:solidFill>
              <a:srgbClr val="0D3D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67728" y="2084832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967728" y="252374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套数据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967728" y="2798064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电脑与手机同一套账，过磅拍照、审批确认、收付款都能在手机上完成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3529584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适用对象：报废机动车回收拆解企业、再生资源回收企业（企业客户为主，约 5–50 人使用）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57200" y="384048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业务范围：报废机动车回收、进场过磅、拆解加工、五大总成与回用件、危废管理、拆解产物销售（企业客户 B2B）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yar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8521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厂区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9204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1/6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89204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报废车进场与厂区调度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9204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车辆进厂先登记再上磅，厂区内按「待拆 / 拆解中 / 已拆解 / 待销售」分区，行车吊运与车辆堆放都有记录。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89204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净重自动 = 毛重 − 皮重，磅单照片必留，磅差超标自动提醒；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库存按品类重量实时结存，入库 / 出库 / 拆解加工流水可逐笔重算；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weigh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005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005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过磅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5720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2/6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地磅过磅与净重结算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5720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毛重减皮重自动算净重，磅单照片与车号、司机一起留档；明细重量与过磅净重自动比对磅差。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5720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一车一档：车牌、VIN、发动机号、车主与证件、注销状态，出《报废机动车回收证明》有据可依；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危废分区分类暂存，在库 / 待转移 / 已转移 / 已处置全程留痕，没有处置单位和转移单号系统会拦；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shea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8521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9204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3/6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89204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拆解工单与剪切加工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9204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拆解工单按「投入 = 产出 + 损耗」校验重量守恒，不平不允许提交；拆解产物入库即进库存流水。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89204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谁垫付、垫了多少、什么时候垫的，一笔一笔进垫付台账；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先扣回垫付本金，再按约定占比分利润，现金守恒可校验；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cabl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005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005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5720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4/6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拆解产物分选与计量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5720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废钢铁、废铜、废铝、废塑料、废电缆等按品类分别称重入库，产出与损耗逐笔可重算。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5720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字段级留痕：谁、何时、原值 → 新值、IP 全记，一分钱都能查回来；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金额改动达到阈值自动进「金额变更专项日志」与特别关注；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sor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8521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9204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5/6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89204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五大总成与回用件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89204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发动机、变速箱、车架、前后桥、方向机等按件登记台账，可再制造、可单独销售，按件计价不混进吨位。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89204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净重自动 = 毛重 − 皮重，磅单照片必留，磅差超标自动提醒；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库存按品类重量实时结存，入库 / 出库 / 拆解加工流水可逐笔重算；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hazar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481328"/>
            <a:ext cx="3794760" cy="3063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0056" y="160934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0056" y="1609344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57200" y="1554480"/>
            <a:ext cx="3794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业务场景 6/6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1847088"/>
            <a:ext cx="3794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危废分类暂存与转移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57200" y="2606040"/>
            <a:ext cx="3794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废机油、废蓄电池、废冷媒、废三元催化器等分区暂存；转移必须填处置单位与转移单号，环保核查直接调台账。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57200" y="3611880"/>
            <a:ext cx="3794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一车一档：车牌、VIN、发动机号、车主与证件、注销状态，出《报废机动车回收证明》有据可依；</a:t>
            </a:r>
            <a:endParaRPr lang="en-US" sz="105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危废分区分类暂存，在库 / 待转移 / 已转移 / 已处置全程留痕，没有处置单位和转移单号系统会拦；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全流程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一张业务单串到底，中间不断链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六个环节共用一套单据与口径：收车入库 → 拆解分拣 → 销售出库 → 回款核销 → 合伙分账 → 留痕审计。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384048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75488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收车入库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登记收车单与车辆档案，进场过磅算净重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664208" y="2240280"/>
            <a:ext cx="164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810512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83664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01952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拆解分拣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883664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拆解工单守恒校验，产物按吨、总成按件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3090672" y="2240280"/>
            <a:ext cx="164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36976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10128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328416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销售出库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310128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关联来源库存，过磅出库即扣减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4517136" y="2240280"/>
            <a:ext cx="164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663440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36592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754880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回款核销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4736592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自动核销应收，账龄实时更新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5943600" y="2240280"/>
            <a:ext cx="164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089904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63056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181344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合伙分账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163056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垫付先还本，利润按占比分到人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7370064" y="2240280"/>
            <a:ext cx="164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7516368" y="1874520"/>
            <a:ext cx="1298448" cy="914400"/>
          </a:xfrm>
          <a:prstGeom prst="roundRect">
            <a:avLst>
              <a:gd name="adj" fmla="val 6000"/>
            </a:avLst>
          </a:prstGeom>
          <a:solidFill>
            <a:srgbClr val="F2F8F9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1920240"/>
            <a:ext cx="365760" cy="274320"/>
          </a:xfrm>
          <a:prstGeom prst="rect">
            <a:avLst/>
          </a:prstGeom>
          <a:solidFill>
            <a:srgbClr val="0E7C8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607808" y="2231136"/>
            <a:ext cx="11155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留痕审计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7589520" y="2487168"/>
            <a:ext cx="11521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全字段可追溯，只作废冲红不删除</a:t>
            </a:r>
            <a:endParaRPr lang="en-US" sz="850" dirty="0"/>
          </a:p>
        </p:txBody>
      </p:sp>
      <p:pic>
        <p:nvPicPr>
          <p:cNvPr id="34" name="Image 0" descr="C:/Thinkfly/system/huishou-car/tools/build/out/img/scene-flow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2944368"/>
            <a:ext cx="8275320" cy="16916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全流程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三本账分开记，互不混淆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报废车拆开以后，产物不是同一种东西：按吨的、按件的、按类要合规的。混在一起记，账永远对不上。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2651760" cy="2834640"/>
          </a:xfrm>
          <a:prstGeom prst="roundRect">
            <a:avLst>
              <a:gd name="adj" fmla="val 206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83080"/>
            <a:ext cx="50292" cy="2834640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/>
          <p:nvPr/>
        </p:nvSpPr>
        <p:spPr>
          <a:xfrm>
            <a:off x="621792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吨位账（拆解产物）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21792" y="2240280"/>
            <a:ext cx="2340864" cy="2267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废钢铁、废铜、废铝、废塑料、废电缆等按品类分别称重入库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库存按品类重量实时结存，流水可逐笔重算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与销售出库自动勾稽，出库即扣减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10128" y="1783080"/>
            <a:ext cx="2651760" cy="2834640"/>
          </a:xfrm>
          <a:prstGeom prst="roundRect">
            <a:avLst>
              <a:gd name="adj" fmla="val 206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0128" y="1783080"/>
            <a:ext cx="50292" cy="2834640"/>
          </a:xfrm>
          <a:prstGeom prst="rect">
            <a:avLst/>
          </a:prstGeom>
          <a:solidFill>
            <a:srgbClr val="B4531F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件数账（五大总成与回用件）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74720" y="2240280"/>
            <a:ext cx="2340864" cy="2267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发动机、变速箱、车架、前后桥、方向机按件建账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按件与成色计价，不混进吨位库存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可再制造、可单独销售，去向有记录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63056" y="1783080"/>
            <a:ext cx="2651760" cy="2834640"/>
          </a:xfrm>
          <a:prstGeom prst="roundRect">
            <a:avLst>
              <a:gd name="adj" fmla="val 206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63056" y="1783080"/>
            <a:ext cx="50292" cy="2834640"/>
          </a:xfrm>
          <a:prstGeom prst="rect">
            <a:avLst/>
          </a:prstGeom>
          <a:solidFill>
            <a:srgbClr val="5F7883"/>
          </a:solidFill>
          <a:ln/>
        </p:spPr>
      </p:sp>
      <p:sp>
        <p:nvSpPr>
          <p:cNvPr id="15" name="Text 13"/>
          <p:cNvSpPr/>
          <p:nvPr/>
        </p:nvSpPr>
        <p:spPr>
          <a:xfrm>
            <a:off x="6327648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合规账（危废）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327648" y="2240280"/>
            <a:ext cx="2340864" cy="2267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废机油、废蓄电池、废冷媒、废三元催化器分区分类暂存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在库 / 待转移 / 已转移 / 已处置四态留痕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没有处置单位与转移单号系统会拦下，检查直接调台账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硬本事 1/4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账实一致：拆解产物与库存对得上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50292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净重自动 = 毛重 − 皮重，磅单照片必留，磅差超标自动提醒；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库存按品类重量实时结存，入库 / 出库 / 拆解加工流水可逐笔重算；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拆解工单必须「投入 = 产出 + 损耗」，不平不能提交，损耗率异常自动生成问题账目；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应收应付由单据自动生成，有账龄、能核销，不需要另做一本台账。</a:t>
            </a:r>
            <a:endParaRPr lang="en-US" sz="1300" dirty="0"/>
          </a:p>
        </p:txBody>
      </p:sp>
      <p:pic>
        <p:nvPicPr>
          <p:cNvPr id="5" name="Image 0" descr="C:/Thinkfly/system/huishou-car/tools/build/out/img/scene-weigh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715000" y="1371600"/>
            <a:ext cx="3017520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硬本事 2/4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合规可查：危废与车辆档案两手都硬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50292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一车一档：车牌、VIN、发动机号、车主与证件、注销状态，出《报废机动车回收证明》有据可依；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危废分区分类暂存，在库 / 待转移 / 已转移 / 已处置全程留痕，没有处置单位和转移单号系统会拦；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拆解前预处理（抽排废油液、拆蓄电池、回收冷媒、拆三元催化器）逐项登记，环保检查直接调台账；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五大总成与回用件按件建账，改用途、卖出去都有记录。</a:t>
            </a:r>
            <a:endParaRPr lang="en-US" sz="1300" dirty="0"/>
          </a:p>
        </p:txBody>
      </p:sp>
      <p:pic>
        <p:nvPicPr>
          <p:cNvPr id="5" name="Image 0" descr="C:/Thinkfly/system/huishou-car/tools/build/out/img/scene-hazar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715000" y="1371600"/>
            <a:ext cx="3017520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硬本事 3/4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分账可解释：合伙人之间算得清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50292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谁垫付、垫了多少、什么时候垫的，一笔一笔进垫付台账；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先扣回垫付本金，再按约定占比分利润，现金守恒可校验；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标准算例：采购 10 万、运费 3 千、卖 12 万、X 垫付 10 万、净利 1.7 万按 4:6 分 → X 实付 10,200、公司净得 6,800；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试算不落账，Step1–Step9 过程可导出，确认后才生成应付与回款。</a:t>
            </a:r>
            <a:endParaRPr lang="en-US" sz="1300" dirty="0"/>
          </a:p>
        </p:txBody>
      </p:sp>
      <p:pic>
        <p:nvPicPr>
          <p:cNvPr id="5" name="Image 0" descr="C:/Thinkfly/system/huishou-car/tools/build/out/img/scene-settl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715000" y="1371600"/>
            <a:ext cx="3017520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硬本事 4/4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 改不动手脚：全程留痕 + 权限双控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50292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字段级留痕：谁、何时、原值 → 新值、IP 全记，一分钱都能查回来；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金额改动达到阈值自动进「金额变更专项日志」与特别关注；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单据只能作废 / 冲红，永不物理删除；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 + 数据范围双控，未授权看不到数据（fail-closed），合伙人只看自己参与的部分。</a:t>
            </a:r>
            <a:endParaRPr lang="en-US" sz="1300" dirty="0"/>
          </a:p>
        </p:txBody>
      </p:sp>
      <p:pic>
        <p:nvPicPr>
          <p:cNvPr id="5" name="Image 0" descr="C:/Thinkfly/system/huishou-car/tools/build/out/img/scene-scree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715000" y="1371600"/>
            <a:ext cx="3017520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模块清单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个业务模块，91 个功能点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清单就是系统的真实菜单——这里写的每一项，系统里都能点到。完整到功能点级别的对照表见下载中心的 Excel。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847088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90195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看板与待办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77440" y="1901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 项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66928" y="2139696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每天开工先看这里：钱在哪儿、单卡在哪儿、什么事要你处理；每个数字都能点进去看根数据。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310128" y="1847088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19856" y="190195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收车与过磅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230368" y="1901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419856" y="2139696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报废车进场：登记收车单（车牌 / VIN / 车主 / 手续）→ 进场过磅 → 付款或垫付 → 扣杂退回。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6163056" y="1847088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72784" y="190195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拆解与产物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083296" y="1901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 项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272784" y="2139696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车拆开以后分三路走：拆解产物按吨入库、五大总成与回用件按件记、危废单独在库等转移。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57200" y="2560320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6928" y="2615184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销售与出库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377440" y="2615184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项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66928" y="2852928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卖给下家：开销售单 → 过磅出库 → 收款 → 对账与质量异议处理。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310128" y="2560320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419856" y="2615184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资金与账龄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230368" y="2615184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 项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419856" y="2852928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收了多少钱、付了多少钱、还欠多少、欠了多久；收付款与单据自动核销。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163056" y="2560320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72784" y="2615184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运输与运费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8083296" y="2615184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 项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272784" y="2852928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谁拉的车、跑了多少趟、运费多少、和车队对得上账吗；月底按运输方一键拉账。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57200" y="3273552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6928" y="3328416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合伙人分账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2377440" y="33284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 项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66928" y="3566160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一单做完怎么分：垫付先还、成本扣除、利润按比例分到人，过程逐步可查。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3310128" y="3273552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419856" y="3328416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发票管理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230368" y="33284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项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3419856" y="3566160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开出去多少票、收进来多少票、和单据对得上吗；含票否回写到单据上。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6163056" y="3273552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72784" y="3328416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招投标与保证金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8083296" y="33284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项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6272784" y="3566160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投了哪些标、交了多少钱、什么时候该退回来；退回必须人工验证到账才关闭。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457200" y="3986784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66928" y="4041648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报表中心</a:t>
            </a:r>
            <a:endParaRPr lang="en-US" sz="1150" dirty="0"/>
          </a:p>
        </p:txBody>
      </p:sp>
      <p:sp>
        <p:nvSpPr>
          <p:cNvPr id="43" name="Text 41"/>
          <p:cNvSpPr/>
          <p:nvPr/>
        </p:nvSpPr>
        <p:spPr>
          <a:xfrm>
            <a:off x="2377440" y="4041648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 项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566928" y="4279392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按日 / 按月汇总，屏幕与导出口径一致，可直接导出或打印交财务。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310128" y="3986784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419856" y="4041648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基础资料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5230368" y="4041648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 项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3419856" y="4279392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供应商、客户、车队、合伙人、品类、仓库这些档案；建单时的下拉选项都从这里来。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163056" y="3986784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72784" y="4041648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审计与留痕</a:t>
            </a:r>
            <a:endParaRPr lang="en-US" sz="1150" dirty="0"/>
          </a:p>
        </p:txBody>
      </p:sp>
      <p:sp>
        <p:nvSpPr>
          <p:cNvPr id="51" name="Text 49"/>
          <p:cNvSpPr/>
          <p:nvPr/>
        </p:nvSpPr>
        <p:spPr>
          <a:xfrm>
            <a:off x="8083296" y="4041648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 项</a:t>
            </a:r>
            <a:endParaRPr lang="en-US" sz="1050" dirty="0"/>
          </a:p>
        </p:txBody>
      </p:sp>
      <p:sp>
        <p:nvSpPr>
          <p:cNvPr id="52" name="Text 50"/>
          <p:cNvSpPr/>
          <p:nvPr/>
        </p:nvSpPr>
        <p:spPr>
          <a:xfrm>
            <a:off x="6272784" y="4279392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谁在什么时候改了什么，改前改后都留着；金额改动单独成册。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457200" y="4700016"/>
            <a:ext cx="2651760" cy="621792"/>
          </a:xfrm>
          <a:prstGeom prst="roundRect">
            <a:avLst>
              <a:gd name="adj" fmla="val 7353"/>
            </a:avLst>
          </a:prstGeom>
          <a:solidFill>
            <a:srgbClr val="F6FA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66928" y="4754880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系统管理</a:t>
            </a:r>
            <a:endParaRPr lang="en-US" sz="1150" dirty="0"/>
          </a:p>
        </p:txBody>
      </p:sp>
      <p:sp>
        <p:nvSpPr>
          <p:cNvPr id="55" name="Text 53"/>
          <p:cNvSpPr/>
          <p:nvPr/>
        </p:nvSpPr>
        <p:spPr>
          <a:xfrm>
            <a:off x="2377440" y="4754880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2A3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项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566928" y="4992624"/>
            <a:ext cx="24323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账号、角色权限、下拉选项（数据字典）、打印模板、外观布局与日志，都在这里维护。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角色分工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谁用哪几屏、能看到什么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 = 角色能力 + 数据可见范围；两者都不满足就看不到数据（fail-closed），合伙人只看得到自己参与的那部分。</a:t>
            </a:r>
            <a:endParaRPr lang="en-US" sz="11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7532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246120"/>
                <a:gridCol w="1920240"/>
                <a:gridCol w="17373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角色</a:t>
                      </a:r>
                      <a:endParaRPr lang="en-US" sz="10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88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平时干什么</a:t>
                      </a:r>
                      <a:endParaRPr lang="en-US" sz="10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88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手机上最常用</a:t>
                      </a:r>
                      <a:endParaRPr lang="en-US" sz="10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88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默认能看到</a:t>
                      </a:r>
                      <a:endParaRPr lang="en-US" sz="10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788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老板 / 负责人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看经营看板、审批付款、确认分账、投标决策、处理问题账目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看板、审批、分账确认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全部数据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财务 / 记账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收付款登记、核销、账龄跟踪、运费月账、发票台账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登记收款付款、催收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资金与账龄、发票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收车 / 采购业务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建收车单、登记车辆与手续、跟进付款与垫付、登记运费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建单、过磅、查单据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收车与过磅、运输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销售 / 出库业务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建销售单、出库过磅、跟进回款与质量异议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出库、查回款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销售与出库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仓库 / 过磅员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进场过磅（重量 / 车号 / 照片）、拆解工单、库存盘点、危废登记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大按钮过磅、拍照、扫码查单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库存、收车、危废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合伙人（可选）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只读查看自己参与的业务、垫付与分账结果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查分账结果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2E4A5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仅自己参与的单据</a:t>
                      </a:r>
                      <a:endParaRPr lang="en-US" sz="9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A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交付与安全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上线四步，头两周有人陪跑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我们不卖「一套软件给你自己摸索」。四步走完再交钥匙。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1975104" cy="251460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83080"/>
            <a:ext cx="1975104" cy="82296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/>
          <p:nvPr/>
        </p:nvSpPr>
        <p:spPr>
          <a:xfrm>
            <a:off x="603504" y="1965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步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03504" y="2240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数据初始化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03504" y="2670048"/>
            <a:ext cx="17373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主数据、期初库存、期初应收应付、在拆车辆一次性导入，历史账不丢。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578608" y="1783080"/>
            <a:ext cx="1975104" cy="251460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78608" y="1783080"/>
            <a:ext cx="1975104" cy="82296"/>
          </a:xfrm>
          <a:prstGeom prst="rect">
            <a:avLst/>
          </a:prstGeom>
          <a:solidFill>
            <a:srgbClr val="12A3B0"/>
          </a:solidFill>
          <a:ln/>
        </p:spPr>
      </p:sp>
      <p:sp>
        <p:nvSpPr>
          <p:cNvPr id="12" name="Text 10"/>
          <p:cNvSpPr/>
          <p:nvPr/>
        </p:nvSpPr>
        <p:spPr>
          <a:xfrm>
            <a:off x="2724912" y="1965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步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724912" y="2240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流程演练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724912" y="2670048"/>
            <a:ext cx="17373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拿你们真实单据走一遍全链路（收车 → 过磅 → 拆解 → 出库 → 回款 → 分账），发现问题当场改。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700016" y="1783080"/>
            <a:ext cx="1975104" cy="251460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00016" y="1783080"/>
            <a:ext cx="1975104" cy="82296"/>
          </a:xfrm>
          <a:prstGeom prst="rect">
            <a:avLst/>
          </a:prstGeom>
          <a:solidFill>
            <a:srgbClr val="B4531F"/>
          </a:solidFill>
          <a:ln/>
        </p:spPr>
      </p:sp>
      <p:sp>
        <p:nvSpPr>
          <p:cNvPr id="17" name="Text 15"/>
          <p:cNvSpPr/>
          <p:nvPr/>
        </p:nvSpPr>
        <p:spPr>
          <a:xfrm>
            <a:off x="4846320" y="1965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846320" y="2240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角色培训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46320" y="2670048"/>
            <a:ext cx="17373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老板、财务、业务、过磅员分角色培训，只讲各自日常要用的那几屏。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821424" y="1783080"/>
            <a:ext cx="1975104" cy="251460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21424" y="1783080"/>
            <a:ext cx="1975104" cy="82296"/>
          </a:xfrm>
          <a:prstGeom prst="rect">
            <a:avLst/>
          </a:prstGeom>
          <a:solidFill>
            <a:srgbClr val="5F7883"/>
          </a:solidFill>
          <a:ln/>
        </p:spPr>
      </p:sp>
      <p:sp>
        <p:nvSpPr>
          <p:cNvPr id="22" name="Text 20"/>
          <p:cNvSpPr/>
          <p:nvPr/>
        </p:nvSpPr>
        <p:spPr>
          <a:xfrm>
            <a:off x="6967728" y="1965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967728" y="2240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上线陪跑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967728" y="2670048"/>
            <a:ext cx="17373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头两周有人盯，问题当天闭环；过磅与拆解这两个高峰环节我们会重点盯。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交付与安全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数据安全：改不动手脚，也拿得走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既防「内部改数」，也防「被供应商绑住」。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783080"/>
            <a:ext cx="50292" cy="1298448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/>
          <p:nvPr/>
        </p:nvSpPr>
        <p:spPr>
          <a:xfrm>
            <a:off x="621792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权限双控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21792" y="224028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角色决定「能干什么」，数据可见范围决定「能看哪些单」；两者都不满足即看不到数据（fail-closed）。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10128" y="178308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0128" y="1783080"/>
            <a:ext cx="50292" cy="1298448"/>
          </a:xfrm>
          <a:prstGeom prst="rect">
            <a:avLst/>
          </a:prstGeom>
          <a:solidFill>
            <a:srgbClr val="12A3B0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字段级留痕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74720" y="224028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谁、何时、原值 → 新值、IP 全记；金额改动超过阈值自动进专项日志与特别关注。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63056" y="178308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63056" y="1783080"/>
            <a:ext cx="50292" cy="1298448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15" name="Text 13"/>
          <p:cNvSpPr/>
          <p:nvPr/>
        </p:nvSpPr>
        <p:spPr>
          <a:xfrm>
            <a:off x="6327648" y="189280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只冲红不删除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327648" y="224028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单据作废与冲红都保留原始记录，系统内没有任何入口能物理删除业务数据。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20040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200400"/>
            <a:ext cx="50292" cy="1298448"/>
          </a:xfrm>
          <a:prstGeom prst="rect">
            <a:avLst/>
          </a:prstGeom>
          <a:solidFill>
            <a:srgbClr val="12A3B0"/>
          </a:solidFill>
          <a:ln/>
        </p:spPr>
      </p:sp>
      <p:sp>
        <p:nvSpPr>
          <p:cNvPr id="19" name="Text 17"/>
          <p:cNvSpPr/>
          <p:nvPr/>
        </p:nvSpPr>
        <p:spPr>
          <a:xfrm>
            <a:off x="621792" y="331012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日志不可改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" y="365760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操作日志、登录日志只读，权限变更与密码重置进安全事件。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310128" y="320040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10128" y="3200400"/>
            <a:ext cx="50292" cy="1298448"/>
          </a:xfrm>
          <a:prstGeom prst="rect">
            <a:avLst/>
          </a:prstGeom>
          <a:solidFill>
            <a:srgbClr val="0E7C86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1012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数据归客户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3474720" y="365760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数据存在自己的库里，随时可整体导出 CSV / Excel；导出带 UTF-8 BOM，Excel 直接打开不乱码。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163056" y="3200400"/>
            <a:ext cx="2651760" cy="1298448"/>
          </a:xfrm>
          <a:prstGeom prst="roundRect">
            <a:avLst>
              <a:gd name="adj" fmla="val 4225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63056" y="3200400"/>
            <a:ext cx="50292" cy="1298448"/>
          </a:xfrm>
          <a:prstGeom prst="rect">
            <a:avLst/>
          </a:prstGeom>
          <a:solidFill>
            <a:srgbClr val="12A3B0"/>
          </a:solidFill>
          <a:ln/>
        </p:spPr>
      </p:sp>
      <p:sp>
        <p:nvSpPr>
          <p:cNvPr id="27" name="Text 25"/>
          <p:cNvSpPr/>
          <p:nvPr/>
        </p:nvSpPr>
        <p:spPr>
          <a:xfrm>
            <a:off x="6327648" y="3310128"/>
            <a:ext cx="23408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演示有边界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327648" y="3657600"/>
            <a:ext cx="234086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在线演示环境带水印且定期重置，只用于看功能，不作为生产数据存放处。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交付与安全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先把「不做什么」讲清楚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边界写在前面，上线后不互相扯皮。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82753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不给一线工人做计件工时；不做打包压缩生产环节（本行业按剪切加工口径记账）；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不做复杂财务总账与税务申报（开票只做登记与台账，账务仍交给专业财务软件）；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一期不对接地磅硬件（预留接口，可后续接串口 / 网口地磅）；</a:t>
            </a:r>
            <a:endParaRPr lang="en-US" sz="13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300" dirty="0">
                <a:solidFill>
                  <a:srgbClr val="2E4A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一期按单一回收企业设计（预留多主体 / 多站点）。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3749040"/>
            <a:ext cx="8275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需要这些能力时，我们会明确说「现在不做」或者「用哪个办法绕过去」，不会先答应再拖。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E7C8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常见问题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客户最常问的问题（节选）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 12 问见官网常见问题与宣传手册 Word。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1792224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这套系统到底管什么？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5216" y="2066544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管「一台报废车从进厂到拆解产物卖出去」的全过程：收车登记、进场过磅、拆解工单、拆解产物与五大总成入库、危废暂存与转移、销售出…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709160" y="1737360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37176" y="1792224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拆解最怕「账实不符」，系统怎么保证？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837176" y="2066544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三道校验：一是过磅净重与明细重量自动比磅差；二是拆解工单必须满足「投入 = 产出 + 损耗」，不平不能提交；三是库存流水逐笔…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57200" y="2706624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5216" y="2761488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危废会不会漏管？环保检查怎么办？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85216" y="3035808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危废在系统里是独立台账，与吨位库存分开。入库、暂存、转移、处置四个状态全程留痕，没有处置单位和转移单号系统会拦下不让闭环。检…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709160" y="2706624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37176" y="2761488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合伙人分账会不会算错？怎么核对？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37176" y="3035808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分账是按固定九步走的，每一步都有过程明细（Step1–Step9）可以逐行对：销售额、扣除的成本与运费、垫付本金的归还、剩余…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57200" y="3675888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85216" y="3730752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多久能用起来？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5216" y="4005072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标准实施路径是四步：数据初始化 → 真实单据流程演练 → 分角色培训 → 上线陪跑。多数客户在两周内把收车、过磅、拆解、销售…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709160" y="3675888"/>
            <a:ext cx="3977640" cy="859536"/>
          </a:xfrm>
          <a:prstGeom prst="roundRect">
            <a:avLst>
              <a:gd name="adj" fmla="val 5319"/>
            </a:avLst>
          </a:prstGeom>
          <a:solidFill>
            <a:srgbClr val="F7FBFB"/>
          </a:solidFill>
          <a:ln w="12700">
            <a:solidFill>
              <a:srgbClr val="E0EA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37176" y="3730752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3D4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以后不租了，数据能拿走吗？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37176" y="4005072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F879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数据在客户自己的库里，随时可整体导出 CSV / Excel（带 UTF-8 BOM，Excel 直接打开不乱码）。我们不做…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/Thinkfly/system/huishou-car/tools/build/out/img/scene-role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2A32">
              <a:alpha val="8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40080" y="105156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约 20 分钟，按你们的真实单据走一遍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40080" y="1755648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6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收车、过磅、拆解、出库、回款、分账，都能当场点开看；资料可以当场发给您。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22860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18016313342</a:t>
            </a:r>
            <a:pPr indent="0" marL="0">
              <a:buNone/>
            </a:pPr>
            <a:r>
              <a:rPr lang="en-US" sz="1400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　（微信同号）</a:t>
            </a:r>
            <a:endParaRPr lang="en-US" sz="3000" dirty="0"/>
          </a:p>
        </p:txBody>
      </p:sp>
      <p:pic>
        <p:nvPicPr>
          <p:cNvPr id="7" name="Image 1" descr="C:/Thinkfly/system/huishou-car/tools/build/out/img/logo-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2194560"/>
            <a:ext cx="1005840" cy="10058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3063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C1C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资料下载中心：https://p.zerocod.cn/huishou-car/intro-downloads.html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640080" y="342900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E2E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上海思扬信息科技有限公司（算数科技）　·　https://zerocod.cn/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算数科技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报废汽车回收拆解管理系统 · 功能介绍</dc:title>
  <dc:subject>报废汽车回收拆解管理系统 · 业务场景与能力总览</dc:subject>
  <dc:creator>上海思扬信息科技有限公司</dc:creator>
  <cp:lastModifiedBy>上海思扬信息科技有限公司</cp:lastModifiedBy>
  <cp:revision>1</cp:revision>
  <dcterms:created xsi:type="dcterms:W3CDTF">2026-10-09T13:26:45Z</dcterms:created>
  <dcterms:modified xsi:type="dcterms:W3CDTF">2026-10-09T13:26:45Z</dcterms:modified>
</cp:coreProperties>
</file>