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766560" y="0"/>
            <a:ext cx="5422392" cy="6858000"/>
          </a:xfrm>
          <a:prstGeom prst="rect">
            <a:avLst/>
          </a:prstGeom>
          <a:solidFill>
            <a:srgbClr val="0D33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60920" y="1417320"/>
            <a:ext cx="2834640" cy="36576"/>
          </a:xfrm>
          <a:prstGeom prst="rect">
            <a:avLst/>
          </a:prstGeom>
          <a:solidFill>
            <a:srgbClr val="1F5F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60920" y="2057400"/>
            <a:ext cx="2011680" cy="36576"/>
          </a:xfrm>
          <a:prstGeom prst="rect">
            <a:avLst/>
          </a:prstGeom>
          <a:solidFill>
            <a:srgbClr val="1F5F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60920" y="2697480"/>
            <a:ext cx="3291840" cy="36576"/>
          </a:xfrm>
          <a:prstGeom prst="rect">
            <a:avLst/>
          </a:prstGeom>
          <a:solidFill>
            <a:srgbClr val="1F5F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60920" y="3337560"/>
            <a:ext cx="2377440" cy="36576"/>
          </a:xfrm>
          <a:prstGeom prst="rect">
            <a:avLst/>
          </a:prstGeom>
          <a:solidFill>
            <a:srgbClr val="1F5F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60920" y="4315968"/>
            <a:ext cx="4114800" cy="1417320"/>
          </a:xfrm>
          <a:prstGeom prst="roundRect">
            <a:avLst>
              <a:gd name="adj" fmla="val 5000"/>
            </a:avLst>
          </a:prstGeom>
          <a:solidFill>
            <a:srgbClr val="14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4553712"/>
            <a:ext cx="35661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C8963E"/>
                </a:solidFill>
                <a:latin typeface="微软雅黑"/>
                <a:ea typeface="微软雅黑"/>
              </a:rPr>
              <a:t>演示环境 · 13 个账号可切换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35240" y="4901184"/>
            <a:ext cx="3566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100" b="0" i="0">
                <a:solidFill>
                  <a:srgbClr val="C9DDD6"/>
                </a:solidFill>
                <a:latin typeface="微软雅黑"/>
                <a:ea typeface="微软雅黑"/>
              </a:rPr>
              <a:t>p.zerocod.cn/huishou-feijiuwuzi/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1170432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C8963E"/>
                </a:solidFill>
                <a:latin typeface="微软雅黑"/>
                <a:ea typeface="微软雅黑"/>
              </a:rPr>
              <a:t>产品功能介绍　|　v1.0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1627632"/>
            <a:ext cx="58521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5400" b="1" i="0">
                <a:solidFill>
                  <a:srgbClr val="FFFFFF"/>
                </a:solidFill>
                <a:latin typeface="微软雅黑"/>
                <a:ea typeface="微软雅黑"/>
              </a:rPr>
              <a:t>沪回收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578608"/>
            <a:ext cx="5852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 i="0">
                <a:solidFill>
                  <a:srgbClr val="D6E8E1"/>
                </a:solidFill>
                <a:latin typeface="微软雅黑"/>
                <a:ea typeface="微软雅黑"/>
              </a:rPr>
              <a:t>废旧物资回收与分拣系统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3200400"/>
            <a:ext cx="1005840" cy="45720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3401568"/>
            <a:ext cx="5577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500" b="1" i="0">
                <a:solidFill>
                  <a:srgbClr val="FFFFFF"/>
                </a:solidFill>
                <a:latin typeface="微软雅黑"/>
                <a:ea typeface="微软雅黑"/>
              </a:rPr>
              <a:t>1600 个回收柜，柜柜算得清账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078224"/>
            <a:ext cx="5577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300" b="0" i="0">
                <a:solidFill>
                  <a:srgbClr val="B9D3CA"/>
                </a:solidFill>
                <a:latin typeface="微软雅黑"/>
                <a:ea typeface="微软雅黑"/>
              </a:rPr>
              <a:t>废纺 · 旧书 · 编织袋 · 辅料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7424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 i="0">
                <a:solidFill>
                  <a:srgbClr val="8FB3A8"/>
                </a:solidFill>
                <a:latin typeface="微软雅黑"/>
                <a:ea typeface="微软雅黑"/>
              </a:rPr>
              <a:t>算数科技　|　更新日期 2026-10-24　|　电话 18016313342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老板与运营总监每天都在问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四个问题，一套系统回答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系统不追求功能多，只追求这四个问题能当场回答，而且数能追到单据。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02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377440"/>
            <a:ext cx="5303520" cy="16642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2377440"/>
            <a:ext cx="50292" cy="1664208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23544" y="2560320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C8963E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" y="2834640"/>
            <a:ext cx="4846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 i="0">
                <a:solidFill>
                  <a:srgbClr val="1A2B26"/>
                </a:solidFill>
                <a:latin typeface="微软雅黑"/>
                <a:ea typeface="微软雅黑"/>
              </a:rPr>
              <a:t>柜子到底赚不赚钱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544" y="3255264"/>
            <a:ext cx="4864608" cy="7040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00" b="0" i="0">
                <a:solidFill>
                  <a:srgbClr val="5F6F69"/>
                </a:solidFill>
                <a:latin typeface="微软雅黑"/>
                <a:ea typeface="微软雅黑"/>
              </a:rPr>
              <a:t>逐柜月产出、分拣后价值、六项成本、毛利与净利；连续 3 个月毛利为负或连续 3 次空柜自动进撤柜候选。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377440"/>
            <a:ext cx="5303520" cy="16642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63640" y="2377440"/>
            <a:ext cx="50292" cy="1664208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01383" y="2560320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C8963E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3" y="2834640"/>
            <a:ext cx="4846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 i="0">
                <a:solidFill>
                  <a:srgbClr val="1A2B26"/>
                </a:solidFill>
                <a:latin typeface="微软雅黑"/>
                <a:ea typeface="微软雅黑"/>
              </a:rPr>
              <a:t>司机和分拣员的工资算得清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1383" y="3255264"/>
            <a:ext cx="4864608" cy="7040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00" b="0" i="0">
                <a:solidFill>
                  <a:srgbClr val="5F6F69"/>
                </a:solidFill>
                <a:latin typeface="微软雅黑"/>
                <a:ea typeface="微软雅黑"/>
              </a:rPr>
              <a:t>按柜、按品类、按工序计件；扫码即记，当天可见自己的产量与金额。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51960"/>
            <a:ext cx="5303520" cy="16642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85800" y="4251960"/>
            <a:ext cx="50292" cy="1664208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3544" y="4434840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C8963E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" y="4709160"/>
            <a:ext cx="4846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 i="0">
                <a:solidFill>
                  <a:srgbClr val="1A2B26"/>
                </a:solidFill>
                <a:latin typeface="微软雅黑"/>
                <a:ea typeface="微软雅黑"/>
              </a:rPr>
              <a:t>站与站之间的账能对上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544" y="5129784"/>
            <a:ext cx="4864608" cy="7040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00" b="0" i="0">
                <a:solidFill>
                  <a:srgbClr val="5F6F69"/>
                </a:solidFill>
                <a:latin typeface="微软雅黑"/>
                <a:ea typeface="微软雅黑"/>
              </a:rPr>
              <a:t>一次入库一个批次号，批次贯穿分拣、成品、销售与捐赠。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4251960"/>
            <a:ext cx="5303520" cy="16642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63640" y="4251960"/>
            <a:ext cx="50292" cy="1664208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01383" y="4434840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C8963E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1383" y="4709160"/>
            <a:ext cx="4846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50" b="1" i="0">
                <a:solidFill>
                  <a:srgbClr val="1A2B26"/>
                </a:solidFill>
                <a:latin typeface="微软雅黑"/>
                <a:ea typeface="微软雅黑"/>
              </a:rPr>
              <a:t>老板每天看到实时的数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01383" y="5129784"/>
            <a:ext cx="4864608" cy="7040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1000" b="0" i="0">
                <a:solidFill>
                  <a:srgbClr val="5F6F69"/>
                </a:solidFill>
                <a:latin typeface="微软雅黑"/>
                <a:ea typeface="微软雅黑"/>
              </a:rPr>
              <a:t>今日收、分、销、存、款一屏；毛利率回答「这条货值不值得收」，净利率回答「这个柜子值不值得留」。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现场正在发生什么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四个场景，四年没变过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不是缺人，是同一批数据被反复手工处理，每一道都可能出错。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03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212848"/>
            <a:ext cx="5303520" cy="1737360"/>
          </a:xfrm>
          <a:prstGeom prst="roundRect">
            <a:avLst>
              <a:gd name="adj" fmla="val 4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" y="2395728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00" b="1" i="0">
                <a:solidFill>
                  <a:srgbClr val="1A2B26"/>
                </a:solidFill>
                <a:latin typeface="微软雅黑"/>
                <a:ea typeface="微软雅黑"/>
              </a:rPr>
              <a:t>司机手写单拍照发群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2834640"/>
            <a:ext cx="479145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980" b="0" i="0">
                <a:solidFill>
                  <a:srgbClr val="5F6F69"/>
                </a:solidFill>
                <a:latin typeface="微软雅黑"/>
                <a:ea typeface="微软雅黑"/>
              </a:rPr>
              <a:t>统计员照照片一条条抄进 Excel，净重手算，按人按品类的工资也手算，每天干到晚上十一点。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41832" y="3511296"/>
            <a:ext cx="4791456" cy="10972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1832" y="3602736"/>
            <a:ext cx="47914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→ 同一批数据被好几个人反复手工处理，每一道都可能出错。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212848"/>
            <a:ext cx="5303520" cy="1737360"/>
          </a:xfrm>
          <a:prstGeom prst="roundRect">
            <a:avLst>
              <a:gd name="adj" fmla="val 4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19672" y="2395728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00" b="1" i="0">
                <a:solidFill>
                  <a:srgbClr val="1A2B26"/>
                </a:solidFill>
                <a:latin typeface="微软雅黑"/>
                <a:ea typeface="微软雅黑"/>
              </a:rPr>
              <a:t>柜子该留该撤靠感觉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834640"/>
            <a:ext cx="479145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980" b="0" i="0">
                <a:solidFill>
                  <a:srgbClr val="5F6F69"/>
                </a:solidFill>
                <a:latin typeface="微软雅黑"/>
                <a:ea typeface="微软雅黑"/>
              </a:rPr>
              <a:t>1600 个柜子分布在数百个小区，哪个柜子月产出高、哪个连续空柜，没人能当场说清。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19672" y="3511296"/>
            <a:ext cx="4791456" cy="10972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19672" y="3602736"/>
            <a:ext cx="47914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→ 撤柜没有依据，好位置也可能被撤掉。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151376"/>
            <a:ext cx="5303520" cy="1737360"/>
          </a:xfrm>
          <a:prstGeom prst="roundRect">
            <a:avLst>
              <a:gd name="adj" fmla="val 4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1832" y="4334256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00" b="1" i="0">
                <a:solidFill>
                  <a:srgbClr val="1A2B26"/>
                </a:solidFill>
                <a:latin typeface="微软雅黑"/>
                <a:ea typeface="微软雅黑"/>
              </a:rPr>
              <a:t>站与站之间的账对不上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773168"/>
            <a:ext cx="479145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980" b="0" i="0">
                <a:solidFill>
                  <a:srgbClr val="5F6F69"/>
                </a:solidFill>
                <a:latin typeface="微软雅黑"/>
                <a:ea typeface="微软雅黑"/>
              </a:rPr>
              <a:t>打包站收了多少、转给分拣站多少、损耗多少、该结多少钱，靠电话加纸质签字。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41832" y="5449824"/>
            <a:ext cx="4791456" cy="10972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41832" y="5541264"/>
            <a:ext cx="47914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→ 调拨损耗归属说不清，结算一拖再拖。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4151376"/>
            <a:ext cx="5303520" cy="1737360"/>
          </a:xfrm>
          <a:prstGeom prst="roundRect">
            <a:avLst>
              <a:gd name="adj" fmla="val 4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19672" y="4334256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00" b="1" i="0">
                <a:solidFill>
                  <a:srgbClr val="1A2B26"/>
                </a:solidFill>
                <a:latin typeface="微软雅黑"/>
                <a:ea typeface="微软雅黑"/>
              </a:rPr>
              <a:t>卖和捐混在一张表里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9672" y="4773168"/>
            <a:ext cx="4791456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980" b="0" i="0">
                <a:solidFill>
                  <a:srgbClr val="5F6F69"/>
                </a:solidFill>
                <a:latin typeface="微软雅黑"/>
                <a:ea typeface="微软雅黑"/>
              </a:rPr>
              <a:t>捐赠的货没有收入但有成本，混进出库会让每张毛利表都失真。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19672" y="5449824"/>
            <a:ext cx="4791456" cy="10972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19672" y="5541264"/>
            <a:ext cx="47914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→ 公益做了不少，说不清花了多少。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一条链，从投柜到回款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正向八环节 + 逆向七步，全落在同一张单据上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批次号从入库那一刻生成，贯穿分拣、成品、销售、退货与捐赠；退货走「申请→审批→过磅→质检定去向→库存回退→应收冲减→红冲」，不靠删单改单。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04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395728"/>
            <a:ext cx="1243584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85800" y="2395728"/>
            <a:ext cx="1243584" cy="457200"/>
          </a:xfrm>
          <a:prstGeom prst="roundRect">
            <a:avLst>
              <a:gd name="adj" fmla="val 6000"/>
            </a:avLst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487168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2962656"/>
            <a:ext cx="106070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小区投柜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3529584"/>
            <a:ext cx="102412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860" b="0" i="0">
                <a:solidFill>
                  <a:srgbClr val="5F6F69"/>
                </a:solidFill>
                <a:latin typeface="微软雅黑"/>
                <a:ea typeface="微软雅黑"/>
              </a:rPr>
              <a:t>居民自助投递，纺织与旧书可混装；柜体标识明示运营方与「资源回收、非慈善捐赠」。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34540" y="2395728"/>
            <a:ext cx="1243584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034540" y="2395728"/>
            <a:ext cx="1243584" cy="457200"/>
          </a:xfrm>
          <a:prstGeom prst="roundRect">
            <a:avLst>
              <a:gd name="adj" fmla="val 6000"/>
            </a:avLst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034540" y="2487168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25980" y="2962656"/>
            <a:ext cx="106070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清运称重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44268" y="3529584"/>
            <a:ext cx="102412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860" b="0" i="0">
                <a:solidFill>
                  <a:srgbClr val="5F6F69"/>
                </a:solidFill>
                <a:latin typeface="微软雅黑"/>
                <a:ea typeface="微软雅黑"/>
              </a:rPr>
              <a:t>司机扫码逐柜称重，记录满溢、空柜与异常；回站整车复核。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383280" y="2395728"/>
            <a:ext cx="1243584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383280" y="2395728"/>
            <a:ext cx="1243584" cy="457200"/>
          </a:xfrm>
          <a:prstGeom prst="roundRect">
            <a:avLst>
              <a:gd name="adj" fmla="val 6000"/>
            </a:avLst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383280" y="2487168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4720" y="2962656"/>
            <a:ext cx="106070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过磅入库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93008" y="3529584"/>
            <a:ext cx="102412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860" b="0" i="0">
                <a:solidFill>
                  <a:srgbClr val="5F6F69"/>
                </a:solidFill>
                <a:latin typeface="微软雅黑"/>
                <a:ea typeface="微软雅黑"/>
              </a:rPr>
              <a:t>净重 = 毛重 − 皮重 − 扣杂；一车一磅单、一次入库一个批次号。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732020" y="2395728"/>
            <a:ext cx="1243584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732020" y="2395728"/>
            <a:ext cx="1243584" cy="457200"/>
          </a:xfrm>
          <a:prstGeom prst="roundRect">
            <a:avLst>
              <a:gd name="adj" fmla="val 6000"/>
            </a:avLst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32020" y="2487168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23460" y="2962656"/>
            <a:ext cx="106070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分拣计件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41748" y="3529584"/>
            <a:ext cx="102412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860" b="0" i="0">
                <a:solidFill>
                  <a:srgbClr val="5F6F69"/>
                </a:solidFill>
                <a:latin typeface="微软雅黑"/>
                <a:ea typeface="微软雅黑"/>
              </a:rPr>
              <a:t>按品类分开，称重同时生成计件记录；投料 = 产出 + 损耗 + 尾料。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080760" y="2395728"/>
            <a:ext cx="1243584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080760" y="2395728"/>
            <a:ext cx="1243584" cy="457200"/>
          </a:xfrm>
          <a:prstGeom prst="roundRect">
            <a:avLst>
              <a:gd name="adj" fmla="val 6000"/>
            </a:avLst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80760" y="2487168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72200" y="2962656"/>
            <a:ext cx="106070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质检定级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90488" y="3529584"/>
            <a:ext cx="102412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860" b="0" i="0">
                <a:solidFill>
                  <a:srgbClr val="5F6F69"/>
                </a:solidFill>
                <a:latin typeface="微软雅黑"/>
                <a:ea typeface="微软雅黑"/>
              </a:rPr>
              <a:t>A/A+/B/C/尾料五档，定级同时定去向：可售 / 可捐 / 化浆 / 报废。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429500" y="2395728"/>
            <a:ext cx="1243584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7429500" y="2395728"/>
            <a:ext cx="1243584" cy="457200"/>
          </a:xfrm>
          <a:prstGeom prst="roundRect">
            <a:avLst>
              <a:gd name="adj" fmla="val 6000"/>
            </a:avLst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29500" y="2487168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20940" y="2962656"/>
            <a:ext cx="106070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成品入库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39227" y="3529584"/>
            <a:ext cx="102412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860" b="0" i="0">
                <a:solidFill>
                  <a:srgbClr val="5F6F69"/>
                </a:solidFill>
                <a:latin typeface="微软雅黑"/>
                <a:ea typeface="微软雅黑"/>
              </a:rPr>
              <a:t>两本账：可售库存按库龄，待捐库存按状态，互不串货。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778240" y="2395728"/>
            <a:ext cx="1243584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8778240" y="2395728"/>
            <a:ext cx="1243584" cy="457200"/>
          </a:xfrm>
          <a:prstGeom prst="roundRect">
            <a:avLst>
              <a:gd name="adj" fmla="val 6000"/>
            </a:avLst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778240" y="2487168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69680" y="2962656"/>
            <a:ext cx="106070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比价销售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87968" y="3529584"/>
            <a:ext cx="102412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860" b="0" i="0">
                <a:solidFill>
                  <a:srgbClr val="5F6F69"/>
                </a:solidFill>
                <a:latin typeface="微软雅黑"/>
                <a:ea typeface="微软雅黑"/>
              </a:rPr>
              <a:t>同批次多客户横向比价、底价审批、桶货直卖；出口单须有覆盖批次的证书。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126980" y="2395728"/>
            <a:ext cx="1243584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10126980" y="2395728"/>
            <a:ext cx="1243584" cy="457200"/>
          </a:xfrm>
          <a:prstGeom prst="roundRect">
            <a:avLst>
              <a:gd name="adj" fmla="val 6000"/>
            </a:avLst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126980" y="2487168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218420" y="2962656"/>
            <a:ext cx="106070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公益捐赠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236708" y="3529584"/>
            <a:ext cx="102412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860" b="0" i="0">
                <a:solidFill>
                  <a:srgbClr val="5F6F69"/>
                </a:solidFill>
                <a:latin typeface="微软雅黑"/>
                <a:ea typeface="微软雅黑"/>
              </a:rPr>
              <a:t>受赠方资质 → 消毒 → 出库 → 签收 → 公益事业捐赠票据，成本单列。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5800" y="5440680"/>
            <a:ext cx="10789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1" i="0">
                <a:solidFill>
                  <a:srgbClr val="17896A"/>
                </a:solidFill>
                <a:latin typeface="微软雅黑"/>
                <a:ea typeface="微软雅黑"/>
              </a:rPr>
              <a:t>前四步决定数据质量，后四步决定利润。中间任何一步绕过系统，账就不成立。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四类物料，四种管法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别用一套逻辑管所有货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纺织按公斤分级，旧书公斤进本出，编织袋是资产，辅料是费用——口径不同，库存与成本就不能混。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05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331720"/>
            <a:ext cx="2606040" cy="35661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514600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50" b="1" i="0">
                <a:solidFill>
                  <a:srgbClr val="1A2B26"/>
                </a:solidFill>
                <a:latin typeface="微软雅黑"/>
                <a:ea typeface="微软雅黑"/>
              </a:rPr>
              <a:t>纺织类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889504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服装、鞋包、家纺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86968" y="3218688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6968" y="3268980"/>
            <a:ext cx="2011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按公斤分级，可卖可捐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3657600"/>
            <a:ext cx="224028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A/A+/B/C/尾料五档定级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夏装冬装必须分开标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拆套、建发联按工序计件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可售与待捐两本库存分开算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74720" y="2331720"/>
            <a:ext cx="2606040" cy="35661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7" y="2514600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50" b="1" i="0">
                <a:solidFill>
                  <a:srgbClr val="1A2B26"/>
                </a:solidFill>
                <a:latin typeface="微软雅黑"/>
                <a:ea typeface="微软雅黑"/>
              </a:rPr>
              <a:t>纸质类（旧书）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75887" y="2889504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旧书、纸品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75887" y="3218688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75887" y="3268980"/>
            <a:ext cx="2011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进按公斤，出按本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887" y="3657600"/>
            <a:ext cx="224028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公斤与本双轨计量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质检把公斤成本拆到本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盗版与非法出版物只能化浆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系统没有人工放行入口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2331720"/>
            <a:ext cx="2606040" cy="35661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64807" y="2514600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50" b="1" i="0">
                <a:solidFill>
                  <a:srgbClr val="1A2B26"/>
                </a:solidFill>
                <a:latin typeface="微软雅黑"/>
                <a:ea typeface="微软雅黑"/>
              </a:rPr>
              <a:t>周转材料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4807" y="2889504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编织袋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64807" y="3218688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64807" y="3268980"/>
            <a:ext cx="2011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是资产，不是商品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64807" y="3657600"/>
            <a:ext cx="224028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入册、领用、随车回收、翻新、报废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丢袋率超 10% 进异常清单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月度盘点差异必填原因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确认后写「盘差」流水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52559" y="2331720"/>
            <a:ext cx="2606040" cy="35661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53728" y="2514600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50" b="1" i="0">
                <a:solidFill>
                  <a:srgbClr val="1A2B26"/>
                </a:solidFill>
                <a:latin typeface="微软雅黑"/>
                <a:ea typeface="微软雅黑"/>
              </a:rPr>
              <a:t>辅料耗材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53728" y="2889504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消毒、打包、标签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253728" y="3218688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253728" y="3268980"/>
            <a:ext cx="2011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是费用，不是库存商品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53728" y="3657600"/>
            <a:ext cx="224028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采购入库、领用、消耗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按分拣吨数摊进成本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单吨摊多少看得见</a:t>
            </a:r>
          </a:p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· 安全库存与月度盘点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单柜经济模型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一个柜子赚不赚钱，六项成本说了算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收入按实际销售均价折算；成本拆成六项，捐赠成本单独归集，不污染商业毛利。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06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331720"/>
            <a:ext cx="3401568" cy="1243584"/>
          </a:xfrm>
          <a:prstGeom prst="roundRect">
            <a:avLst>
              <a:gd name="adj" fmla="val 5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5256" y="2496312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7896A"/>
                </a:solidFill>
                <a:latin typeface="微软雅黑"/>
                <a:ea typeface="微软雅黑"/>
              </a:rPr>
              <a:t>01　运输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" y="2880360"/>
            <a:ext cx="2962656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按柜分摊车辆与燃油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2331720"/>
            <a:ext cx="3401568" cy="1243584"/>
          </a:xfrm>
          <a:prstGeom prst="roundRect">
            <a:avLst>
              <a:gd name="adj" fmla="val 5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17136" y="2496312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7896A"/>
                </a:solidFill>
                <a:latin typeface="微软雅黑"/>
                <a:ea typeface="微软雅黑"/>
              </a:rPr>
              <a:t>02　分拣人工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17136" y="2880360"/>
            <a:ext cx="2962656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计件工资按柜归集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09560" y="2331720"/>
            <a:ext cx="3401568" cy="1243584"/>
          </a:xfrm>
          <a:prstGeom prst="roundRect">
            <a:avLst>
              <a:gd name="adj" fmla="val 5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9016" y="2496312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7896A"/>
                </a:solidFill>
                <a:latin typeface="微软雅黑"/>
                <a:ea typeface="微软雅黑"/>
              </a:rPr>
              <a:t>03　损耗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29016" y="2880360"/>
            <a:ext cx="2962656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标准损耗率与实际差异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3749039"/>
            <a:ext cx="3401568" cy="1243584"/>
          </a:xfrm>
          <a:prstGeom prst="roundRect">
            <a:avLst>
              <a:gd name="adj" fmla="val 5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5256" y="3913631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7896A"/>
                </a:solidFill>
                <a:latin typeface="微软雅黑"/>
                <a:ea typeface="微软雅黑"/>
              </a:rPr>
              <a:t>04　柜体摊销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5256" y="4297679"/>
            <a:ext cx="2962656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采购价按投放月数摊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97680" y="3749039"/>
            <a:ext cx="3401568" cy="1243584"/>
          </a:xfrm>
          <a:prstGeom prst="roundRect">
            <a:avLst>
              <a:gd name="adj" fmla="val 5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17136" y="3913631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7896A"/>
                </a:solidFill>
                <a:latin typeface="微软雅黑"/>
                <a:ea typeface="微软雅黑"/>
              </a:rPr>
              <a:t>05　场地费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7136" y="4297679"/>
            <a:ext cx="2962656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月/季/年付自动入账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909560" y="3749039"/>
            <a:ext cx="3401568" cy="1243584"/>
          </a:xfrm>
          <a:prstGeom prst="roundRect">
            <a:avLst>
              <a:gd name="adj" fmla="val 50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29016" y="3913631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7896A"/>
                </a:solidFill>
                <a:latin typeface="微软雅黑"/>
                <a:ea typeface="微软雅黑"/>
              </a:rPr>
              <a:t>06　包装辅料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29016" y="4297679"/>
            <a:ext cx="2962656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编织袋与耗材单吨摊销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230368"/>
            <a:ext cx="10817352" cy="841248"/>
          </a:xfrm>
          <a:prstGeom prst="roundRect">
            <a:avLst>
              <a:gd name="adj" fmla="val 6000"/>
            </a:avLst>
          </a:prstGeom>
          <a:solidFill>
            <a:srgbClr val="0F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0120" y="5358383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C8963E"/>
                </a:solidFill>
                <a:latin typeface="微软雅黑"/>
                <a:ea typeface="微软雅黑"/>
              </a:rPr>
              <a:t>撤柜口径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0120" y="5632704"/>
            <a:ext cx="102412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0" i="0">
                <a:solidFill>
                  <a:srgbClr val="FFFFFF"/>
                </a:solidFill>
                <a:latin typeface="微软雅黑"/>
                <a:ea typeface="微软雅黑"/>
              </a:rPr>
              <a:t>连续 3 个月毛利为负，或连续 3 次空柜 → 进撤柜候选；投放不满 90 天只标观察期，不给结论。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功能地图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23 个模块，339 个功能点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从柜子档案到退货红冲，一条链全覆盖；一期 11 个模块先上线，二期补齐库存、销售、逆向与结算。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07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286000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2286000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2104" y="24140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80744" y="240487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柜子与投放管理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83864" y="2423160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25112" y="2286000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25112" y="2286000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71416" y="24140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0056" y="240487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清运与巡收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23176" y="2423160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964424" y="2286000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964424" y="2286000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10728" y="24140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59368" y="240487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过磅与原料入库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62488" y="2423160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2889504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2889504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2104" y="301752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80744" y="3008376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外购货源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83864" y="302666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25112" y="2889504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325112" y="2889504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471416" y="301752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0056" y="3008376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分拣作业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23176" y="302666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964424" y="2889504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964424" y="2889504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110728" y="301752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59368" y="3008376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品类与工序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62488" y="302666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85800" y="3493008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85800" y="3493008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2104" y="362102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80744" y="361188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计件工资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83864" y="363016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25112" y="3493008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325112" y="3493008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471416" y="362102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M08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0056" y="361188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成品库存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123176" y="363016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16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964424" y="3493008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964424" y="3493008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110728" y="362102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M09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59368" y="361188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销售与比价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762488" y="363016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85800" y="4096512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85800" y="4096512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2104" y="422452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380744" y="4215384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客户与合同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483864" y="4233672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325112" y="4096512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4325112" y="4096512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471416" y="422452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020056" y="4215384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收款与应收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123176" y="4233672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7964424" y="4096512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964424" y="4096512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110728" y="422452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659368" y="4215384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站点管理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762488" y="4233672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85800" y="4700016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685800" y="4700016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32104" y="48280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380744" y="4818888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站点调拨结算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483864" y="4837176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325112" y="4700016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4325112" y="4700016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471416" y="48280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020056" y="4818888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费用管理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123176" y="4837176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7964424" y="4700016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964424" y="4700016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8110728" y="48280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659368" y="4818888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报表与单柜经济模型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0762488" y="4837176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685800" y="5303520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685800" y="5303520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832104" y="54315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380744" y="542239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系统与权限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483864" y="5440680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4325112" y="5303520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4325112" y="5303520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471416" y="54315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020056" y="542239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移动端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123176" y="5440680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7964424" y="5303520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7964424" y="5303520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8110728" y="54315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659368" y="542239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合规与资质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0762488" y="5440680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685800" y="5907024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685800" y="5907024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832104" y="60350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M19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380744" y="6025896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物资与周转材料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483864" y="604418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106" name="Rounded Rectangle 105"/>
          <p:cNvSpPr/>
          <p:nvPr/>
        </p:nvSpPr>
        <p:spPr>
          <a:xfrm>
            <a:off x="4325112" y="5907024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4325112" y="5907024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4471416" y="60350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M20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020056" y="6025896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质检与分级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123176" y="604418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7964424" y="5907024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7964424" y="5907024"/>
            <a:ext cx="45720" cy="512064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8110728" y="60350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M21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659368" y="6025896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公益捐赠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0762488" y="604418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16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685800" y="6510528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685800" y="6510528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832104" y="663854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M22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380744" y="662940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交期跟单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483864" y="664768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4325112" y="6510528"/>
            <a:ext cx="3438144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4325112" y="6510528"/>
            <a:ext cx="45720" cy="512064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4471416" y="663854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M23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020056" y="662940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19" b="1" i="0">
                <a:solidFill>
                  <a:srgbClr val="1A2B26"/>
                </a:solidFill>
                <a:latin typeface="微软雅黑"/>
                <a:ea typeface="微软雅黑"/>
              </a:rPr>
              <a:t>退货与逆向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123176" y="664768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00" b="1" i="0">
                <a:solidFill>
                  <a:srgbClr val="5F6F69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现场最容易被做错的一段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分拣与计件：投料必须对平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称重那一刻就生成计件，不做二次录入；投料 = 产出 + 损耗 + 尾料，差异超 2% 必须填原因。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08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304288"/>
            <a:ext cx="5486400" cy="113385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4400" y="2468880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519172"/>
            <a:ext cx="868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对平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1952" y="2468880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投料对不平，下一步不放行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01952" y="2852928"/>
            <a:ext cx="4069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差异率 &gt; 2% 必须填原因，组长复核后才进成品库。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602736"/>
            <a:ext cx="5486400" cy="113385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14400" y="376732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817620"/>
            <a:ext cx="868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计件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01952" y="3767328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扫码即记件，当天可见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01952" y="4151376"/>
            <a:ext cx="4069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按柜、按品类、按工序计件；拆套、建发联单独记录。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901183"/>
            <a:ext cx="5486400" cy="113385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4400" y="5065775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116067"/>
            <a:ext cx="868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工资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01952" y="5065775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50" b="1" i="0">
                <a:solidFill>
                  <a:srgbClr val="1A2B26"/>
                </a:solidFill>
                <a:latin typeface="微软雅黑"/>
                <a:ea typeface="微软雅黑"/>
              </a:rPr>
              <a:t>试算 → 核对 → 锁定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01952" y="5449823"/>
            <a:ext cx="4069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锁定后改动走审批并留痕，工资表逐条可解释。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46520" y="2304288"/>
            <a:ext cx="5056632" cy="3675887"/>
          </a:xfrm>
          <a:prstGeom prst="roundRect">
            <a:avLst>
              <a:gd name="adj" fmla="val 5000"/>
            </a:avLst>
          </a:prstGeom>
          <a:solidFill>
            <a:srgbClr val="0F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48272" y="2578608"/>
            <a:ext cx="4206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C8963E"/>
                </a:solidFill>
                <a:latin typeface="微软雅黑"/>
                <a:ea typeface="微软雅黑"/>
              </a:rPr>
              <a:t>一张分拣单上有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48272" y="2926080"/>
            <a:ext cx="4434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批次 · 品类 · 投料 · 产出 · 损耗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48272" y="3493008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8FB3A8"/>
                </a:solidFill>
                <a:latin typeface="微软雅黑"/>
                <a:ea typeface="微软雅黑"/>
              </a:rPr>
              <a:t>投料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79" y="3493008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微软雅黑"/>
                <a:ea typeface="微软雅黑"/>
              </a:rPr>
              <a:t>公斤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48272" y="3858768"/>
            <a:ext cx="4434840" cy="7315"/>
          </a:xfrm>
          <a:prstGeom prst="rect">
            <a:avLst/>
          </a:prstGeom>
          <a:solidFill>
            <a:srgbClr val="244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48272" y="3995928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8FB3A8"/>
                </a:solidFill>
                <a:latin typeface="微软雅黑"/>
                <a:ea typeface="微软雅黑"/>
              </a:rPr>
              <a:t>产出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5279" y="3995928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微软雅黑"/>
                <a:ea typeface="微软雅黑"/>
              </a:rPr>
              <a:t>公斤 / 本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48272" y="4361688"/>
            <a:ext cx="4434840" cy="7315"/>
          </a:xfrm>
          <a:prstGeom prst="rect">
            <a:avLst/>
          </a:prstGeom>
          <a:solidFill>
            <a:srgbClr val="244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748272" y="4498848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8FB3A8"/>
                </a:solidFill>
                <a:latin typeface="微软雅黑"/>
                <a:ea typeface="微软雅黑"/>
              </a:rPr>
              <a:t>损耗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55279" y="4498848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微软雅黑"/>
                <a:ea typeface="微软雅黑"/>
              </a:rPr>
              <a:t>公斤 + 原因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48272" y="4864608"/>
            <a:ext cx="4434840" cy="7315"/>
          </a:xfrm>
          <a:prstGeom prst="rect">
            <a:avLst/>
          </a:prstGeom>
          <a:solidFill>
            <a:srgbClr val="244F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748272" y="5001768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8FB3A8"/>
                </a:solidFill>
                <a:latin typeface="微软雅黑"/>
                <a:ea typeface="微软雅黑"/>
              </a:rPr>
              <a:t>尾料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79" y="5001768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微软雅黑"/>
                <a:ea typeface="微软雅黑"/>
              </a:rPr>
              <a:t>公斤 + 去向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48272" y="5504688"/>
            <a:ext cx="4480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19" b="0" i="0">
                <a:solidFill>
                  <a:srgbClr val="C9DDD6"/>
                </a:solidFill>
                <a:latin typeface="微软雅黑"/>
                <a:ea typeface="微软雅黑"/>
              </a:rPr>
              <a:t>每一行都能追到柜子、班次和操作人。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移动端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不用装 App，手机浏览器直接用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同一套账号，登录后按角色进入对应界面；弱网先存本地，回到有网的地方自动补传。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09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286000"/>
            <a:ext cx="5303520" cy="1737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3544" y="2468880"/>
            <a:ext cx="47548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300" b="1" i="0">
                <a:solidFill>
                  <a:srgbClr val="1A2B26"/>
                </a:solidFill>
                <a:latin typeface="微软雅黑"/>
                <a:ea typeface="微软雅黑"/>
              </a:rPr>
              <a:t>司机 · 清运填报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285292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扫码开柜、逐柜称重、满溢与空柜标记；弱网先存本地，回到有网的地方自动补传。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474720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00" b="0" i="0">
                <a:solidFill>
                  <a:srgbClr val="17896A"/>
                </a:solidFill>
                <a:latin typeface="微软雅黑"/>
                <a:ea typeface="微软雅黑"/>
              </a:rPr>
              <a:t>· 扫码即定位，防代打卡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3730752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00" b="0" i="0">
                <a:solidFill>
                  <a:srgbClr val="17896A"/>
                </a:solidFill>
                <a:latin typeface="微软雅黑"/>
                <a:ea typeface="微软雅黑"/>
              </a:rPr>
              <a:t>· 整车复核差异直接提示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286000"/>
            <a:ext cx="5303520" cy="1737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01383" y="2468880"/>
            <a:ext cx="47548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300" b="1" i="0">
                <a:solidFill>
                  <a:srgbClr val="1A2B26"/>
                </a:solidFill>
                <a:latin typeface="微软雅黑"/>
                <a:ea typeface="微软雅黑"/>
              </a:rPr>
              <a:t>分拣员 · 扫码计件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1383" y="285292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扫品类码投料，称重即记件；投料与产出对不平，系统不放行下一步。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59" y="3474720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00" b="0" i="0">
                <a:solidFill>
                  <a:srgbClr val="17896A"/>
                </a:solidFill>
                <a:latin typeface="微软雅黑"/>
                <a:ea typeface="微软雅黑"/>
              </a:rPr>
              <a:t>· 不做二次录入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59" y="3730752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00" b="0" i="0">
                <a:solidFill>
                  <a:srgbClr val="17896A"/>
                </a:solidFill>
                <a:latin typeface="微软雅黑"/>
                <a:ea typeface="微软雅黑"/>
              </a:rPr>
              <a:t>· 拆套与发联单独记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06240"/>
            <a:ext cx="5303520" cy="1737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3544" y="4389120"/>
            <a:ext cx="47548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300" b="1" i="0">
                <a:solidFill>
                  <a:srgbClr val="1A2B26"/>
                </a:solidFill>
                <a:latin typeface="微软雅黑"/>
                <a:ea typeface="微软雅黑"/>
              </a:rPr>
              <a:t>站长 · 移动审批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" y="477316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报损、调拨、工资确认、捐赠出库在手机上就能批，驳回必须写理由并留痕。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394959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00" b="0" i="0">
                <a:solidFill>
                  <a:srgbClr val="17896A"/>
                </a:solidFill>
                <a:latin typeface="微软雅黑"/>
                <a:ea typeface="微软雅黑"/>
              </a:rPr>
              <a:t>· 审批留痕可查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5650992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00" b="0" i="0">
                <a:solidFill>
                  <a:srgbClr val="17896A"/>
                </a:solidFill>
                <a:latin typeface="微软雅黑"/>
                <a:ea typeface="微软雅黑"/>
              </a:rPr>
              <a:t>· 待办与预警直达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4206240"/>
            <a:ext cx="5303520" cy="1737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01383" y="4389120"/>
            <a:ext cx="47548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300" b="1" i="0">
                <a:solidFill>
                  <a:srgbClr val="1A2B26"/>
                </a:solidFill>
                <a:latin typeface="微软雅黑"/>
                <a:ea typeface="微软雅黑"/>
              </a:rPr>
              <a:t>任何人 · 扫码追溯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01383" y="477316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50" b="0" i="0">
                <a:solidFill>
                  <a:srgbClr val="5F6F69"/>
                </a:solidFill>
                <a:latin typeface="微软雅黑"/>
                <a:ea typeface="微软雅黑"/>
              </a:rPr>
              <a:t>扫成品包上的码，查到批次、来源柜、清运记录、质检员与定级。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59" y="5394959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00" b="0" i="0">
                <a:solidFill>
                  <a:srgbClr val="17896A"/>
                </a:solidFill>
                <a:latin typeface="微软雅黑"/>
                <a:ea typeface="微软雅黑"/>
              </a:rPr>
              <a:t>· 客诉反查一条链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37959" y="5650992"/>
            <a:ext cx="4754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00" b="0" i="0">
                <a:solidFill>
                  <a:srgbClr val="17896A"/>
                </a:solidFill>
                <a:latin typeface="微软雅黑"/>
                <a:ea typeface="微软雅黑"/>
              </a:rPr>
              <a:t>· 误判统计可复盘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行业合规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六条红线，是系统里真实存在的校验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这一页不是法务建议。合规做错了不是改代码，是要停业。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10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249424"/>
            <a:ext cx="5303520" cy="11704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2249424"/>
            <a:ext cx="50292" cy="117043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1832" y="239572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1A2B26"/>
                </a:solidFill>
                <a:latin typeface="微软雅黑"/>
                <a:ea typeface="微软雅黑"/>
              </a:rPr>
              <a:t>01　资质与备案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1832" y="276148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再生资源回收经营者备案须与营业执照主体一致；到期提醒，过期经营要停。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2249424"/>
            <a:ext cx="5303520" cy="11704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63640" y="2249424"/>
            <a:ext cx="50292" cy="117043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19672" y="239572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1A2B26"/>
                </a:solidFill>
                <a:latin typeface="微软雅黑"/>
                <a:ea typeface="微软雅黑"/>
              </a:rPr>
              <a:t>02　业主同意（民法典 278 条）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76148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占用业主共有部分须业主大会或业委会书面同意；没有同意件的柜子列表标红。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575304"/>
            <a:ext cx="5303520" cy="11704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5800" y="3575304"/>
            <a:ext cx="50292" cy="117043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1832" y="372160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1A2B26"/>
                </a:solidFill>
                <a:latin typeface="微软雅黑"/>
                <a:ea typeface="微软雅黑"/>
              </a:rPr>
              <a:t>03　箱体标识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" y="408736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没有公开募捐资格不能写「公益 / 慈善 / 捐赠」；箱体须明示运营方、电话与「资源回收、非慈善捐赠」。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3575304"/>
            <a:ext cx="5303520" cy="11704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63640" y="3575304"/>
            <a:ext cx="50292" cy="117043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19672" y="372160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1A2B26"/>
                </a:solidFill>
                <a:latin typeface="微软雅黑"/>
                <a:ea typeface="微软雅黑"/>
              </a:rPr>
              <a:t>04　计量器具强制检定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9672" y="408736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检定过期的秤不许走正常过磅，只能出异常单并标记——这是计量纠纷唯一挡箭牌。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5800" y="4901183"/>
            <a:ext cx="5303520" cy="11704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85800" y="4901183"/>
            <a:ext cx="50292" cy="117043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41832" y="504748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1A2B26"/>
                </a:solidFill>
                <a:latin typeface="微软雅黑"/>
                <a:ea typeface="微软雅黑"/>
              </a:rPr>
              <a:t>05　危废禁收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1832" y="541324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医疗废物、被化学品或油污浸透的织物、电子废弃物一律不碰；禁收清单公示到站点并做校验。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4901183"/>
            <a:ext cx="5303520" cy="11704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63640" y="4901183"/>
            <a:ext cx="50292" cy="117043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19672" y="504748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1" i="0">
                <a:solidFill>
                  <a:srgbClr val="1A2B26"/>
                </a:solidFill>
                <a:latin typeface="微软雅黑"/>
                <a:ea typeface="微软雅黑"/>
              </a:rPr>
              <a:t>06　捐赠税前扣除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9672" y="5413248"/>
            <a:ext cx="48280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受赠方资质 + 消毒记录 + 捐赠出库单 + 签收 + 公益事业捐赠票据，五件齐全才算完成。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5943600"/>
            <a:ext cx="10789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50" b="1" i="0">
                <a:solidFill>
                  <a:srgbClr val="17896A"/>
                </a:solidFill>
                <a:latin typeface="微软雅黑"/>
                <a:ea typeface="微软雅黑"/>
              </a:rPr>
              <a:t>另外 8 种情形（如开票超额度、捐赠缺环、出口缺证）不是提示，是阻断：点不下去，也绕不过去。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报表与决策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16 张报表与分析页，全部可下钻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下面 10 张是老板与站长最常打开的，且支持一键导出；口径固定，数字背后能一路点到那一张磅单。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11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24028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4FAF7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35915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单柜损益与排名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238658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逐柜毛利、净利、产出与成本构成，可下钻到清运记录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24028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7" y="235915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撤柜候选清单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9640" y="238658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连续负毛利或连续空柜自动生成，附证据链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06324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4FAF7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6968" y="318211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品类毛利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71800" y="320954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按品类看收入、成本与毛利率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306324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64807" y="318211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吨成本分析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49640" y="320954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每吨货的运输、人工、损耗、摊销拆解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88620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4FAF7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6968" y="400507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包装物与辅料摊销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71800" y="403250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按月摊到吨，按站点归集，含丢袋率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388620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64807" y="400507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人效报表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49640" y="403250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人均分拣吨数、计件金额、工时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470916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4FAF7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86968" y="48280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库存周转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71800" y="485546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库龄结构与周转天数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63640" y="470916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64807" y="48280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增值税税负表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49640" y="485546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按税率与期间汇总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85800" y="553212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4FAF7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86968" y="565099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季节波动分析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71800" y="567842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收分销售按月的季节曲线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63640" y="5532120"/>
            <a:ext cx="5303520" cy="713232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016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64807" y="565099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A2B26"/>
                </a:solidFill>
                <a:latin typeface="微软雅黑"/>
                <a:ea typeface="微软雅黑"/>
              </a:rPr>
              <a:t>经营月报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49640" y="5678424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40" b="0" i="0">
                <a:solidFill>
                  <a:srgbClr val="5F6F69"/>
                </a:solidFill>
                <a:latin typeface="微软雅黑"/>
                <a:ea typeface="微软雅黑"/>
              </a:rPr>
              <a:t>五项指标 + 环比 + 同比 + 近 6 个月趋势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789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566928"/>
            <a:ext cx="310896" cy="50292"/>
          </a:xfrm>
          <a:prstGeom prst="rect">
            <a:avLst/>
          </a:prstGeom>
          <a:solidFill>
            <a:srgbClr val="C89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786384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00" b="1" i="0">
                <a:solidFill>
                  <a:srgbClr val="17896A"/>
                </a:solidFill>
                <a:latin typeface="微软雅黑"/>
                <a:ea typeface="微软雅黑"/>
              </a:rPr>
              <a:t>交付与联系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3856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000" b="1" i="0">
                <a:solidFill>
                  <a:srgbClr val="1A2B26"/>
                </a:solidFill>
                <a:latin typeface="微软雅黑"/>
                <a:ea typeface="微软雅黑"/>
              </a:rPr>
              <a:t>四周上线，首月陪跑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50" b="0" i="0">
                <a:solidFill>
                  <a:srgbClr val="5F6F69"/>
                </a:solidFill>
                <a:latin typeface="微软雅黑"/>
                <a:ea typeface="微软雅黑"/>
              </a:rPr>
              <a:t>先把清运、过磅、分拣、计件四件事跑通，再推销售与应收；每周对一次口径。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6272784"/>
            <a:ext cx="10817352" cy="9144"/>
          </a:xfrm>
          <a:prstGeom prst="rect">
            <a:avLst/>
          </a:prstGeom>
          <a:solidFill>
            <a:srgbClr val="D8E2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50" b="0" i="0">
                <a:solidFill>
                  <a:srgbClr val="8C9B96"/>
                </a:solidFill>
                <a:latin typeface="微软雅黑"/>
                <a:ea typeface="微软雅黑"/>
              </a:rPr>
              <a:t>沪回收 · 废旧物资回收与分拣系统　|　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6382512"/>
            <a:ext cx="1170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850" b="1" i="0">
                <a:solidFill>
                  <a:srgbClr val="17896A"/>
                </a:solidFill>
                <a:latin typeface="微软雅黑"/>
                <a:ea typeface="微软雅黑"/>
              </a:rPr>
              <a:t>12 / 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286000"/>
            <a:ext cx="3438144" cy="2331720"/>
          </a:xfrm>
          <a:prstGeom prst="roundRect">
            <a:avLst>
              <a:gd name="adj" fmla="val 45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3544" y="246888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C8963E"/>
                </a:solidFill>
                <a:latin typeface="微软雅黑"/>
                <a:ea typeface="微软雅黑"/>
              </a:rPr>
              <a:t>第 1 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2779776"/>
            <a:ext cx="29260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1" i="0">
                <a:solidFill>
                  <a:srgbClr val="1A2B26"/>
                </a:solidFill>
                <a:latin typeface="微软雅黑"/>
                <a:ea typeface="微软雅黑"/>
              </a:rPr>
              <a:t>口径对齐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" y="320040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拿你现有的 Excel 和单据，把柜子、品类、计件单价、场地费口径对一遍，输出配置清单。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5112" y="2286000"/>
            <a:ext cx="3438144" cy="2331720"/>
          </a:xfrm>
          <a:prstGeom prst="roundRect">
            <a:avLst>
              <a:gd name="adj" fmla="val 45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62856" y="246888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C8963E"/>
                </a:solidFill>
                <a:latin typeface="微软雅黑"/>
                <a:ea typeface="微软雅黑"/>
              </a:rPr>
              <a:t>第 2 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2856" y="2779776"/>
            <a:ext cx="29260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1" i="0">
                <a:solidFill>
                  <a:srgbClr val="1A2B26"/>
                </a:solidFill>
                <a:latin typeface="微软雅黑"/>
                <a:ea typeface="微软雅黑"/>
              </a:rPr>
              <a:t>试点上线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2856" y="320040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选一个片区或一个站点真跑：清运、过磅、分拣、计件四件事先跑通。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64424" y="2286000"/>
            <a:ext cx="3438144" cy="2331720"/>
          </a:xfrm>
          <a:prstGeom prst="roundRect">
            <a:avLst>
              <a:gd name="adj" fmla="val 4500"/>
            </a:avLst>
          </a:prstGeom>
          <a:solidFill>
            <a:srgbClr val="F4FAF7"/>
          </a:solidFill>
          <a:ln w="1143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02168" y="246888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00" b="1" i="0">
                <a:solidFill>
                  <a:srgbClr val="C8963E"/>
                </a:solidFill>
                <a:latin typeface="微软雅黑"/>
                <a:ea typeface="微软雅黑"/>
              </a:rPr>
              <a:t>第 3-4 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2168" y="2779776"/>
            <a:ext cx="29260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1" i="0">
                <a:solidFill>
                  <a:srgbClr val="1A2B26"/>
                </a:solidFill>
                <a:latin typeface="微软雅黑"/>
                <a:ea typeface="微软雅黑"/>
              </a:rPr>
              <a:t>全量推开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02168" y="320040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919" b="0" i="0">
                <a:solidFill>
                  <a:srgbClr val="5F6F69"/>
                </a:solidFill>
                <a:latin typeface="微软雅黑"/>
                <a:ea typeface="微软雅黑"/>
              </a:rPr>
              <a:t>其余站点接入，销售、应收、费用、报表按周对账，差异当场改口径。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4892040"/>
            <a:ext cx="10817352" cy="1188720"/>
          </a:xfrm>
          <a:prstGeom prst="roundRect">
            <a:avLst>
              <a:gd name="adj" fmla="val 5500"/>
            </a:avLst>
          </a:prstGeom>
          <a:solidFill>
            <a:srgbClr val="0F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" y="507492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300" b="1" i="0">
                <a:solidFill>
                  <a:srgbClr val="C8963E"/>
                </a:solidFill>
                <a:latin typeface="微软雅黑"/>
                <a:ea typeface="微软雅黑"/>
              </a:rPr>
              <a:t>算数科技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5431536"/>
            <a:ext cx="6949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050" b="0" i="0">
                <a:solidFill>
                  <a:srgbClr val="FFFFFF"/>
                </a:solidFill>
                <a:latin typeface="微软雅黑"/>
                <a:ea typeface="微软雅黑"/>
              </a:rPr>
              <a:t>电话 18016313342　|　演示 https://p.zerocod.cn/huishou-feijiuwuzi/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38160" y="544068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950" b="0" i="0">
                <a:solidFill>
                  <a:srgbClr val="C9DDD6"/>
                </a:solidFill>
                <a:latin typeface="微软雅黑"/>
                <a:ea typeface="微软雅黑"/>
              </a:rPr>
              <a:t>资料：功能清单 / PPT / 手册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