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ene-he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420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0B2F2B">
              <a:alpha val="9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82296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8FE0C9"/>
                </a:solidFill>
                <a:latin typeface="微软雅黑"/>
                <a:ea typeface="微软雅黑"/>
                <a:cs typeface="微软雅黑"/>
              </a:rPr>
              <a:t>算数科技 · 行业原生系统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640080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再生资源</a:t>
            </a:r>
          </a:p>
          <a:p>
            <a:pPr algn="l">
              <a:lnSpc>
                <a:spcPct val="115000"/>
              </a:lnSpc>
            </a:pPr>
            <a:r>
              <a:rPr sz="42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回收行业云系统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401568"/>
            <a:ext cx="822960" cy="45720"/>
          </a:xfrm>
          <a:prstGeom prst="rect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639312"/>
            <a:ext cx="5760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 i="0">
                <a:solidFill>
                  <a:srgbClr val="CFE7DE"/>
                </a:solidFill>
                <a:latin typeface="微软雅黑"/>
                <a:ea typeface="微软雅黑"/>
                <a:cs typeface="微软雅黑"/>
              </a:rPr>
              <a:t>一车废钢从进厂到分钱，一条链跑完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15968"/>
            <a:ext cx="56692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9FC0B6"/>
                </a:solidFill>
                <a:latin typeface="微软雅黑"/>
                <a:ea typeface="微软雅黑"/>
                <a:cs typeface="微软雅黑"/>
              </a:rPr>
              <a:t>过磅净重自动算 · 库存按重量结存 · 合伙人分账九步可查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9FC0B6"/>
                </a:solidFill>
                <a:latin typeface="微软雅黑"/>
                <a:ea typeface="微软雅黑"/>
                <a:cs typeface="微软雅黑"/>
              </a:rPr>
              <a:t>运费月底一键对账 · 招投标保证金到期提醒 · 字段级审计留痕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5358384"/>
            <a:ext cx="1216152" cy="384048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3E7A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5449824"/>
            <a:ext cx="12161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14 个业务域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49424" y="5358384"/>
            <a:ext cx="1216152" cy="384048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3E7A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249424" y="5449824"/>
            <a:ext cx="121615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107 个页面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30168" y="5358384"/>
            <a:ext cx="1490472" cy="384048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3E7A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30168" y="5449824"/>
            <a:ext cx="149047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PC + 手机同源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6089904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7FA39A"/>
                </a:solidFill>
                <a:latin typeface="微软雅黑"/>
                <a:ea typeface="微软雅黑"/>
                <a:cs typeface="微软雅黑"/>
              </a:rPr>
              <a:t>算数科技　·　上海思扬信息科技有限公司　·　算数云科技（深圳）有限公司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92640" y="6089904"/>
            <a:ext cx="1920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 i="0">
                <a:solidFill>
                  <a:srgbClr val="7FA39A"/>
                </a:solidFill>
                <a:latin typeface="微软雅黑"/>
                <a:ea typeface="微软雅黑"/>
                <a:cs typeface="微软雅黑"/>
              </a:rPr>
              <a:t>v1.0　2026-10-28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现实问题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回收生意难的不是收货，是「对不上」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同一个问题在不同环节重复出现：重量对不上、料对不上、钱对不上、账对不上。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084831"/>
            <a:ext cx="340156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2231135"/>
            <a:ext cx="45720" cy="310896"/>
          </a:xfrm>
          <a:prstGeom prst="rect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6696" y="2231135"/>
            <a:ext cx="30358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重量对不上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" y="2615183"/>
            <a:ext cx="29992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毛重皮重靠手记，事后谁都说不清一车到底多少吨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9976" y="2084831"/>
            <a:ext cx="340156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79976" y="2231135"/>
            <a:ext cx="45720" cy="310896"/>
          </a:xfrm>
          <a:prstGeom prst="rect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2231135"/>
            <a:ext cx="30358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料去哪了说不清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2" y="2615183"/>
            <a:ext cx="29992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剪切分拣产出与投入对不上，损耗成了一笔糊涂账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82712" y="2084831"/>
            <a:ext cx="340156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982712" y="2231135"/>
            <a:ext cx="45720" cy="310896"/>
          </a:xfrm>
          <a:prstGeom prst="rect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02168" y="2231135"/>
            <a:ext cx="30358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钱算不清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2615183"/>
            <a:ext cx="29992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谁垫了多少、该分多少，只能翻微信和本子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3493007"/>
            <a:ext cx="340156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77240" y="3639311"/>
            <a:ext cx="45720" cy="310896"/>
          </a:xfrm>
          <a:prstGeom prst="rect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6696" y="3639311"/>
            <a:ext cx="30358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运费月结靠加总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6" y="4023359"/>
            <a:ext cx="29992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月底对着几十张单子按计算器，还容易漏一车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79976" y="3493007"/>
            <a:ext cx="340156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79976" y="3639311"/>
            <a:ext cx="45720" cy="310896"/>
          </a:xfrm>
          <a:prstGeom prst="rect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99432" y="3639311"/>
            <a:ext cx="30358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保证金容易忘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9432" y="4023359"/>
            <a:ext cx="29992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钱压在外面，到期不退也没人提醒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982712" y="3493007"/>
            <a:ext cx="340156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982712" y="3639311"/>
            <a:ext cx="45720" cy="310896"/>
          </a:xfrm>
          <a:prstGeom prst="rect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02168" y="3639311"/>
            <a:ext cx="303580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改数没人知道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02168" y="4023359"/>
            <a:ext cx="2999232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单据被改过，查不到谁改的、改前是多少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7240" y="5577840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结论：缺的不是 Excel，是一套「重量、单据、钱」三者能互相校验的系统。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产品定义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一套按回收口径长出来的经营系统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废钢、有色金属、废电缆、工业垃圾等再生资源 B2B 回收（只做企业客户）。不是通用 ERP 改皮：净重、重量守恒、垫付分账、平台押金是原生字段。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3401568" cy="2331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487168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798064"/>
            <a:ext cx="2852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账实一致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310128"/>
            <a:ext cx="28895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净重 = 毛重 − 皮重</a:t>
            </a:r>
          </a:p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库存按 SKU 重量结存</a:t>
            </a:r>
          </a:p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加工必须投入 = 产出 + 损耗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9976" y="2286000"/>
            <a:ext cx="3401568" cy="2331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54296" y="2487168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4296" y="2798064"/>
            <a:ext cx="2852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分账可算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54296" y="3310128"/>
            <a:ext cx="28895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先扣垫付本金再分利润</a:t>
            </a:r>
          </a:p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Step1–Step9 全程可展开</a:t>
            </a:r>
          </a:p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可试算、可导出、可红冲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82712" y="2286000"/>
            <a:ext cx="3401568" cy="23317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2" y="2487168"/>
            <a:ext cx="914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2" y="2798064"/>
            <a:ext cx="2852928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8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全程留痕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3310128"/>
            <a:ext cx="288950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字段级记录谁/何时/原值→新值</a:t>
            </a:r>
          </a:p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金额改动单独专项日志</a:t>
            </a:r>
          </a:p>
          <a:p>
            <a:pPr algn="l">
              <a:lnSpc>
                <a:spcPct val="15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单据只作废冲红，不删除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956048"/>
            <a:ext cx="10625328" cy="960120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120640"/>
            <a:ext cx="100584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适用：专门做企业产废（钢厂料、废电缆、有色金属、工业垃圾）的回收公司，有堆场、有加工、有合伙人、有投标。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业务链条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A → B → C 一条链，D 和合伙人挂在链上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四个角色、一张业务单：谁供货、谁承运、谁收货、谁出钱，全部挂在同一张单上。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12848"/>
            <a:ext cx="3017520" cy="1371600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8992" y="23774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" y="2651760"/>
            <a:ext cx="25603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厂家 / 供货方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3035808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卖废料给你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58768" y="268833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2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24528" y="2212848"/>
            <a:ext cx="3017520" cy="1371600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80560" y="23774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2651760"/>
            <a:ext cx="25603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我们 · 回收公司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0" y="3035808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CFE7DE"/>
                </a:solidFill>
                <a:latin typeface="微软雅黑"/>
                <a:ea typeface="微软雅黑"/>
                <a:cs typeface="微软雅黑"/>
              </a:rPr>
              <a:t>过磅入库 · 加工分拣 · 出货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0336" y="268833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2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26096" y="2212848"/>
            <a:ext cx="3017520" cy="1371600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82128" y="23774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82128" y="2651760"/>
            <a:ext cx="25603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下家 / 钢厂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82128" y="3035808"/>
            <a:ext cx="25603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买你的货、付你钱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011680" y="3886200"/>
            <a:ext cx="3017520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240280" y="4041648"/>
            <a:ext cx="2651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D · 运输方</a:t>
            </a:r>
          </a:p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承运 + 月底运费对账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66560" y="3886200"/>
            <a:ext cx="3291840" cy="868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95160" y="4041648"/>
            <a:ext cx="29260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合伙人 · 共同出资</a:t>
            </a:r>
          </a:p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垫付货款 → 回款后分账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5138928"/>
            <a:ext cx="1389888" cy="56692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5257800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采购单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12848" y="5230368"/>
            <a:ext cx="2011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414016" y="5138928"/>
            <a:ext cx="1389888" cy="56692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414016" y="5257800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过磅入库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3904" y="5230368"/>
            <a:ext cx="2011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005072" y="5138928"/>
            <a:ext cx="1389888" cy="56692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005072" y="5257800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库存加工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94960" y="5230368"/>
            <a:ext cx="2011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596128" y="5138928"/>
            <a:ext cx="1389888" cy="56692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596128" y="5257800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销售出库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86016" y="5230368"/>
            <a:ext cx="2011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187184" y="5138928"/>
            <a:ext cx="1389888" cy="56692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187184" y="5257800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收付款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77072" y="5230368"/>
            <a:ext cx="2011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778240" y="5138928"/>
            <a:ext cx="1389888" cy="56692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78240" y="5257800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分账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168128" y="5230368"/>
            <a:ext cx="2011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4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369296" y="5138928"/>
            <a:ext cx="1389888" cy="56692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369296" y="5257800"/>
            <a:ext cx="138988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0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保证金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2960" y="5888736"/>
            <a:ext cx="10515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同一张业务单贯穿到底，任意时间点都能还原：这车货现在在哪、钱到哪一步、账差多少。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功能地图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14 个业务域 · 107 个页面，闭环一次做全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标 ● 的是核心页。完整 107 条明细见《功能清单 Excel》。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993392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211226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2359152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首页看板与门户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651760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7 页 · 3 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75304" y="1993392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39896" y="211226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9896" y="2359152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移动共用与个人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39896" y="2651760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6 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73368" y="1993392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37960" y="211226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2359152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基础主数据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2651760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8 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71432" y="1993392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36024" y="2112264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36024" y="2359152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回收采购与过磅入库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36024" y="2651760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9 页 · 4 ●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3072384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1832" y="3191256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" y="3438144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库存与剪切加工分拣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" y="3730752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8 页 · 2 ●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75304" y="3072384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739896" y="3191256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9896" y="3438144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销售与出库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39896" y="3730752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8 页 · 1 ●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73368" y="3072384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37960" y="3191256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37960" y="3438144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收付款与应收应付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60" y="3730752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9 页 · 2 ●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171432" y="3072384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336024" y="3191256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36024" y="3438144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运输与运费对账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36024" y="3730752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6 页 · 2 ●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77240" y="4151376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41832" y="427024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1832" y="4517136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合伙人与分账结算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1832" y="4809744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10 页 · 10 ●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575304" y="4151376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739896" y="427024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J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39896" y="4517136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发票管理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39896" y="4809744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6 页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373368" y="4151376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37960" y="427024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37960" y="4517136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招投标保证金与押金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37960" y="4809744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9 页 · 6 ●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171432" y="4151376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6024" y="4270248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36024" y="4517136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报表中心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36024" y="4809744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7 页 · 1 ●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77240" y="5230368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41832" y="5349240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41832" y="5596128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系统管理与权限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41832" y="5888736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8 页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575304" y="5230368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739896" y="5349240"/>
            <a:ext cx="54864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739896" y="5596128"/>
            <a:ext cx="232257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审计与问题账目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39896" y="5888736"/>
            <a:ext cx="2322576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9FE3D0"/>
                </a:solidFill>
                <a:latin typeface="微软雅黑"/>
                <a:ea typeface="微软雅黑"/>
                <a:cs typeface="微软雅黑"/>
              </a:rPr>
              <a:t>6 页 · 2 ●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171432" y="5230368"/>
            <a:ext cx="2615184" cy="932688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317736" y="5376672"/>
            <a:ext cx="2340864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合计</a:t>
            </a:r>
          </a:p>
          <a:p>
            <a:pPr algn="l">
              <a:lnSpc>
                <a:spcPct val="140000"/>
              </a:lnSpc>
            </a:pPr>
            <a:r>
              <a:rPr sz="11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107 个页面 · 33 个核心页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场景 01 · 落地场景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企业产废进厂：一车一单，净重说了算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厂里拉出来一车废钢，车往磅上一停，净重就该定下来 —— 不是事后凭记忆填个大概数。</a:t>
            </a:r>
          </a:p>
        </p:txBody>
      </p:sp>
      <p:pic>
        <p:nvPicPr>
          <p:cNvPr id="6" name="Picture 5" descr="scene-weig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2395728"/>
            <a:ext cx="5074920" cy="285464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55080" y="5396674"/>
            <a:ext cx="5074920" cy="457200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19672" y="5488114"/>
            <a:ext cx="474573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对应功能：采购单 · 过磅 · 入库台账 · 付款状态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45973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4984" y="2350008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毛重减皮重自动算净重，也支持直接录净重；车号、司机、时间、磅单照片一起留档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10286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984" y="2993136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入库即进库存与应付：欠 A 多少当场就有数，不用月底翻本子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745992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984" y="3636264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磅单照片挂在单据上，事后对账有图有数</a:t>
            </a:r>
          </a:p>
        </p:txBody>
      </p:sp>
      <p:sp>
        <p:nvSpPr>
          <p:cNvPr id="15" name="Oval 14"/>
          <p:cNvSpPr/>
          <p:nvPr/>
        </p:nvSpPr>
        <p:spPr>
          <a:xfrm>
            <a:off x="777240" y="4389120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984" y="4279392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发现货不对板，走退货/扣杂/质量争议，扣多少留痕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场景 02 · 落地场景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堆场与剪切加工：投入必须等于产出加损耗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堆场最怕两件事：料去哪了说不清、损耗到底多少没有账。系统把加工做成一道算术题。</a:t>
            </a:r>
          </a:p>
        </p:txBody>
      </p:sp>
      <p:pic>
        <p:nvPicPr>
          <p:cNvPr id="6" name="Picture 5" descr="scene-sh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2395728"/>
            <a:ext cx="5074920" cy="285464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55080" y="5396674"/>
            <a:ext cx="5074920" cy="457200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19672" y="5488114"/>
            <a:ext cx="474573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对应功能：库存台账 · 剪切单 · 分拣单 · 重量守恒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45973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4984" y="2350008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库存按 SKU 重量结存，入库增、出库减、加工变形，流水逐笔可重算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10286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984" y="2993136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剪切单、分拣单都做重量守恒校验：投入 = 产出 + 损耗，不平不允许提交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745992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984" y="3636264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盘盈盘亏走库存调整，谁调的、调多少、什么理由全留痕</a:t>
            </a:r>
          </a:p>
        </p:txBody>
      </p:sp>
      <p:sp>
        <p:nvSpPr>
          <p:cNvPr id="15" name="Oval 14"/>
          <p:cNvSpPr/>
          <p:nvPr/>
        </p:nvSpPr>
        <p:spPr>
          <a:xfrm>
            <a:off x="777240" y="4389120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984" y="4279392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负库存有控制，不靠人盯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场景 03 · 落地场景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废电缆拆解：铜、铝、皮分开，产出对得上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一车废电缆进来，拆完是铜、是铝、还有皮。三个产出加上损耗，要跟投入对得上，不然就是糊涂账。</a:t>
            </a:r>
          </a:p>
        </p:txBody>
      </p:sp>
      <p:pic>
        <p:nvPicPr>
          <p:cNvPr id="6" name="Picture 5" descr="scene-c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2395728"/>
            <a:ext cx="5074920" cy="285464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55080" y="5396674"/>
            <a:ext cx="5074920" cy="457200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19672" y="5488114"/>
            <a:ext cx="474573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对应功能：分拣单 · 分类 SKU · 损耗登记 · 成本分摊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45973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4984" y="2350008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拆解按「混合料 → 分类 SKU」出分拣单，各产出分别进库存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10286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984" y="2993136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铜、铝、皮按各自单价计价，成本自动摊回去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745992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984" y="3636264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拆解损耗单独登记，不混进某一个产出的成本里</a:t>
            </a:r>
          </a:p>
        </p:txBody>
      </p:sp>
      <p:sp>
        <p:nvSpPr>
          <p:cNvPr id="15" name="Oval 14"/>
          <p:cNvSpPr/>
          <p:nvPr/>
        </p:nvSpPr>
        <p:spPr>
          <a:xfrm>
            <a:off x="777240" y="4389120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984" y="4279392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同一批料拆了几次、每次产出多少，台账里能翻出来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场景 04 · 落地场景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运输与运费月结：月底不再对着一堆单子加总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运费一车一笔记在业务单里，月底按运输方一键出对账单，金额就是各单运费合计，能下钻到每一车。</a:t>
            </a:r>
          </a:p>
        </p:txBody>
      </p:sp>
      <p:pic>
        <p:nvPicPr>
          <p:cNvPr id="6" name="Picture 5" descr="scene-tru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2395728"/>
            <a:ext cx="5074920" cy="285464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55080" y="5396674"/>
            <a:ext cx="5074920" cy="457200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19672" y="5488114"/>
            <a:ext cx="474573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对应功能：运单 · 月结对账单 · 运输方应付 · 运费分摊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45973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4984" y="2350008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运单挂运输方、起止地、车号、运费，并关联采购或销售单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10286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984" y="2993136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月底按 D 汇总：单数、总运费、已付/未付，一键生成对账单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745992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984" y="3636264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对账单确认后走到付款，状态可跟踪；运输方应付台账实时更新</a:t>
            </a:r>
          </a:p>
        </p:txBody>
      </p:sp>
      <p:sp>
        <p:nvSpPr>
          <p:cNvPr id="15" name="Oval 14"/>
          <p:cNvSpPr/>
          <p:nvPr/>
        </p:nvSpPr>
        <p:spPr>
          <a:xfrm>
            <a:off x="777240" y="4389120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984" y="4279392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运费可分摊到单、到 SKU，毛利算得更准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场景 05 · 系统核心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合伙人分账：先还本金，再分利润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分账最容易吵，所以把算法写在单据上：每一步都能摊开给对方看。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426464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2377440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615184"/>
            <a:ext cx="12435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销售收入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3704" y="248716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0008" y="2286000"/>
            <a:ext cx="1426464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459736" y="2377440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9736" y="2615184"/>
            <a:ext cx="12435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减采购成本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6472" y="248716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22776" y="2286000"/>
            <a:ext cx="1426464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32504" y="2377440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32504" y="2615184"/>
            <a:ext cx="12435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减运费/费用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9240" y="248716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95544" y="2286000"/>
            <a:ext cx="1426464" cy="786384"/>
          </a:xfrm>
          <a:prstGeom prst="roundRect">
            <a:avLst>
              <a:gd name="adj" fmla="val 6000"/>
            </a:avLst>
          </a:prstGeom>
          <a:solidFill>
            <a:srgbClr val="0F5D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05272" y="2377440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05272" y="2615184"/>
            <a:ext cx="12435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= 可分配利润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22008" y="248716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068312" y="2286000"/>
            <a:ext cx="1426464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78040" y="2377440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78040" y="2615184"/>
            <a:ext cx="12435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扣回垫付本金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94776" y="248716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41080" y="2286000"/>
            <a:ext cx="1426464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750808" y="2377440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50808" y="2615184"/>
            <a:ext cx="12435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按占比分成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67544" y="2487168"/>
            <a:ext cx="14630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sz="12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213848" y="2286000"/>
            <a:ext cx="1426464" cy="7863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323576" y="2377440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8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23576" y="2615184"/>
            <a:ext cx="12435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各方实付</a:t>
            </a:r>
          </a:p>
        </p:txBody>
      </p:sp>
      <p:sp>
        <p:nvSpPr>
          <p:cNvPr id="33" name="Oval 32"/>
          <p:cNvSpPr/>
          <p:nvPr/>
        </p:nvSpPr>
        <p:spPr>
          <a:xfrm>
            <a:off x="777240" y="3538728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14984" y="3429000"/>
            <a:ext cx="5797296" cy="5303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垫付台账　</a:t>
            </a:r>
            <a:r>
              <a:rPr sz="110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谁垫、垫给谁、垫多少、什么时候垫，逐笔登记并参与分账</a:t>
            </a:r>
          </a:p>
        </p:txBody>
      </p:sp>
      <p:sp>
        <p:nvSpPr>
          <p:cNvPr id="35" name="Oval 34"/>
          <p:cNvSpPr/>
          <p:nvPr/>
        </p:nvSpPr>
        <p:spPr>
          <a:xfrm>
            <a:off x="777240" y="4132580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14984" y="4022852"/>
            <a:ext cx="5797296" cy="5303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先试算　</a:t>
            </a:r>
            <a:r>
              <a:rPr sz="110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试算不落账，可反复调；确认后才生成应付与收付款</a:t>
            </a:r>
          </a:p>
        </p:txBody>
      </p:sp>
      <p:sp>
        <p:nvSpPr>
          <p:cNvPr id="37" name="Oval 36"/>
          <p:cNvSpPr/>
          <p:nvPr/>
        </p:nvSpPr>
        <p:spPr>
          <a:xfrm>
            <a:off x="777240" y="4726432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14984" y="4616704"/>
            <a:ext cx="5797296" cy="5303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九步明细　</a:t>
            </a:r>
            <a:r>
              <a:rPr sz="110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Step1–Step9 每一步可展开、可导出，争议时逐行核对</a:t>
            </a:r>
          </a:p>
        </p:txBody>
      </p:sp>
      <p:sp>
        <p:nvSpPr>
          <p:cNvPr id="39" name="Oval 38"/>
          <p:cNvSpPr/>
          <p:nvPr/>
        </p:nvSpPr>
        <p:spPr>
          <a:xfrm>
            <a:off x="777240" y="532028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14984" y="5210556"/>
            <a:ext cx="5797296" cy="5303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10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可红冲　</a:t>
            </a:r>
            <a:r>
              <a:rPr sz="110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算错走红冲，原单保留，调整原因留痕</a:t>
            </a:r>
          </a:p>
        </p:txBody>
      </p:sp>
      <p:pic>
        <p:nvPicPr>
          <p:cNvPr id="41" name="Picture 40" descr="scene-set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3310128"/>
            <a:ext cx="4315968" cy="2427732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标准算例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一单 10 万垫付，净利 1.7 万怎么分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采购 10 万、运费 3 千、卖 12 万，合伙人 X 垫付货款并占净利 4 成。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286000"/>
            <a:ext cx="58521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2416" y="2377440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销售收入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4920" y="23774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120,000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706624"/>
            <a:ext cx="58521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42416" y="2798064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采购成本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4920" y="2798064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−100,000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3127248"/>
            <a:ext cx="58521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42416" y="3218688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运费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321868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−3,000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3547872"/>
            <a:ext cx="5852160" cy="420624"/>
          </a:xfrm>
          <a:prstGeom prst="rect">
            <a:avLst/>
          </a:prstGeom>
          <a:solidFill>
            <a:srgbClr val="E8F3E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42416" y="3639312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可分配净利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74920" y="3639312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17,000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3968496"/>
            <a:ext cx="58521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42416" y="4059936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X 先收回垫付本金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4920" y="4059936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100,000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4389120"/>
            <a:ext cx="58521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42416" y="4480560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X 分成（净利 4 成）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74920" y="448056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6,800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2960" y="4809744"/>
            <a:ext cx="5852160" cy="420624"/>
          </a:xfrm>
          <a:prstGeom prst="rect">
            <a:avLst/>
          </a:prstGeom>
          <a:solidFill>
            <a:srgbClr val="E8F3E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42416" y="4901184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X 实收合计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74920" y="4901184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106,800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2960" y="5230368"/>
            <a:ext cx="5852160" cy="420624"/>
          </a:xfrm>
          <a:prstGeom prst="rect">
            <a:avLst/>
          </a:prstGeom>
          <a:solidFill>
            <a:srgbClr val="E8F3E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42416" y="5321808"/>
            <a:ext cx="4389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公司分成（净利 6 成）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74920" y="5321808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11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10,200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5779008"/>
            <a:ext cx="5852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现金守恒校验：120,000 = 100,000（厂家）+ 3,000（运费）+ 17,000（可分配）</a:t>
            </a:r>
          </a:p>
        </p:txBody>
      </p:sp>
      <p:sp>
        <p:nvSpPr>
          <p:cNvPr id="31" name="Oval 30"/>
          <p:cNvSpPr/>
          <p:nvPr/>
        </p:nvSpPr>
        <p:spPr>
          <a:xfrm>
            <a:off x="7086600" y="241401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24344" y="2304288"/>
            <a:ext cx="405993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净利按 4:6 分成：X 6,800 / 公司 10,200</a:t>
            </a:r>
          </a:p>
        </p:txBody>
      </p:sp>
      <p:sp>
        <p:nvSpPr>
          <p:cNvPr id="33" name="Oval 32"/>
          <p:cNvSpPr/>
          <p:nvPr/>
        </p:nvSpPr>
        <p:spPr>
          <a:xfrm>
            <a:off x="7086600" y="289407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324344" y="2784348"/>
            <a:ext cx="405993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垫付先还本金，再分利润，顺序不可调</a:t>
            </a:r>
          </a:p>
        </p:txBody>
      </p:sp>
      <p:sp>
        <p:nvSpPr>
          <p:cNvPr id="35" name="Oval 34"/>
          <p:cNvSpPr/>
          <p:nvPr/>
        </p:nvSpPr>
        <p:spPr>
          <a:xfrm>
            <a:off x="7086600" y="337413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24344" y="3264408"/>
            <a:ext cx="405993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每一步写入分账过程明细，可导出对账</a:t>
            </a:r>
          </a:p>
        </p:txBody>
      </p:sp>
      <p:sp>
        <p:nvSpPr>
          <p:cNvPr id="37" name="Oval 36"/>
          <p:cNvSpPr/>
          <p:nvPr/>
        </p:nvSpPr>
        <p:spPr>
          <a:xfrm>
            <a:off x="7086600" y="385419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24344" y="3744468"/>
            <a:ext cx="405993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确认后生成应付；算错走红冲留痕</a:t>
            </a:r>
          </a:p>
        </p:txBody>
      </p:sp>
      <p:sp>
        <p:nvSpPr>
          <p:cNvPr id="39" name="Oval 38"/>
          <p:cNvSpPr/>
          <p:nvPr/>
        </p:nvSpPr>
        <p:spPr>
          <a:xfrm>
            <a:off x="7086600" y="433425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324344" y="4224528"/>
            <a:ext cx="405993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演示口径，非客户真实经营数据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场景 06 · 落地场景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招投标保证金：钱压在哪、什么时候该退，一目了然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保证金是「压在外面的钱」。项目一多，哪笔到期、哪个平台还压着多少押金，很容易忘。</a:t>
            </a:r>
          </a:p>
        </p:txBody>
      </p:sp>
      <p:pic>
        <p:nvPicPr>
          <p:cNvPr id="6" name="Picture 5" descr="scene-b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2395728"/>
            <a:ext cx="5074920" cy="285464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55080" y="5396674"/>
            <a:ext cx="5074920" cy="457200"/>
          </a:xfrm>
          <a:prstGeom prst="roundRect">
            <a:avLst>
              <a:gd name="adj" fmla="val 6000"/>
            </a:avLst>
          </a:prstGeom>
          <a:solidFill>
            <a:srgbClr val="E8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19672" y="5488114"/>
            <a:ext cx="474573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对应功能：平台档案 · 保证金台账 · 到账核验 · 报价提醒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459736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4984" y="2350008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单项目保证金与平台常驻押金分开核算，不混在一起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10286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4984" y="2993136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缴纳、应退时间、退回状态逐笔登记；退回必须人工验证到账才关闭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745992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984" y="3636264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到期未退自动进「特别关注」，不用靠人记</a:t>
            </a:r>
          </a:p>
        </p:txBody>
      </p:sp>
      <p:sp>
        <p:nvSpPr>
          <p:cNvPr id="15" name="Oval 14"/>
          <p:cNvSpPr/>
          <p:nvPr/>
        </p:nvSpPr>
        <p:spPr>
          <a:xfrm>
            <a:off x="777240" y="4389120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4984" y="4279392"/>
            <a:ext cx="4974336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平台押金按平台汇总剩余可循环额度，下次投标心里有数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移动端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在场地上就能干活，和电脑同一套数据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手机端 6 个页面：过磅、审批、收款、扫码查单，不用回办公室补录。</a:t>
            </a:r>
          </a:p>
        </p:txBody>
      </p:sp>
      <p:pic>
        <p:nvPicPr>
          <p:cNvPr id="6" name="Picture 5" descr="scene-mob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148840"/>
            <a:ext cx="4937760" cy="277749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263640" y="229514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01384" y="2185416"/>
            <a:ext cx="488289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05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移动过磅入库　</a:t>
            </a:r>
            <a:r>
              <a:rPr sz="105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称重、车号、司机、磅单拍照，现场生成入库记录</a:t>
            </a:r>
          </a:p>
        </p:txBody>
      </p:sp>
      <p:sp>
        <p:nvSpPr>
          <p:cNvPr id="9" name="Oval 8"/>
          <p:cNvSpPr/>
          <p:nvPr/>
        </p:nvSpPr>
        <p:spPr>
          <a:xfrm>
            <a:off x="6263640" y="280314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01384" y="2693416"/>
            <a:ext cx="488289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05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审批与分账确认　</a:t>
            </a:r>
            <a:r>
              <a:rPr sz="105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手机上看金额与过程明细，二次确认防误点</a:t>
            </a:r>
          </a:p>
        </p:txBody>
      </p:sp>
      <p:sp>
        <p:nvSpPr>
          <p:cNvPr id="11" name="Oval 10"/>
          <p:cNvSpPr/>
          <p:nvPr/>
        </p:nvSpPr>
        <p:spPr>
          <a:xfrm>
            <a:off x="6263640" y="331114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01384" y="3201416"/>
            <a:ext cx="488289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05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收付款登记　</a:t>
            </a:r>
            <a:r>
              <a:rPr sz="105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现场收款立即核销，电脑端状态同步</a:t>
            </a:r>
          </a:p>
        </p:txBody>
      </p:sp>
      <p:sp>
        <p:nvSpPr>
          <p:cNvPr id="13" name="Oval 12"/>
          <p:cNvSpPr/>
          <p:nvPr/>
        </p:nvSpPr>
        <p:spPr>
          <a:xfrm>
            <a:off x="6263640" y="381914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01384" y="3709416"/>
            <a:ext cx="488289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05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扫码查单　</a:t>
            </a:r>
            <a:r>
              <a:rPr sz="105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扫一下看整单时间线、往来余额与历史交易</a:t>
            </a:r>
          </a:p>
        </p:txBody>
      </p:sp>
      <p:sp>
        <p:nvSpPr>
          <p:cNvPr id="15" name="Oval 14"/>
          <p:cNvSpPr/>
          <p:nvPr/>
        </p:nvSpPr>
        <p:spPr>
          <a:xfrm>
            <a:off x="6263640" y="432714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1384" y="4217416"/>
            <a:ext cx="488289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05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移动首页　</a:t>
            </a:r>
            <a:r>
              <a:rPr sz="105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看板 + 快捷入口，常用功能一键直达</a:t>
            </a:r>
          </a:p>
        </p:txBody>
      </p:sp>
      <p:sp>
        <p:nvSpPr>
          <p:cNvPr id="17" name="Oval 16"/>
          <p:cNvSpPr/>
          <p:nvPr/>
        </p:nvSpPr>
        <p:spPr>
          <a:xfrm>
            <a:off x="6263640" y="4835144"/>
            <a:ext cx="91440" cy="91440"/>
          </a:xfrm>
          <a:prstGeom prst="ellipse">
            <a:avLst/>
          </a:prstGeom>
          <a:solidFill>
            <a:srgbClr val="BF7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01384" y="4725416"/>
            <a:ext cx="4882896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050" b="1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个人设置　</a:t>
            </a:r>
            <a:r>
              <a:rPr sz="105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改密码、绑手机、提醒开关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07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落地方式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786384"/>
            <a:ext cx="106070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700" b="1" i="0">
                <a:solidFill>
                  <a:srgbClr val="1A2421"/>
                </a:solidFill>
                <a:latin typeface="微软雅黑"/>
                <a:ea typeface="微软雅黑"/>
                <a:cs typeface="微软雅黑"/>
              </a:rPr>
              <a:t>先跑通一条主线，再扩面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102412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2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不做一次性大上线：用真实单据跑一周，比演示十遍更有效。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94560"/>
            <a:ext cx="1700784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2331720"/>
            <a:ext cx="548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2596896"/>
            <a:ext cx="14264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业务盘点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962656"/>
            <a:ext cx="142646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把现有单据、Excel、微信群里的口径摊开，确认 SKU、计价单位、含票口径、分账规则。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06040" y="2194560"/>
            <a:ext cx="1700784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770632" y="2331720"/>
            <a:ext cx="548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70632" y="2596896"/>
            <a:ext cx="14264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主数据先行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0632" y="2962656"/>
            <a:ext cx="142646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供应商、下家、运输方、合伙人、SKU、仓库库位建档，往来单位合并去重。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2194560"/>
            <a:ext cx="1700784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99432" y="2331720"/>
            <a:ext cx="548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2" y="2596896"/>
            <a:ext cx="14264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主线跑通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2" y="2962656"/>
            <a:ext cx="142646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采购过磅入库 → 库存加工 → 销售出库 → 回款核销，先用真实单据跑一周。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2194560"/>
            <a:ext cx="1700784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2331720"/>
            <a:ext cx="548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2596896"/>
            <a:ext cx="14264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钱的口径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2962656"/>
            <a:ext cx="142646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应收应付、账龄、运费月结、发票台账，让财务愿意用、敢用。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2440" y="2194560"/>
            <a:ext cx="1700784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57032" y="2331720"/>
            <a:ext cx="548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57032" y="2596896"/>
            <a:ext cx="14264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分账与投标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57032" y="2962656"/>
            <a:ext cx="142646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合伙人垫付台账、分账试算与确认；招投标保证金与平台押金上线。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921240" y="2194560"/>
            <a:ext cx="1700784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85832" y="2331720"/>
            <a:ext cx="5486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1" i="0">
                <a:solidFill>
                  <a:srgbClr val="BF7434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85832" y="2596896"/>
            <a:ext cx="142646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留痕与权限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85832" y="2962656"/>
            <a:ext cx="1426464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8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角色 + 数据范围配置，审计日志与金额变更专项日志开启，试点验收。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77240" y="4498848"/>
            <a:ext cx="10625328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2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05840" y="4645152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0F5D4E"/>
                </a:solidFill>
                <a:latin typeface="微软雅黑"/>
                <a:ea typeface="微软雅黑"/>
                <a:cs typeface="微软雅黑"/>
              </a:rPr>
              <a:t>配套资料（官网下载中心，中文文件名）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" y="4992624"/>
            <a:ext cx="6583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·  系统功能清单　XLSX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" y="5266944"/>
            <a:ext cx="6583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·  产品功能介绍　PPTX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" y="5541264"/>
            <a:ext cx="6583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33413C"/>
                </a:solidFill>
                <a:latin typeface="微软雅黑"/>
                <a:ea typeface="微软雅黑"/>
                <a:cs typeface="微软雅黑"/>
              </a:rPr>
              <a:t>·  产品宣传手册　DOCX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63840" y="4992624"/>
            <a:ext cx="32918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9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可编辑格式，可直接改成</a:t>
            </a:r>
          </a:p>
          <a:p>
            <a:pPr algn="l">
              <a:lnSpc>
                <a:spcPct val="150000"/>
              </a:lnSpc>
            </a:pPr>
            <a:r>
              <a:rPr sz="950" b="0" i="0">
                <a:solidFill>
                  <a:srgbClr val="5E6E68"/>
                </a:solidFill>
                <a:latin typeface="微软雅黑"/>
                <a:ea typeface="微软雅黑"/>
                <a:cs typeface="微软雅黑"/>
              </a:rPr>
              <a:t>你公司的方案模板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8A9A94"/>
                </a:solidFill>
                <a:latin typeface="微软雅黑"/>
                <a:ea typeface="微软雅黑"/>
                <a:cs typeface="微软雅黑"/>
              </a:rPr>
              <a:t>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ene-t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420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371600"/>
            <a:ext cx="8229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50" b="1" i="0">
                <a:solidFill>
                  <a:srgbClr val="8FE0C9"/>
                </a:solidFill>
                <a:latin typeface="微软雅黑"/>
                <a:ea typeface="微软雅黑"/>
                <a:cs typeface="微软雅黑"/>
              </a:rPr>
              <a:t>下一步：用你自己的一车货走一遍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5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 分钟看完主链：过磅 → 入库 → 加工 → 出库 → 回款 → 分账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108960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50" b="0" i="0">
                <a:solidFill>
                  <a:srgbClr val="CFE7DE"/>
                </a:solidFill>
                <a:latin typeface="微软雅黑"/>
                <a:ea typeface="微软雅黑"/>
                <a:cs typeface="微软雅黑"/>
              </a:rPr>
              <a:t>建议带上你真实的采购单、磅单、运费单和分账口径，我们现场在系统里跑一遍。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4114800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8FE0C9"/>
                </a:solidFill>
                <a:latin typeface="微软雅黑"/>
                <a:ea typeface="微软雅黑"/>
                <a:cs typeface="微软雅黑"/>
              </a:rPr>
              <a:t>商务电话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4114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CEFE8"/>
                </a:solidFill>
                <a:latin typeface="微软雅黑"/>
                <a:ea typeface="微软雅黑"/>
                <a:cs typeface="微软雅黑"/>
              </a:rPr>
              <a:t>180 1631 3342（微信同号）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443984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8FE0C9"/>
                </a:solidFill>
                <a:latin typeface="微软雅黑"/>
                <a:ea typeface="微软雅黑"/>
                <a:cs typeface="微软雅黑"/>
              </a:rPr>
              <a:t>邮箱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3120" y="4443984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CEFE8"/>
                </a:solidFill>
                <a:latin typeface="微软雅黑"/>
                <a:ea typeface="微软雅黑"/>
                <a:cs typeface="微软雅黑"/>
              </a:rPr>
              <a:t>cooper@micount.cn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773168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8FE0C9"/>
                </a:solidFill>
                <a:latin typeface="微软雅黑"/>
                <a:ea typeface="微软雅黑"/>
                <a:cs typeface="微软雅黑"/>
              </a:rPr>
              <a:t>公司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477316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CEFE8"/>
                </a:solidFill>
                <a:latin typeface="微软雅黑"/>
                <a:ea typeface="微软雅黑"/>
                <a:cs typeface="微软雅黑"/>
              </a:rPr>
              <a:t>上海思扬信息科技有限公司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102352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8FE0C9"/>
                </a:solidFill>
                <a:latin typeface="微软雅黑"/>
                <a:ea typeface="微软雅黑"/>
                <a:cs typeface="微软雅黑"/>
              </a:rPr>
              <a:t>联合出品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03120" y="510235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CEFE8"/>
                </a:solidFill>
                <a:latin typeface="微软雅黑"/>
                <a:ea typeface="微软雅黑"/>
                <a:cs typeface="微软雅黑"/>
              </a:rPr>
              <a:t>算数云科技（深圳）有限公司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431536"/>
            <a:ext cx="1280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8FE0C9"/>
                </a:solidFill>
                <a:latin typeface="微软雅黑"/>
                <a:ea typeface="微软雅黑"/>
                <a:cs typeface="微软雅黑"/>
              </a:rPr>
              <a:t>地址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03120" y="5431536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DCEFE8"/>
                </a:solidFill>
                <a:latin typeface="微软雅黑"/>
                <a:ea typeface="微软雅黑"/>
                <a:cs typeface="微软雅黑"/>
              </a:rPr>
              <a:t>上海市静安区汶水路 480 号（鑫森园区）103 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6144768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7FA39A"/>
                </a:solidFill>
                <a:latin typeface="微软雅黑"/>
                <a:ea typeface="微软雅黑"/>
                <a:cs typeface="微软雅黑"/>
              </a:rPr>
              <a:t>再生资源回收行业云系统　|　https://p.zerocod.cn/huishou5/public/site/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382512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0" i="0">
                <a:solidFill>
                  <a:srgbClr val="6E8B81"/>
                </a:solidFill>
                <a:latin typeface="微软雅黑"/>
                <a:ea typeface="微软雅黑"/>
                <a:cs typeface="微软雅黑"/>
              </a:rPr>
              <a:t>再生资源回收行业云系统　|　v1.0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32720" y="6382512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00" b="0" i="0">
                <a:solidFill>
                  <a:srgbClr val="6E8B81"/>
                </a:solidFill>
                <a:latin typeface="微软雅黑"/>
                <a:ea typeface="微软雅黑"/>
                <a:cs typeface="微软雅黑"/>
              </a:rPr>
              <a:t>15 / 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再生资源回收行业云系统 产品功能介绍 v1.0</dc:title>
  <dc:subject>14 个业务域 · 107 个页面</dc:subject>
  <dc:creator>上海思扬信息科技有限公司</dc:creator>
  <cp:keywords/>
  <dc:description>业务场景图 + 口径说明，可直接用于客户拜访与内部立项汇报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