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E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B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77240" y="1417320"/>
            <a:ext cx="384048" cy="384048"/>
          </a:xfrm>
          <a:prstGeom prst="roundRect">
            <a:avLst>
              <a:gd name="adj" fmla="val 6000"/>
            </a:avLst>
          </a:prstGeom>
          <a:solidFill>
            <a:srgbClr val="11554A"/>
          </a:solidFill>
          <a:ln w="12700">
            <a:solidFill>
              <a:srgbClr val="D9B4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298448" y="1417320"/>
            <a:ext cx="548640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聚研检测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224028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5400" b="1">
                <a:solidFill>
                  <a:srgbClr val="FFFFFF"/>
                </a:solidFill>
                <a:latin typeface="微软雅黑"/>
              </a:rPr>
              <a:t>接单到收钱，一本账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3611880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2200" b="0">
                <a:solidFill>
                  <a:srgbClr val="C8E2D8"/>
                </a:solidFill>
                <a:latin typeface="微软雅黑"/>
              </a:rPr>
              <a:t>检测机构的业务 · 实验 · 质量 · 经营一体化系统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4315968"/>
            <a:ext cx="1371600" cy="41148"/>
          </a:xfrm>
          <a:prstGeom prst="rect">
            <a:avLst/>
          </a:prstGeom>
          <a:solidFill>
            <a:srgbClr val="D9B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2" y="4617720"/>
            <a:ext cx="100584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0000"/>
              </a:lnSpc>
            </a:pPr>
            <a:r>
              <a:rPr sz="1500" b="0">
                <a:solidFill>
                  <a:srgbClr val="9FC9B9"/>
                </a:solidFill>
                <a:latin typeface="微软雅黑"/>
              </a:rPr>
              <a:t>报价 · 合同 · 订单 · 项目 · 样本 · 实验 · 质控 · 报告 · 回款</a:t>
            </a:r>
          </a:p>
          <a:p>
            <a:pPr algn="l">
              <a:lnSpc>
                <a:spcPct val="170000"/>
              </a:lnSpc>
            </a:pPr>
            <a:r>
              <a:rPr sz="1500" b="0">
                <a:solidFill>
                  <a:srgbClr val="9FC9B9"/>
                </a:solidFill>
                <a:latin typeface="微软雅黑"/>
              </a:rPr>
              <a:t>一条状态链，一套金额口径，任何一张单都能点回它的来龙去脉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59436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7FA899"/>
                </a:solidFill>
                <a:latin typeface="微软雅黑"/>
              </a:rPr>
              <a:t>合肥聚研生物科技有限公司   ·   算数科技 实施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5870448"/>
            <a:ext cx="301752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1100" b="0">
                <a:solidFill>
                  <a:srgbClr val="7FA899"/>
                </a:solidFill>
                <a:latin typeface="微软雅黑"/>
              </a:rPr>
              <a:t>2026 年 10 月 · v1.0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一页看懂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它解决的不是「有没有系统」，而是「账对不对得上」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2468880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2029968"/>
            <a:ext cx="2011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0D3B33"/>
                </a:solidFill>
                <a:latin typeface="微软雅黑"/>
              </a:rPr>
              <a:t>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69748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63776F"/>
                </a:solidFill>
                <a:latin typeface="微软雅黑"/>
              </a:rPr>
              <a:t>功能模块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1828800"/>
            <a:ext cx="2468880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49040" y="2029968"/>
            <a:ext cx="2011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0D3B33"/>
                </a:solidFill>
                <a:latin typeface="微软雅黑"/>
              </a:rPr>
              <a:t>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49040" y="269748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63776F"/>
                </a:solidFill>
                <a:latin typeface="微软雅黑"/>
              </a:rPr>
              <a:t>计价口径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2468880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2029968"/>
            <a:ext cx="2011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0D3B33"/>
                </a:solidFill>
                <a:latin typeface="微软雅黑"/>
              </a:rPr>
              <a:t>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269748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63776F"/>
                </a:solidFill>
                <a:latin typeface="微软雅黑"/>
              </a:rPr>
              <a:t>已上单据类型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69680" y="1828800"/>
            <a:ext cx="2468880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0" y="2029968"/>
            <a:ext cx="20116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0D3B33"/>
                </a:solidFill>
                <a:latin typeface="微软雅黑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269748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63776F"/>
                </a:solidFill>
                <a:latin typeface="微软雅黑"/>
              </a:rPr>
              <a:t>套金额口径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611880"/>
            <a:ext cx="105156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5000"/>
              </a:lnSpc>
            </a:pPr>
            <a:r>
              <a:rPr sz="1600" b="0">
                <a:solidFill>
                  <a:srgbClr val="1D3A31"/>
                </a:solidFill>
                <a:latin typeface="微软雅黑"/>
              </a:rPr>
              <a:t>检测机构最贵的不是试剂，是「说不清」：说不清这单赚没赚、说不清样本在哪、</a:t>
            </a:r>
          </a:p>
          <a:p>
            <a:pPr algn="l">
              <a:lnSpc>
                <a:spcPct val="175000"/>
              </a:lnSpc>
            </a:pPr>
            <a:r>
              <a:rPr sz="1600" b="0">
                <a:solidFill>
                  <a:srgbClr val="1D3A31"/>
                </a:solidFill>
                <a:latin typeface="微软雅黑"/>
              </a:rPr>
              <a:t>说不清报告是不是最终版。聚研检测把报价到回款收进一条链，让每个问题都有字段可答。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3B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103120"/>
            <a:ext cx="1828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0" b="1">
                <a:solidFill>
                  <a:srgbClr val="D9B45A"/>
                </a:solidFill>
                <a:latin typeface="微软雅黑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291840"/>
            <a:ext cx="8229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为什么换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4251960"/>
            <a:ext cx="8686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C8E2D8"/>
                </a:solidFill>
                <a:latin typeface="微软雅黑"/>
              </a:rPr>
              <a:t>不是「上个系统就规范了」，而是每一处都有具体的字段、状态与拦截条件。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现状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四本账，各记各的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5189220" cy="14173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141732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2029968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报价账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395728"/>
            <a:ext cx="47868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销售按经验打折，成本靠估；低价单签下来，做完才发现亏。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2492" y="1828800"/>
            <a:ext cx="5189220" cy="14173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22492" y="1828800"/>
            <a:ext cx="50292" cy="141732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1948" y="2029968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样本账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1948" y="2395728"/>
            <a:ext cx="47868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收样登记在本子上，样本在哪格靠问人，补做白片找不到母样本。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502152"/>
            <a:ext cx="5189220" cy="14173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3502152"/>
            <a:ext cx="50292" cy="141732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6696" y="3703320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报告账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" y="4069080"/>
            <a:ext cx="47868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报告在微信里传，最终发出去的是哪一版说不清，客户质疑无法自证。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22492" y="3502152"/>
            <a:ext cx="5189220" cy="14173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22492" y="3502152"/>
            <a:ext cx="50292" cy="141732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1948" y="3703320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财务账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1948" y="4069080"/>
            <a:ext cx="4786884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月底用 Excel 拼收入与成本，口径互相对不上，毛利只能拍。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029200"/>
            <a:ext cx="105156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F766E"/>
                </a:solidFill>
                <a:latin typeface="微软雅黑"/>
              </a:rPr>
              <a:t>四本账的根因不是员工不认真，而是没有一个地方把「同一张单」当成同一个对象。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代价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三个可以量化的损失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920240"/>
            <a:ext cx="23774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损失</a:t>
            </a:r>
          </a:p>
        </p:txBody>
      </p:sp>
      <p:sp>
        <p:nvSpPr>
          <p:cNvPr id="6" name="Rectangle 5"/>
          <p:cNvSpPr/>
          <p:nvPr/>
        </p:nvSpPr>
        <p:spPr>
          <a:xfrm>
            <a:off x="3154680" y="1920240"/>
            <a:ext cx="493776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怎么发生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2440" y="1920240"/>
            <a:ext cx="32918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300" b="1">
                <a:solidFill>
                  <a:srgbClr val="FFFFFF"/>
                </a:solidFill>
                <a:latin typeface="微软雅黑"/>
              </a:rPr>
              <a:t>一年大概多少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340864"/>
            <a:ext cx="23774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低价单</a:t>
            </a:r>
          </a:p>
        </p:txBody>
      </p:sp>
      <p:sp>
        <p:nvSpPr>
          <p:cNvPr id="9" name="Rectangle 8"/>
          <p:cNvSpPr/>
          <p:nvPr/>
        </p:nvSpPr>
        <p:spPr>
          <a:xfrm>
            <a:off x="3154680" y="2340864"/>
            <a:ext cx="49377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报价缺成本基准，为拿单一路打折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2440" y="2340864"/>
            <a:ext cx="32918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毛利被侵蚀 3–8 个点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761488"/>
            <a:ext cx="23774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样品重做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154680" y="2761488"/>
            <a:ext cx="49377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样本找不到、冻融超标、链断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2440" y="2761488"/>
            <a:ext cx="32918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重做成本 + 客户信任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182112"/>
            <a:ext cx="23774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月底对账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54680" y="3182112"/>
            <a:ext cx="49377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三人对两天，还得对两遍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92440" y="3182112"/>
            <a:ext cx="32918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50">
                <a:solidFill>
                  <a:srgbClr val="1D3A31"/>
                </a:solidFill>
                <a:latin typeface="微软雅黑"/>
              </a:rPr>
              <a:t>约 60 人时 / 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892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这三笔损失都不会出现在任何一张报表上，所以也从来没人算过——</a:t>
            </a:r>
          </a:p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但它们每个月都在发生。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3B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103120"/>
            <a:ext cx="1828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0" b="1">
                <a:solidFill>
                  <a:srgbClr val="D9B45A"/>
                </a:solidFill>
                <a:latin typeface="微软雅黑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291840"/>
            <a:ext cx="8229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怎么跑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4251960"/>
            <a:ext cx="8686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C8E2D8"/>
                </a:solidFill>
                <a:latin typeface="微软雅黑"/>
              </a:rPr>
              <a:t>六个节点，一张单子从头走到尾。每一跳都是状态流转，不是新建一条记录。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主链路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报价 → 合同 → 订单 → 项目 → 样本 → 实验 → 报告 → 回款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报价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七种口径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毛利红线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59152" y="2788920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B8892B"/>
                </a:solidFill>
                <a:latin typeface="微软雅黑"/>
              </a:rPr>
              <a:t>›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23744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706624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706624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合同订单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06624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条款继承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复核 5 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05656" y="2788920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B8892B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0248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53128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3128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收样派单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3128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条码储位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资质校验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52160" y="2788920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B8892B"/>
                </a:solidFill>
                <a:latin typeface="微软雅黑"/>
              </a:rPr>
              <a:t>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16751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99631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99631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实验质控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9631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服务器时间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失控判定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98663" y="2788920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B8892B"/>
                </a:solidFill>
                <a:latin typeface="微软雅黑"/>
              </a:rPr>
              <a:t>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63256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46136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46136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报告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46136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双签签发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内容哈希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45168" y="2788920"/>
            <a:ext cx="182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600" b="1">
                <a:solidFill>
                  <a:srgbClr val="B8892B"/>
                </a:solidFill>
                <a:latin typeface="微软雅黑"/>
              </a:rPr>
              <a:t>›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509759" y="1965960"/>
            <a:ext cx="1572768" cy="2057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92639" y="2121408"/>
            <a:ext cx="120700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1">
                <a:solidFill>
                  <a:srgbClr val="B8892B"/>
                </a:solidFill>
                <a:latin typeface="微软雅黑"/>
              </a:rPr>
              <a:t>06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2639" y="2423160"/>
            <a:ext cx="120700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D3B33"/>
                </a:solidFill>
                <a:latin typeface="微软雅黑"/>
              </a:rPr>
              <a:t>回款核算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92639" y="2852928"/>
            <a:ext cx="125272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账龄分桶</a:t>
            </a:r>
          </a:p>
          <a:p>
            <a:pPr algn="l">
              <a:lnSpc>
                <a:spcPct val="145000"/>
              </a:lnSpc>
            </a:pPr>
            <a:r>
              <a:rPr sz="1000" b="0">
                <a:solidFill>
                  <a:srgbClr val="63776F"/>
                </a:solidFill>
                <a:latin typeface="微软雅黑"/>
              </a:rPr>
              <a:t>单票毛利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" y="4343400"/>
            <a:ext cx="1051560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5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关键不是「全」，而是「接得上」：报价里那行明细，到项目成本里还是那一行；</a:t>
            </a:r>
          </a:p>
          <a:p>
            <a:pPr algn="l">
              <a:lnSpc>
                <a:spcPct val="175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报告上那个编号，在财务应收里还是那个编号。中间没有一次人工转录。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拦截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红黄灯谁都会做，难的是红灯真的不让过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828800"/>
            <a:ext cx="42062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4983480" y="1828800"/>
            <a:ext cx="640080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系统动作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249424"/>
            <a:ext cx="4206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报价毛利低于 15%</a:t>
            </a:r>
          </a:p>
        </p:txBody>
      </p:sp>
      <p:sp>
        <p:nvSpPr>
          <p:cNvPr id="8" name="Rectangle 7"/>
          <p:cNvSpPr/>
          <p:nvPr/>
        </p:nvSpPr>
        <p:spPr>
          <a:xfrm>
            <a:off x="4983480" y="2249424"/>
            <a:ext cx="64008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「发送客户」被拦住，自动发起毛利审批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670048"/>
            <a:ext cx="42062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订单未复核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83480" y="2670048"/>
            <a:ext cx="640080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不能进入交付；改状态绕过会被服务层拒绝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090672"/>
            <a:ext cx="4206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设备校准过期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83480" y="3090672"/>
            <a:ext cx="64008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排单时该设备不可选，也记不了机时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511296"/>
            <a:ext cx="42062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缺质控数据 / 复核人=签发人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983480" y="3511296"/>
            <a:ext cx="640080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报告不能签发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931920"/>
            <a:ext cx="42062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越权访问他人订单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83480" y="3931920"/>
            <a:ext cx="640080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与不存在同一回应（404），不泄露存在性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61772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F766E"/>
                </a:solidFill>
                <a:latin typeface="微软雅黑"/>
              </a:rPr>
              <a:t>这些校验写在服务层，不在界面上——换浏览器、直接调接口，一样过不去。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报价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先算清这单赚不赚，再谈给客户什么价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5189220" cy="146304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14630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2029968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七种计价口径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395728"/>
            <a:ext cx="478688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项目单价、套餐、阶梯、样本类型加价、加急、协议价、面议，全部收敛到一个引擎。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22492" y="1828800"/>
            <a:ext cx="5189220" cy="146304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22492" y="1828800"/>
            <a:ext cx="50292" cy="14630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41948" y="2029968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成本预估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1948" y="2395728"/>
            <a:ext cx="478688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按历史每样本成本 × 样本数，含外协与其他直接费用，逐行给出四项成本。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547872"/>
            <a:ext cx="5189220" cy="146304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77240" y="3547872"/>
            <a:ext cx="50292" cy="14630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6696" y="3749040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毛利判定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" y="4114800"/>
            <a:ext cx="478688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默认 25% 黄灯、15% 红灯；红灯触发审批，通过才允许发送。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22492" y="3547872"/>
            <a:ext cx="5189220" cy="146304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22492" y="3547872"/>
            <a:ext cx="50292" cy="146304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1948" y="3749040"/>
            <a:ext cx="4786884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缺基准不猜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1948" y="4114800"/>
            <a:ext cx="4786884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没有历史就退到业务线均值；连业务线都没有，整单不下毛利结论。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507492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60000"/>
              </a:lnSpc>
            </a:pPr>
            <a:r>
              <a:rPr sz="1400" b="0">
                <a:solidFill>
                  <a:srgbClr val="63776F"/>
                </a:solidFill>
                <a:latin typeface="微软雅黑"/>
              </a:rPr>
              <a:t>少估成本会算出虚高毛利，反而放过亏本单。所以系统宁可「不下结论」，也不拿漂亮数字骗人。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收样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签收这一刻，责任就转移了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74519"/>
            <a:ext cx="5120640" cy="38404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00">
                <a:solidFill>
                  <a:srgbClr val="1D3A31"/>
                </a:solidFill>
                <a:latin typeface="微软雅黑"/>
              </a:rPr>
              <a:t>扫码签收：条码打印、批量收样、异常样本走让步接收审批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00">
                <a:solidFill>
                  <a:srgbClr val="1D3A31"/>
                </a:solidFill>
                <a:latin typeface="微软雅黑"/>
              </a:rPr>
              <a:t>储位精确到「冰箱 - 层 - 盒 - 格」，取放都有记录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00">
                <a:solidFill>
                  <a:srgbClr val="1D3A31"/>
                </a:solidFill>
                <a:latin typeface="微软雅黑"/>
              </a:rPr>
              <a:t>蜡块 → 白片 → 切片派生，子样本两跳回到母样本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00">
                <a:solidFill>
                  <a:srgbClr val="1D3A31"/>
                </a:solidFill>
                <a:latin typeface="微软雅黑"/>
              </a:rPr>
              <a:t>留样默认 180 天，到期前分级预警，销毁需审批</a:t>
            </a:r>
          </a:p>
          <a:p>
            <a:pPr>
              <a:lnSpc>
                <a:spcPct val="150000"/>
              </a:lnSpc>
              <a:spcAft>
                <a:spcPts val="900"/>
              </a:spcAft>
            </a:pPr>
            <a:r>
              <a:rPr sz="140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00">
                <a:solidFill>
                  <a:srgbClr val="1D3A31"/>
                </a:solidFill>
                <a:latin typeface="微软雅黑"/>
              </a:rPr>
              <a:t>人源样本无伦理批件只能预接收，不能出报告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1874519"/>
            <a:ext cx="5074920" cy="3749039"/>
          </a:xfrm>
          <a:prstGeom prst="roundRect">
            <a:avLst>
              <a:gd name="adj" fmla="val 6000"/>
            </a:avLst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75120" y="2194560"/>
            <a:ext cx="4389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D9B45A"/>
                </a:solidFill>
                <a:latin typeface="微软雅黑"/>
              </a:rPr>
              <a:t>样本档案上有这些答案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2651760"/>
            <a:ext cx="4389120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200000"/>
              </a:lnSpc>
            </a:pPr>
            <a:r>
              <a:rPr sz="1350" b="0">
                <a:solidFill>
                  <a:srgbClr val="D8ECE4"/>
                </a:solidFill>
                <a:latin typeface="微软雅黑"/>
              </a:rPr>
              <a:t>谁签收的、几点收的、外观是否异常</a:t>
            </a:r>
          </a:p>
          <a:p>
            <a:pPr algn="l">
              <a:lnSpc>
                <a:spcPct val="200000"/>
              </a:lnSpc>
            </a:pPr>
            <a:r>
              <a:rPr sz="1350" b="0">
                <a:solidFill>
                  <a:srgbClr val="D8ECE4"/>
                </a:solidFill>
                <a:latin typeface="微软雅黑"/>
              </a:rPr>
              <a:t>放进了哪一格、冻融过几次</a:t>
            </a:r>
          </a:p>
          <a:p>
            <a:pPr algn="l">
              <a:lnSpc>
                <a:spcPct val="200000"/>
              </a:lnSpc>
            </a:pPr>
            <a:r>
              <a:rPr sz="1350" b="0">
                <a:solidFill>
                  <a:srgbClr val="D8ECE4"/>
                </a:solidFill>
                <a:latin typeface="微软雅黑"/>
              </a:rPr>
              <a:t>属于哪个项目、哪一批任务</a:t>
            </a:r>
          </a:p>
          <a:p>
            <a:pPr algn="l">
              <a:lnSpc>
                <a:spcPct val="200000"/>
              </a:lnSpc>
            </a:pPr>
            <a:r>
              <a:rPr sz="1350" b="0">
                <a:solidFill>
                  <a:srgbClr val="D8ECE4"/>
                </a:solidFill>
                <a:latin typeface="微软雅黑"/>
              </a:rPr>
              <a:t>留样什么时候到期</a:t>
            </a:r>
          </a:p>
          <a:p>
            <a:pPr algn="l">
              <a:lnSpc>
                <a:spcPct val="200000"/>
              </a:lnSpc>
            </a:pPr>
            <a:r>
              <a:rPr sz="1350" b="0">
                <a:solidFill>
                  <a:srgbClr val="D8ECE4"/>
                </a:solidFill>
                <a:latin typeface="微软雅黑"/>
              </a:rPr>
              <a:t>母样本是哪一个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实验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质控不过、设备过期，报告就不该签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派单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按工序派给有资质的人与可用设备；资质过期在派单时直接被拒。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7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7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3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工作台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6863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按人 / 按设备 / 按工序三种视角；原始记录用服务器时间，补录必填原因。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7575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37575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室内质控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1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录入即绘 Levey-Jennings 曲线；1-3s 越限、2-2s 同侧自动判失控并生成质量事件。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6696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设备维保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校准 30 天预警、7 天紧急；过期设备不可排单，也不可记机时。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07407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07407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6863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实验室就绪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6863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设备、质控、环境、人员资质、试剂库存五项一屏检查，缺项高亮。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37575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37575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7031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环境监控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7031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按监测点记录温湿度压差，超限必填处理措施。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报告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签发即出核验码，改一个字就验不过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920240"/>
            <a:ext cx="5029200" cy="365760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50000"/>
              </a:lnSpc>
              <a:spcAft>
                <a:spcPts val="1080"/>
              </a:spcAft>
            </a:pPr>
            <a:r>
              <a:rPr sz="14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50">
                <a:solidFill>
                  <a:srgbClr val="1D3A31"/>
                </a:solidFill>
                <a:latin typeface="微软雅黑"/>
              </a:rPr>
              <a:t>模板版本化：生成时快照字段与模板版本</a:t>
            </a:r>
          </a:p>
          <a:p>
            <a:pPr>
              <a:lnSpc>
                <a:spcPct val="150000"/>
              </a:lnSpc>
              <a:spcAft>
                <a:spcPts val="1080"/>
              </a:spcAft>
            </a:pPr>
            <a:r>
              <a:rPr sz="14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50">
                <a:solidFill>
                  <a:srgbClr val="1D3A31"/>
                </a:solidFill>
                <a:latin typeface="微软雅黑"/>
              </a:rPr>
              <a:t>双人签发：编制 / 复核 / 签发分设权限</a:t>
            </a:r>
          </a:p>
          <a:p>
            <a:pPr>
              <a:lnSpc>
                <a:spcPct val="150000"/>
              </a:lnSpc>
              <a:spcAft>
                <a:spcPts val="1080"/>
              </a:spcAft>
            </a:pPr>
            <a:r>
              <a:rPr sz="14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50">
                <a:solidFill>
                  <a:srgbClr val="1D3A31"/>
                </a:solidFill>
                <a:latin typeface="微软雅黑"/>
              </a:rPr>
              <a:t>内容哈希：签名绑内容，改字段即置失效并留原因</a:t>
            </a:r>
          </a:p>
          <a:p>
            <a:pPr>
              <a:lnSpc>
                <a:spcPct val="150000"/>
              </a:lnSpc>
              <a:spcAft>
                <a:spcPts val="1080"/>
              </a:spcAft>
            </a:pPr>
            <a:r>
              <a:rPr sz="14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450">
                <a:solidFill>
                  <a:srgbClr val="1D3A31"/>
                </a:solidFill>
                <a:latin typeface="微软雅黑"/>
              </a:rPr>
              <a:t>作废保留版本，不物理删除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920240"/>
            <a:ext cx="5166360" cy="11887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37960" y="2148840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1">
                <a:solidFill>
                  <a:srgbClr val="B8892B"/>
                </a:solidFill>
                <a:latin typeface="微软雅黑"/>
              </a:rPr>
              <a:t>客户 / 监管怎么验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37960" y="2514600"/>
            <a:ext cx="4572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1D3A31"/>
                </a:solidFill>
                <a:latin typeface="微软雅黑"/>
              </a:rPr>
              <a:t>打开公开验真页，填「报告编号 + 核验码」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3291840"/>
            <a:ext cx="5166360" cy="118872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7960" y="3520440"/>
            <a:ext cx="45720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1">
                <a:solidFill>
                  <a:srgbClr val="B8892B"/>
                </a:solidFill>
                <a:latin typeface="微软雅黑"/>
              </a:rPr>
              <a:t>系统回什么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3886200"/>
            <a:ext cx="45720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1D3A31"/>
                </a:solidFill>
                <a:latin typeface="微软雅黑"/>
              </a:rPr>
              <a:t>报告基本信息 + 内容是否一致 + 是否作废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10515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3776F"/>
                </a:solidFill>
                <a:latin typeface="微软雅黑"/>
              </a:rPr>
              <a:t>验真页不需要登录、不需要装 App，也不暴露委托单位的其他信息。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客户门户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让甲方自己查到他要的答案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2487168" cy="132588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33272" y="214884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0D3B33"/>
                </a:solidFill>
                <a:latin typeface="微软雅黑"/>
              </a:rPr>
              <a:t>收样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3776F"/>
                </a:solidFill>
                <a:latin typeface="微软雅黑"/>
              </a:rPr>
              <a:t>寄样申请 → 到样确认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02152" y="1920240"/>
            <a:ext cx="2487168" cy="132588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8184" y="214884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0D3B33"/>
                </a:solidFill>
                <a:latin typeface="微软雅黑"/>
              </a:rPr>
              <a:t>检测中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8184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3776F"/>
                </a:solidFill>
                <a:latin typeface="微软雅黑"/>
              </a:rPr>
              <a:t>项目进度 → 预计交付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27064" y="1920240"/>
            <a:ext cx="2487168" cy="132588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83096" y="214884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0D3B33"/>
                </a:solidFill>
                <a:latin typeface="微软雅黑"/>
              </a:rPr>
              <a:t>报告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63776F"/>
                </a:solidFill>
                <a:latin typeface="微软雅黑"/>
              </a:rPr>
              <a:t>在线预览 → PDF 下载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51976" y="1920240"/>
            <a:ext cx="2487168" cy="1325880"/>
          </a:xfrm>
          <a:prstGeom prst="roundRect">
            <a:avLst>
              <a:gd name="adj" fmla="val 6000"/>
            </a:avLst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208008" y="2148840"/>
            <a:ext cx="201168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1">
                <a:solidFill>
                  <a:srgbClr val="FFFFFF"/>
                </a:solidFill>
                <a:latin typeface="微软雅黑"/>
              </a:rPr>
              <a:t>验收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08008" y="2578608"/>
            <a:ext cx="2011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C8E2D8"/>
                </a:solidFill>
                <a:latin typeface="微软雅黑"/>
              </a:rPr>
              <a:t>确认验收 / 提出异议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611880"/>
            <a:ext cx="1051560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「我的样本到了吗」「报告什么时候出」「上次那批能不能加做」——</a:t>
            </a:r>
          </a:p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这些电话占掉业务与实验岗大量时间。门户把答案直接摊开。</a:t>
            </a:r>
          </a:p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/>
            </a:r>
          </a:p>
          <a:p>
            <a:pPr algn="l">
              <a:lnSpc>
                <a:spcPct val="170000"/>
              </a:lnSpc>
            </a:pPr>
            <a:r>
              <a:rPr sz="1500" b="0">
                <a:solidFill>
                  <a:srgbClr val="1D3A31"/>
                </a:solidFill>
                <a:latin typeface="微软雅黑"/>
              </a:rPr>
              <a:t>有未关闭异议的订单，门户的验收动作在服务层直接被拒：不允许带着问题签收。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3B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103120"/>
            <a:ext cx="1828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0" b="1">
                <a:solidFill>
                  <a:srgbClr val="D9B45A"/>
                </a:solidFill>
                <a:latin typeface="微软雅黑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291840"/>
            <a:ext cx="8229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怎么算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4251960"/>
            <a:ext cx="8686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C8E2D8"/>
                </a:solidFill>
                <a:latin typeface="微软雅黑"/>
              </a:rPr>
              <a:t>利润藏在每一张单子里：多用了几支试剂、设备空转多久、外协拖了几天。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单票成本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成本是算出来的，不是分摊出来的感觉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83080"/>
            <a:ext cx="219456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成本项</a:t>
            </a:r>
          </a:p>
        </p:txBody>
      </p:sp>
      <p:sp>
        <p:nvSpPr>
          <p:cNvPr id="6" name="Rectangle 5"/>
          <p:cNvSpPr/>
          <p:nvPr/>
        </p:nvSpPr>
        <p:spPr>
          <a:xfrm>
            <a:off x="2971800" y="1783080"/>
            <a:ext cx="51206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事实来源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2440" y="1783080"/>
            <a:ext cx="51206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/>
              </a:rPr>
              <a:t>计价口径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203704"/>
            <a:ext cx="2194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直接人工</a:t>
            </a:r>
          </a:p>
        </p:txBody>
      </p:sp>
      <p:sp>
        <p:nvSpPr>
          <p:cNvPr id="9" name="Rectangle 8"/>
          <p:cNvSpPr/>
          <p:nvPr/>
        </p:nvSpPr>
        <p:spPr>
          <a:xfrm>
            <a:off x="2971800" y="2203704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任务工时（未填按标准工时估算并标记）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2440" y="2203704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工时 × 岗位费率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624328"/>
            <a:ext cx="21945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试剂耗材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71800" y="2624328"/>
            <a:ext cx="51206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项目页领用登记（挂库存台账）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2440" y="2624328"/>
            <a:ext cx="51206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数量 × 单价（登记时快照）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044952"/>
            <a:ext cx="2194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设备折旧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71800" y="3044952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项目页机时登记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92440" y="3044952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机时 ×（原值−残值）÷ 寿命月数 ÷ 月标准机时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3465576"/>
            <a:ext cx="21945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外协 / 其他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71800" y="3465576"/>
            <a:ext cx="51206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外协核销（按账单金额）或手工登记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2440" y="3465576"/>
            <a:ext cx="51206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核销后才入成本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7240" y="3886200"/>
            <a:ext cx="21945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管理费用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971800" y="3886200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直接成本合计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92440" y="3886200"/>
            <a:ext cx="51206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150">
                <a:solidFill>
                  <a:srgbClr val="1D3A31"/>
                </a:solidFill>
                <a:latin typeface="微软雅黑"/>
              </a:rPr>
              <a:t>直接成本 × 分摊比例（默认 10%）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77240" y="470916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0000"/>
              </a:lnSpc>
            </a:pPr>
            <a:r>
              <a:rPr sz="1350" b="0">
                <a:solidFill>
                  <a:srgbClr val="63776F"/>
                </a:solidFill>
                <a:latin typeface="微软雅黑"/>
              </a:rPr>
              <a:t>改费率不回改旧单据：历史成本按发生时口径快照。</a:t>
            </a:r>
          </a:p>
          <a:p>
            <a:pPr algn="l">
              <a:lnSpc>
                <a:spcPct val="170000"/>
              </a:lnSpc>
            </a:pPr>
            <a:r>
              <a:rPr sz="1350" b="0">
                <a:solidFill>
                  <a:srgbClr val="63776F"/>
                </a:solidFill>
                <a:latin typeface="微软雅黑"/>
              </a:rPr>
              <a:t>单价为 0 的耗材领用不进去，页面标红提示补价——不补价就等于白做核算。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经营月报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一屏看完这个月到底怎么样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收入 · 利润表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营业收入、直接成本、毛利、管理分摊、经营利润，收入与成本同月配对。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7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7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3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费用与供应商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6863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按登记日期统计，含在制项目；外协核销与费用供应商合并排名。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7575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37575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库存资金占用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1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结存批次 × 单价；临期 90 天内到期、呆滞 90 天无领用。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6696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区域渠道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按客户区域汇总；未填区域单列标红，不并入任何大区。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07407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07407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6863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客户分层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6863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按贡献与活跃度分层，配合回款与复购看真实利润客户。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37575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37575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7031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目标达成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7031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收入、回款、按期率、逾期、TAT、DSO 六项目标，页面可改。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489204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300" b="0">
                <a:solidFill>
                  <a:srgbClr val="63776F"/>
                </a:solidFill>
                <a:latin typeface="微软雅黑"/>
              </a:rPr>
              <a:t>可一键打印 / 存 PDF，页面与打印共用一套数。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应收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账龄分桶，别让坏账在年底才被发现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83080"/>
            <a:ext cx="292608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指标</a:t>
            </a:r>
          </a:p>
        </p:txBody>
      </p:sp>
      <p:sp>
        <p:nvSpPr>
          <p:cNvPr id="6" name="Rectangle 5"/>
          <p:cNvSpPr/>
          <p:nvPr/>
        </p:nvSpPr>
        <p:spPr>
          <a:xfrm>
            <a:off x="3703320" y="1783080"/>
            <a:ext cx="768096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口径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203704"/>
            <a:ext cx="29260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应收未收</a:t>
            </a:r>
          </a:p>
        </p:txBody>
      </p:sp>
      <p:sp>
        <p:nvSpPr>
          <p:cNvPr id="8" name="Rectangle 7"/>
          <p:cNvSpPr/>
          <p:nvPr/>
        </p:nvSpPr>
        <p:spPr>
          <a:xfrm>
            <a:off x="3703320" y="2203704"/>
            <a:ext cx="76809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未结清余额（当前值，不是当月发生额）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" y="2624328"/>
            <a:ext cx="29260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逾期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2624328"/>
            <a:ext cx="76809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未结清且到期日早于今天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3044952"/>
            <a:ext cx="29260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账龄分桶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03320" y="3044952"/>
            <a:ext cx="76809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0-30 / 31-60 / 61-90 / 91-180 / 180+ 天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7240" y="3465576"/>
            <a:ext cx="29260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回款天数 DSO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03320" y="3465576"/>
            <a:ext cx="76809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应收余额 ÷ 近 3 月月均回款 × 30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7240" y="3886200"/>
            <a:ext cx="29260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让利率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3886200"/>
            <a:ext cx="76809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1 − 实收 ÷ 标准价（标准价由计价引擎重算）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434840"/>
            <a:ext cx="105156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5000"/>
              </a:lnSpc>
            </a:pPr>
            <a:r>
              <a:rPr sz="1400" b="0">
                <a:solidFill>
                  <a:srgbClr val="1D3A31"/>
                </a:solidFill>
                <a:latin typeface="微软雅黑"/>
              </a:rPr>
              <a:t>每笔收款冲抵到具体订单，不做「一笔糊涂收款」；</a:t>
            </a:r>
          </a:p>
          <a:p>
            <a:pPr algn="l">
              <a:lnSpc>
                <a:spcPct val="175000"/>
              </a:lnSpc>
            </a:pPr>
            <a:r>
              <a:rPr sz="1400" b="0">
                <a:solidFill>
                  <a:srgbClr val="1D3A31"/>
                </a:solidFill>
                <a:latin typeface="微软雅黑"/>
              </a:rPr>
              <a:t>客户对账单按期间导出，含订单明细、已收、未收与账龄。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D3B3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103120"/>
            <a:ext cx="18288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7600" b="1">
                <a:solidFill>
                  <a:srgbClr val="D9B45A"/>
                </a:solidFill>
                <a:latin typeface="微软雅黑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291840"/>
            <a:ext cx="8229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怎么落地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4251960"/>
            <a:ext cx="86868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700" b="0">
                <a:solidFill>
                  <a:srgbClr val="C8E2D8"/>
                </a:solidFill>
                <a:latin typeface="微软雅黑"/>
              </a:rPr>
              <a:t>先跑通一条链，让它产生真实数据，再往上长。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实施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四周跑通最小闭环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34472" cy="914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914400"/>
          </a:xfrm>
          <a:prstGeom prst="rect">
            <a:avLst/>
          </a:prstGeom>
          <a:solidFill>
            <a:srgbClr val="B88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956816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B8892B"/>
                </a:solidFill>
                <a:latin typeface="微软雅黑"/>
              </a:rPr>
              <a:t>第 1 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1938528"/>
            <a:ext cx="2377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主数据与账号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1975104"/>
            <a:ext cx="62179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3776F"/>
                </a:solidFill>
                <a:latin typeface="微软雅黑"/>
              </a:rPr>
              <a:t>检测项目、套餐、工序、样本类型、储位、客户与人员；权限按岗位过一遍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889504"/>
            <a:ext cx="10634472" cy="914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7240" y="2889504"/>
            <a:ext cx="50292" cy="914400"/>
          </a:xfrm>
          <a:prstGeom prst="rect">
            <a:avLst/>
          </a:prstGeom>
          <a:solidFill>
            <a:srgbClr val="B88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05840" y="3017520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B8892B"/>
                </a:solidFill>
                <a:latin typeface="微软雅黑"/>
              </a:rPr>
              <a:t>第 2 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2999232"/>
            <a:ext cx="2377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报价到订单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0" y="3035808"/>
            <a:ext cx="62179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3776F"/>
                </a:solidFill>
                <a:latin typeface="微软雅黑"/>
              </a:rPr>
              <a:t>计价口径对齐，毛利红线与折扣审批定档；合同模板与复核金额确认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950208"/>
            <a:ext cx="10634472" cy="914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77240" y="3950208"/>
            <a:ext cx="50292" cy="914400"/>
          </a:xfrm>
          <a:prstGeom prst="rect">
            <a:avLst/>
          </a:prstGeom>
          <a:solidFill>
            <a:srgbClr val="B88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4078224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B8892B"/>
                </a:solidFill>
                <a:latin typeface="微软雅黑"/>
              </a:rPr>
              <a:t>第 3 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4059936"/>
            <a:ext cx="2377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收样与实验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0" y="4096512"/>
            <a:ext cx="62179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3776F"/>
                </a:solidFill>
                <a:latin typeface="微软雅黑"/>
              </a:rPr>
              <a:t>条码与储位落地，派单与工时填报；质控与设备台账建起来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010912"/>
            <a:ext cx="10634472" cy="9144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77240" y="5010912"/>
            <a:ext cx="50292" cy="914400"/>
          </a:xfrm>
          <a:prstGeom prst="rect">
            <a:avLst/>
          </a:prstGeom>
          <a:solidFill>
            <a:srgbClr val="B88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138928"/>
            <a:ext cx="14630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200" b="1">
                <a:solidFill>
                  <a:srgbClr val="B8892B"/>
                </a:solidFill>
                <a:latin typeface="微软雅黑"/>
              </a:rPr>
              <a:t>第 4 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514600" y="5120640"/>
            <a:ext cx="237744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报告与收款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0" y="5157216"/>
            <a:ext cx="62179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63776F"/>
                </a:solidFill>
                <a:latin typeface="微软雅黑"/>
              </a:rPr>
              <a:t>报告模板定版、双签上线；应收与收款登记，跑出第一张对账单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版本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按实验室数量与模块档位，不按人头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83080"/>
            <a:ext cx="201168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档位</a:t>
            </a:r>
          </a:p>
        </p:txBody>
      </p:sp>
      <p:sp>
        <p:nvSpPr>
          <p:cNvPr id="6" name="Rectangle 5"/>
          <p:cNvSpPr/>
          <p:nvPr/>
        </p:nvSpPr>
        <p:spPr>
          <a:xfrm>
            <a:off x="2788920" y="1783080"/>
            <a:ext cx="384048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适合谁</a:t>
            </a:r>
          </a:p>
        </p:txBody>
      </p:sp>
      <p:sp>
        <p:nvSpPr>
          <p:cNvPr id="7" name="Rectangle 6"/>
          <p:cNvSpPr/>
          <p:nvPr/>
        </p:nvSpPr>
        <p:spPr>
          <a:xfrm>
            <a:off x="6629400" y="1783080"/>
            <a:ext cx="475488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包含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203704"/>
            <a:ext cx="20116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标准版</a:t>
            </a:r>
          </a:p>
        </p:txBody>
      </p:sp>
      <p:sp>
        <p:nvSpPr>
          <p:cNvPr id="9" name="Rectangle 8"/>
          <p:cNvSpPr/>
          <p:nvPr/>
        </p:nvSpPr>
        <p:spPr>
          <a:xfrm>
            <a:off x="2788920" y="2203704"/>
            <a:ext cx="3840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单实验室、单业务线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29400" y="2203704"/>
            <a:ext cx="47548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主链路 + 实验室运营 + 基础报告 + 应收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624328"/>
            <a:ext cx="20116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专业版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88920" y="2624328"/>
            <a:ext cx="38404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多业务线、有外协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29400" y="2624328"/>
            <a:ext cx="47548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标准版 + 外协闭环 + 单票成本 + 经营月报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044952"/>
            <a:ext cx="20116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集团版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3044952"/>
            <a:ext cx="38404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多实验室 / 多场所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629400" y="3044952"/>
            <a:ext cx="475488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专业版 + 多租户隔离 + 汇总口径 + 审批分级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3465576"/>
            <a:ext cx="20116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私有化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88920" y="3465576"/>
            <a:ext cx="38404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数据必须落在自己机房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29400" y="3465576"/>
            <a:ext cx="475488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任一档位 + 私有化部署与升级包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2062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1">
                <a:solidFill>
                  <a:srgbClr val="0F766E"/>
                </a:solidFill>
                <a:latin typeface="微软雅黑"/>
              </a:rPr>
              <a:t>不按「每用户每年」收费，避免为了省钱共用账号导致审计失真。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服务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时效写进合同，安全先把边界讲清楚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1783080"/>
            <a:ext cx="14630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等级</a:t>
            </a:r>
          </a:p>
        </p:txBody>
      </p:sp>
      <p:sp>
        <p:nvSpPr>
          <p:cNvPr id="6" name="Rectangle 5"/>
          <p:cNvSpPr/>
          <p:nvPr/>
        </p:nvSpPr>
        <p:spPr>
          <a:xfrm>
            <a:off x="2240280" y="1783080"/>
            <a:ext cx="585216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定义</a:t>
            </a:r>
          </a:p>
        </p:txBody>
      </p:sp>
      <p:sp>
        <p:nvSpPr>
          <p:cNvPr id="7" name="Rectangle 6"/>
          <p:cNvSpPr/>
          <p:nvPr/>
        </p:nvSpPr>
        <p:spPr>
          <a:xfrm>
            <a:off x="8092440" y="1783080"/>
            <a:ext cx="3291840" cy="42062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28016" tIns="0"/>
          <a:lstStyle/>
          <a:p>
            <a:pPr algn="ctr"/>
            <a:r>
              <a:rPr sz="1250" b="1">
                <a:solidFill>
                  <a:srgbClr val="FFFFFF"/>
                </a:solidFill>
                <a:latin typeface="微软雅黑"/>
              </a:rPr>
              <a:t>响应</a:t>
            </a:r>
          </a:p>
        </p:txBody>
      </p:sp>
      <p:sp>
        <p:nvSpPr>
          <p:cNvPr id="8" name="Rectangle 7"/>
          <p:cNvSpPr/>
          <p:nvPr/>
        </p:nvSpPr>
        <p:spPr>
          <a:xfrm>
            <a:off x="777240" y="2203704"/>
            <a:ext cx="14630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P1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40280" y="2203704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无法开单 / 无法出报告 / 数据异常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92440" y="2203704"/>
            <a:ext cx="32918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30 分钟内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7240" y="2624328"/>
            <a:ext cx="14630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P2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0280" y="2624328"/>
            <a:ext cx="58521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核心流程可用但有明显缺陷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92440" y="2624328"/>
            <a:ext cx="32918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2 小时内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3044952"/>
            <a:ext cx="14630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P3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40280" y="3044952"/>
            <a:ext cx="585216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非核心功能异常或有替代路径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92440" y="3044952"/>
            <a:ext cx="3291840" cy="420624"/>
          </a:xfrm>
          <a:prstGeom prst="rect">
            <a:avLst/>
          </a:prstGeom>
          <a:solidFill>
            <a:srgbClr val="FFFFFF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1 个工作日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77240" y="3465576"/>
            <a:ext cx="14630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P4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40280" y="3465576"/>
            <a:ext cx="585216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用法、配置、报表口径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92440" y="3465576"/>
            <a:ext cx="3291840" cy="420624"/>
          </a:xfrm>
          <a:prstGeom prst="rect">
            <a:avLst/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/>
          <a:lstStyle/>
          <a:p>
            <a:pPr algn="ctr"/>
            <a:r>
              <a:rPr sz="1200">
                <a:solidFill>
                  <a:srgbClr val="1D3A31"/>
                </a:solidFill>
                <a:latin typeface="微软雅黑"/>
              </a:rPr>
              <a:t>1 个工作日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7240" y="425196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70000"/>
              </a:lnSpc>
            </a:pPr>
            <a:r>
              <a:rPr sz="1250" b="0">
                <a:solidFill>
                  <a:srgbClr val="63776F"/>
                </a:solidFill>
                <a:latin typeface="微软雅黑"/>
              </a:rPr>
              <a:t>权限：角色 × 权限点，页面级与动作级分离；客户角色限制在门户内。</a:t>
            </a:r>
          </a:p>
          <a:p>
            <a:pPr algn="l">
              <a:lnSpc>
                <a:spcPct val="170000"/>
              </a:lnSpc>
            </a:pPr>
            <a:r>
              <a:rPr sz="1250" b="0">
                <a:solidFill>
                  <a:srgbClr val="63776F"/>
                </a:solidFill>
                <a:latin typeface="微软雅黑"/>
              </a:rPr>
              <a:t>审计：关键写操作落日志，数据库触发器拒绝 UPDATE / DELETE。</a:t>
            </a:r>
          </a:p>
          <a:p>
            <a:pPr algn="l">
              <a:lnSpc>
                <a:spcPct val="170000"/>
              </a:lnSpc>
            </a:pPr>
            <a:r>
              <a:rPr sz="1250" b="0">
                <a:solidFill>
                  <a:srgbClr val="63776F"/>
                </a:solidFill>
                <a:latin typeface="微软雅黑"/>
              </a:rPr>
              <a:t>数据：私有化部署数据完全在客户侧；SaaS 按租户隔离，可全量导出。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行业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同一套系统，换的是口径不是代码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7240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高校与科研院所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课题组下单、经费分账、师生共享查询；结题可导出明细。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07407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7407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6863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医院病理与检验科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6863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院内送检、蜡块白片谱系、双签报告、按科室对账。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37575" y="1828800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37575" y="1828800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257031" y="2029968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第三方检测机构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57031" y="2395728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外协闭环、资质留痕、多业务线分别核算。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77240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6696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生物医药与 CRO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项目制交付、机时与耗材归集、里程碑收款。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07407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407407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26863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企业自建实验室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26863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内部结算单、设备共享、成本中心分摊。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37575" y="3456432"/>
            <a:ext cx="3374136" cy="1371600"/>
          </a:xfrm>
          <a:prstGeom prst="roundRect">
            <a:avLst>
              <a:gd name="adj" fmla="val 6000"/>
            </a:avLst>
          </a:prstGeom>
          <a:solidFill>
            <a:srgbClr val="F6F8F7"/>
          </a:solidFill>
          <a:ln w="12700">
            <a:solidFill>
              <a:srgbClr val="E2E9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37575" y="3456432"/>
            <a:ext cx="50292" cy="1371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257031" y="3657600"/>
            <a:ext cx="29718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500" b="1">
                <a:solidFill>
                  <a:srgbClr val="0D3B33"/>
                </a:solidFill>
                <a:latin typeface="微软雅黑"/>
              </a:rPr>
              <a:t>科研平台 / 公共检测中心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57031" y="4023360"/>
            <a:ext cx="297180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63776F"/>
                </a:solidFill>
                <a:latin typeface="微软雅黑"/>
              </a:rPr>
              <a:t>对外开放预约、大仪共享计费、统一报告出口。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0D3B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02920"/>
            <a:ext cx="10058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1">
                <a:solidFill>
                  <a:srgbClr val="B8892B"/>
                </a:solidFill>
                <a:latin typeface="微软雅黑"/>
              </a:rPr>
              <a:t>验收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804672"/>
            <a:ext cx="106070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3000" b="1">
                <a:solidFill>
                  <a:srgbClr val="0D3B33"/>
                </a:solidFill>
                <a:latin typeface="微软雅黑"/>
              </a:rPr>
              <a:t>上线怎么算跑通了：八条可勾选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828800"/>
            <a:ext cx="10515600" cy="393192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报价列表直接显示预估毛利率，红灯单必须走签批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任一张样本两跳内查到母样本与所在储位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设备过期、质控越限会拦住签发，而不是只变颜色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报告双签记录可导出，编号 + 核验码可对外验真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单票成本五类分项合计与归集成本一致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经营月报的收入、成本、毛利与成本页同源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应收账龄分桶合计等于应收余额</a:t>
            </a:r>
          </a:p>
          <a:p>
            <a:pPr>
              <a:lnSpc>
                <a:spcPct val="150000"/>
              </a:lnSpc>
              <a:spcAft>
                <a:spcPts val="660"/>
              </a:spcAft>
            </a:pPr>
            <a:r>
              <a:rPr sz="1350" b="1">
                <a:solidFill>
                  <a:srgbClr val="B8892B"/>
                </a:solidFill>
                <a:latin typeface="微软雅黑"/>
              </a:rPr>
              <a:t>· </a:t>
            </a:r>
            <a:r>
              <a:rPr sz="1350">
                <a:solidFill>
                  <a:srgbClr val="1D3A31"/>
                </a:solidFill>
                <a:latin typeface="微软雅黑"/>
              </a:rPr>
              <a:t>客户账号越权访问返回 404，不泄露存在性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355080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聚研检测 · 检测机构管理系统   |   合肥聚研生物科技 · 算数科技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35000"/>
              </a:lnSpc>
            </a:pPr>
            <a:r>
              <a:rPr sz="900" b="0">
                <a:solidFill>
                  <a:srgbClr val="63776F"/>
                </a:solidFill>
                <a:latin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2E2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9B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3716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带一张正在走的单子来，</a:t>
            </a:r>
          </a:p>
          <a:p>
            <a:pPr algn="l">
              <a:lnSpc>
                <a:spcPct val="130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现场对着单据说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3063240"/>
            <a:ext cx="1280160" cy="41148"/>
          </a:xfrm>
          <a:prstGeom prst="rect">
            <a:avLst/>
          </a:prstGeom>
          <a:solidFill>
            <a:srgbClr val="D9B4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4672" y="338328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90000"/>
              </a:lnSpc>
            </a:pPr>
            <a:r>
              <a:rPr sz="1500" b="0">
                <a:solidFill>
                  <a:srgbClr val="C8E2D8"/>
                </a:solidFill>
                <a:latin typeface="微软雅黑"/>
              </a:rPr>
              <a:t>建议一起来的人：业务 / 销售、实验室负责人、质量负责人、财务。</a:t>
            </a:r>
          </a:p>
          <a:p>
            <a:pPr algn="l">
              <a:lnSpc>
                <a:spcPct val="190000"/>
              </a:lnSpc>
            </a:pPr>
            <a:r>
              <a:rPr sz="1500" b="0">
                <a:solidFill>
                  <a:srgbClr val="C8E2D8"/>
                </a:solidFill>
                <a:latin typeface="微软雅黑"/>
              </a:rPr>
              <a:t>带上：一张正在走的单子、一份你们现在的报告模板、上个月收入与成本表。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49834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80000"/>
              </a:lnSpc>
            </a:pPr>
            <a:r>
              <a:rPr sz="1400" b="0">
                <a:solidFill>
                  <a:srgbClr val="D9B45A"/>
                </a:solidFill>
                <a:latin typeface="微软雅黑"/>
              </a:rPr>
              <a:t>演示系统  https://p.zerocod.cn/fuwu-jiance/</a:t>
            </a:r>
          </a:p>
          <a:p>
            <a:pPr algn="l">
              <a:lnSpc>
                <a:spcPct val="180000"/>
              </a:lnSpc>
            </a:pPr>
            <a:r>
              <a:rPr sz="1400" b="0">
                <a:solidFill>
                  <a:srgbClr val="D9B45A"/>
                </a:solidFill>
                <a:latin typeface="微软雅黑"/>
              </a:rPr>
              <a:t>资料下载  https://p.zerocod.cn/jiance/download/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6126480"/>
            <a:ext cx="10515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0">
                <a:solidFill>
                  <a:srgbClr val="7FA899"/>
                </a:solidFill>
                <a:latin typeface="微软雅黑"/>
              </a:rPr>
              <a:t>王先生 18016313342（微信同号）  ·  cooper@micount.cn  ·  合肥聚研生物科技有限公司 / 算数科技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