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ene-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28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AAD6E"/>
                </a:solidFill>
                <a:latin typeface="微软雅黑"/>
              </a:rPr>
              <a:t>算数科技 MIC  ·  行业解决方案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83080"/>
            <a:ext cx="566928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5400" b="1">
                <a:solidFill>
                  <a:srgbClr val="128856"/>
                </a:solidFill>
                <a:latin typeface="微软雅黑"/>
              </a:rPr>
              <a:t>少典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97480"/>
            <a:ext cx="566928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1C2E28"/>
                </a:solidFill>
                <a:latin typeface="微软雅黑"/>
              </a:rPr>
              <a:t>空调销售安装云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20440"/>
            <a:ext cx="55778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500" b="0">
                <a:solidFill>
                  <a:srgbClr val="5F7369"/>
                </a:solidFill>
                <a:latin typeface="微软雅黑"/>
              </a:rPr>
              <a:t>零售 · 工程 · 安装 · 售后 · 财务 · 渠道线索
一体化管理，卖完不是结束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709160"/>
            <a:ext cx="1828800" cy="457200"/>
          </a:xfrm>
          <a:prstGeom prst="roundRect">
            <a:avLst>
              <a:gd name="adj" fmla="val 6000"/>
            </a:avLst>
          </a:prstGeom>
          <a:solidFill>
            <a:srgbClr val="128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22960" y="4754880"/>
            <a:ext cx="1828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300" b="1">
                <a:solidFill>
                  <a:srgbClr val="FFFFFF"/>
                </a:solidFill>
                <a:latin typeface="微软雅黑"/>
              </a:rPr>
              <a:t>预约演示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577840"/>
            <a:ext cx="56692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上海思扬信息科技有限公司
400-678-7857 · 商务 18016313342（微信同号）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WHY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空调服务商的钱，漏在这五个地方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不是没有系统，而是系统之间不串：单在纸上、活在群里、账在 Excel 里。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48640" y="1828800"/>
            <a:ext cx="54864" cy="1828800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029968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C2E28"/>
                </a:solidFill>
                <a:latin typeface="微软雅黑"/>
              </a:rPr>
              <a:t>报价与增项各说各话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578608"/>
            <a:ext cx="3063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客户拿着手写单来对账，安装费、高空费、配件费口径不一，结算靠回忆。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288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43400" y="1828800"/>
            <a:ext cx="54864" cy="1828800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572000" y="2029968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C2E28"/>
                </a:solidFill>
                <a:latin typeface="微软雅黑"/>
              </a:rPr>
              <a:t>派工靠吼，进度靠问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578608"/>
            <a:ext cx="3063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谁去哪一家、几点到、做完没有，主管一天要打十几个电话。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8288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8138160" y="1828800"/>
            <a:ext cx="54864" cy="1828800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366760" y="2029968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C2E28"/>
                </a:solidFill>
                <a:latin typeface="微软雅黑"/>
              </a:rPr>
              <a:t>现场没有证据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2578608"/>
            <a:ext cx="3063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照片在师傅手机里、签字在纸上，返工与纠纷时说不清。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86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548640" y="3886200"/>
            <a:ext cx="54864" cy="1828800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087368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C2E28"/>
                </a:solidFill>
                <a:latin typeface="微软雅黑"/>
              </a:rPr>
              <a:t>保养客户静默流失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636008"/>
            <a:ext cx="3063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装完就断联，第二年该保养时没人提醒，客户被同行接走。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886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4343400" y="3886200"/>
            <a:ext cx="54864" cy="1828800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572000" y="4087368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C2E28"/>
                </a:solidFill>
                <a:latin typeface="微软雅黑"/>
              </a:rPr>
              <a:t>师傅管理靠感觉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4636008"/>
            <a:ext cx="3063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计件怎么算、返工多少、谁效率高，月底才发现算错。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38160" y="18288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 w="12700">
            <a:solidFill>
              <a:srgbClr val="BEE6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366760" y="2057400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0D7045"/>
                </a:solidFill>
                <a:latin typeface="微软雅黑"/>
              </a:rPr>
              <a:t>结果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66760" y="2560320"/>
            <a:ext cx="306324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单均毛利看不清、师傅流失、续保率低——增长靠运气。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POSITIONING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一套系统管完「卖、装、修、养、算」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少典不是通用 ERP，也不是纯派工工具；它按空调服务商的口径建字段、建流程、建结算。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2011680"/>
            <a:ext cx="2084831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31520" y="2194560"/>
            <a:ext cx="822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128856"/>
                </a:solidFill>
                <a:latin typeface="微软雅黑"/>
              </a:rPr>
              <a:t>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834640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零售与渠道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246120"/>
            <a:ext cx="173736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门店开单、平台线索、报价与增项、旧机回收抵扣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34640" y="2011680"/>
            <a:ext cx="2084831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017520" y="2194560"/>
            <a:ext cx="822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128856"/>
                </a:solidFill>
                <a:latin typeface="微软雅黑"/>
              </a:rPr>
              <a:t>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834640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派工与交付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3246120"/>
            <a:ext cx="173736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派单抢单、预约排期、现场打卡、逐项验收、客户签字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20640" y="2011680"/>
            <a:ext cx="2084831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303520" y="2194560"/>
            <a:ext cx="822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128856"/>
                </a:solidFill>
                <a:latin typeface="微软雅黑"/>
              </a:rPr>
              <a:t>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0" y="2834640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售后与投诉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3246120"/>
            <a:ext cx="173736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报修登记、配件领用、投诉分级 SLA、故障知识库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06640" y="2011680"/>
            <a:ext cx="2084831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589520" y="2194560"/>
            <a:ext cx="822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128856"/>
                </a:solidFill>
                <a:latin typeface="微软雅黑"/>
              </a:rPr>
              <a:t>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20" y="2834640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巡检保养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0" y="3246120"/>
            <a:ext cx="173736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周期计划、任务自动生成、完工滚动续排、续费提醒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692640" y="2011680"/>
            <a:ext cx="2084831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875520" y="2194560"/>
            <a:ext cx="822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128856"/>
                </a:solidFill>
                <a:latin typeface="微软雅黑"/>
              </a:rPr>
              <a:t>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75520" y="2834640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财务与计件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0" y="3246120"/>
            <a:ext cx="173736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收款应收、订单成本毛利、计件工资、班组绩效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25780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C2E28"/>
                </a:solidFill>
                <a:latin typeface="微软雅黑"/>
              </a:rPr>
              <a:t>同一套客户、订单、师傅、物料主数据贯穿五个环节，不需要在多个系统之间导表。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四个终端，一套数据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后台管规则，H5 管执行；数据只落一次，各端看到的是同一份事实。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110642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60" y="1975104"/>
            <a:ext cx="2743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7045"/>
                </a:solidFill>
                <a:latin typeface="微软雅黑"/>
              </a:rPr>
              <a:t>PC 管理后台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6160" y="2011680"/>
            <a:ext cx="2560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老板 / 调度 / 财务 / 客服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20116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C2E28"/>
                </a:solidFill>
                <a:latin typeface="微软雅黑"/>
              </a:rPr>
              <a:t>全业务管理 · 看板 · 审批 · 对账 · 导出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926080"/>
            <a:ext cx="11064240" cy="914400"/>
          </a:xfrm>
          <a:prstGeom prst="roundRect">
            <a:avLst>
              <a:gd name="adj" fmla="val 6000"/>
            </a:avLst>
          </a:prstGeom>
          <a:solidFill>
            <a:srgbClr val="F6FBF8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2960" y="3072384"/>
            <a:ext cx="2743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7045"/>
                </a:solidFill>
                <a:latin typeface="微软雅黑"/>
              </a:rPr>
              <a:t>销售 H5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108960"/>
            <a:ext cx="2560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门店与渠道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310896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C2E28"/>
                </a:solidFill>
                <a:latin typeface="微软雅黑"/>
              </a:rPr>
              <a:t>开单 · 报价 · 线索跟进 · 证件上传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023360"/>
            <a:ext cx="110642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22960" y="4169664"/>
            <a:ext cx="2743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7045"/>
                </a:solidFill>
                <a:latin typeface="微软雅黑"/>
              </a:rPr>
              <a:t>师傅 H5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4206240"/>
            <a:ext cx="2560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安装与维修师傅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420624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C2E28"/>
                </a:solidFill>
                <a:latin typeface="微软雅黑"/>
              </a:rPr>
              <a:t>接单抢单 · 打卡 · 清单验收 · 拍照签字 · 我的保养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20640"/>
            <a:ext cx="11064240" cy="914400"/>
          </a:xfrm>
          <a:prstGeom prst="roundRect">
            <a:avLst>
              <a:gd name="adj" fmla="val 6000"/>
            </a:avLst>
          </a:prstGeom>
          <a:solidFill>
            <a:srgbClr val="F6FBF8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2960" y="5266944"/>
            <a:ext cx="2743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7045"/>
                </a:solidFill>
                <a:latin typeface="微软雅黑"/>
              </a:rPr>
              <a:t>送货 H5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5303520"/>
            <a:ext cx="2560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送货员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530352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1C2E28"/>
                </a:solidFill>
                <a:latin typeface="微软雅黑"/>
              </a:rPr>
              <a:t>装车 · 送达 · 签收 · 异常回填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5989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技术栈：ThinkPHP 8 + MySQL + RBAC，Linux 私有化部署，数据自持。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ORDERS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五种单据，各有各的字段与流程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零售卖货、工程签约、纯服务、售后维修、旧机回收——口径不同，不能硬塞进一张单。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69494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2020823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C2E28"/>
                </a:solidFill>
                <a:latin typeface="微软雅黑"/>
              </a:rPr>
              <a:t>零售销售单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2039111"/>
            <a:ext cx="960120" cy="36576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880360" y="2057399"/>
            <a:ext cx="9601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0D7045"/>
                </a:solidFill>
                <a:latin typeface="微软雅黑"/>
              </a:rPr>
              <a:t>卖整机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77639" y="2039111"/>
            <a:ext cx="3383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商品、数量、售价、优惠、定金、送货地址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15767"/>
            <a:ext cx="69494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77240" y="2862071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C2E28"/>
                </a:solidFill>
                <a:latin typeface="微软雅黑"/>
              </a:rPr>
              <a:t>工程合同单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80360" y="2880359"/>
            <a:ext cx="960120" cy="36576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2880360" y="2898647"/>
            <a:ext cx="9601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0D7045"/>
                </a:solidFill>
                <a:latin typeface="微软雅黑"/>
              </a:rPr>
              <a:t>做项目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7639" y="2880359"/>
            <a:ext cx="3383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合同额、阶段收款、施工节点、项目物料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57015"/>
            <a:ext cx="69494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77240" y="3703319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C2E28"/>
                </a:solidFill>
                <a:latin typeface="微软雅黑"/>
              </a:rPr>
              <a:t>安装服务单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80360" y="3721607"/>
            <a:ext cx="960120" cy="36576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880360" y="3739895"/>
            <a:ext cx="9601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0D7045"/>
                </a:solidFill>
                <a:latin typeface="微软雅黑"/>
              </a:rPr>
              <a:t>只装不卖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7639" y="3721607"/>
            <a:ext cx="3383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机型、安装方式、辅材、高空费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98263"/>
            <a:ext cx="69494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77240" y="4544567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C2E28"/>
                </a:solidFill>
                <a:latin typeface="微软雅黑"/>
              </a:rPr>
              <a:t>售后维修单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80360" y="4562855"/>
            <a:ext cx="960120" cy="36576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2880360" y="4581143"/>
            <a:ext cx="9601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0D7045"/>
                </a:solidFill>
                <a:latin typeface="微软雅黑"/>
              </a:rPr>
              <a:t>修与保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77639" y="4562855"/>
            <a:ext cx="3383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故障描述、紧急度、配件、收费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5239511"/>
            <a:ext cx="69494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777240" y="5385815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C2E28"/>
                </a:solidFill>
                <a:latin typeface="微软雅黑"/>
              </a:rPr>
              <a:t>空调回收单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880360" y="5404103"/>
            <a:ext cx="960120" cy="36576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2880360" y="5422391"/>
            <a:ext cx="9601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0D7045"/>
                </a:solidFill>
                <a:latin typeface="微软雅黑"/>
              </a:rPr>
              <a:t>以旧换新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77639" y="5404103"/>
            <a:ext cx="3383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品牌匹数、台数、回收价、抵扣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18120" y="1874519"/>
            <a:ext cx="3840480" cy="411480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 w="12700">
            <a:solidFill>
              <a:srgbClr val="BEE6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92440" y="2103120"/>
            <a:ext cx="3291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0D7045"/>
                </a:solidFill>
                <a:latin typeface="微软雅黑"/>
              </a:rPr>
              <a:t>串起来的关键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606040"/>
            <a:ext cx="329184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零售单出库后可一键转安装单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工程单按项目归集物料与成本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回收抵扣直接冲减订单应收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售后单与客户设备台账绑定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全部单据共用同一套结算规则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FIELD 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把现场变成可核查的证据链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照片、签字、打卡、清单——不是给师傅增加负担，而是让纠纷发生时你有话说。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2044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1956816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扫码进场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35915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工单二维码贴现场，扫码直达作业页并自动记录进场时间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51960" y="1828800"/>
            <a:ext cx="352044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453128" y="1956816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围栏打卡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35915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按客户地址半径校验，超出范围提示偏差，杜绝「人在家里点开工」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246120"/>
            <a:ext cx="352044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49808" y="3374136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水印拍照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77647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时间 / 地点 / 工单号 / 作业人自动叠加，原图留档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51960" y="3246120"/>
            <a:ext cx="352044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453128" y="3374136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逐项验收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3128" y="377647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制程模板逐条判定，不合格必须写原因，可一键转投诉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63440"/>
            <a:ext cx="352044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49808" y="4791456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客户签字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519379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手写签名与工单绑定，验收单可打印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51960" y="4663440"/>
            <a:ext cx="352044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453128" y="4791456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完工校验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53128" y="519379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照片不足、清单未勾完、缺签字，系统直接拒绝提交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55279" y="1828800"/>
            <a:ext cx="3703320" cy="4251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183879" y="2011680"/>
            <a:ext cx="3200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C2E28"/>
                </a:solidFill>
                <a:latin typeface="微软雅黑"/>
              </a:rPr>
              <a:t>后台能看到什么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83879" y="2487168"/>
            <a:ext cx="32004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验收证据台：清单进度 + 照片墙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打卡轨迹与偏差距离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签字图与验收单打印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现场二维码，监理扫即可核对</a:t>
            </a:r>
          </a:p>
          <a:p>
            <a:pPr>
              <a:lnSpc>
                <a:spcPct val="135000"/>
              </a:lnSpc>
              <a:spcAft>
                <a:spcPts val="600"/>
              </a:spcAft>
            </a:pPr>
            <a:r>
              <a:rPr sz="1100">
                <a:solidFill>
                  <a:srgbClr val="5F7369"/>
                </a:solidFill>
                <a:latin typeface="微软雅黑"/>
              </a:rPr>
              <a:t>· 异常项自动进入投诉/整改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SERVICE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卖完空调只是开始，续费才是利润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装完就断联的客户，第二年会被同行接走。少典把「该保养了」变成自动发生的事。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scene-serv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74519"/>
            <a:ext cx="4572000" cy="28575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486400" y="1783080"/>
            <a:ext cx="617220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669280" y="1874520"/>
            <a:ext cx="457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87452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周期计划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892808"/>
            <a:ext cx="3291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年 / 半年 / 季 / 月，绑定客户与机型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0" y="2651760"/>
            <a:ext cx="617220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669280" y="2743200"/>
            <a:ext cx="457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74320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自动派任务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2761488"/>
            <a:ext cx="3291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到期生成任务，派给师傅或进可领取池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0" y="3520440"/>
            <a:ext cx="617220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669280" y="3611880"/>
            <a:ext cx="457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2200" y="361188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H5 逐项执行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3630168"/>
            <a:ext cx="3291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打勾即存，需拍照项强制留证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0" y="4389120"/>
            <a:ext cx="617220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669280" y="4480560"/>
            <a:ext cx="457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200" y="448056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完工滚动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4498848"/>
            <a:ext cx="3291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按本次完工日自动排下一期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0" y="5257800"/>
            <a:ext cx="617220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669280" y="5349240"/>
            <a:ext cx="457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2200" y="534924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C2E28"/>
                </a:solidFill>
                <a:latin typeface="微软雅黑"/>
              </a:rPr>
              <a:t>回访与投诉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5367528"/>
            <a:ext cx="3291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≤2 分自动开投诉，分级 SLA 倒计时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SERVICE SUITE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五项能力，构成口碑闭环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回访、投诉、知识库、资质、作业票——都不是装饰，各自管一段责任。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204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1993392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回访满意度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23160"/>
            <a:ext cx="31089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1-5 分 + NPS 0-10 双口径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标签化记录客户原话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低分自动转投诉，不靠人工判断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204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44568" y="1993392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投诉闭环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2423160"/>
            <a:ext cx="31089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分级 SLA：72h / 48h / 24h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超时自动升级并重算截止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结案必填处理方案与满意度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204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9328" y="1993392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故障知识库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9328" y="2423160"/>
            <a:ext cx="31089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现象→原因→解法三段式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机型、故障码、关键词检索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记录被查看次数，沉淀案例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977640"/>
            <a:ext cx="35204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9808" y="4142232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资质证书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4572000"/>
            <a:ext cx="31089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高空 / 电工 / 制冷 / 焊工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到期前 30 天预警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附件留档，可追溯到人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3977640"/>
            <a:ext cx="35204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44568" y="4142232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安全作业票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44568" y="4572000"/>
            <a:ext cx="31089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高空 / 动火 / 临时用电 / 有限空间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安全措施逐条勾选</a:t>
            </a:r>
          </a:p>
          <a:p>
            <a:pPr>
              <a:lnSpc>
                <a:spcPct val="135000"/>
              </a:lnSpc>
              <a:spcAft>
                <a:spcPts val="300"/>
              </a:spcAft>
            </a:pPr>
            <a:r>
              <a:rPr sz="1000">
                <a:solidFill>
                  <a:srgbClr val="5F7369"/>
                </a:solidFill>
                <a:latin typeface="微软雅黑"/>
              </a:rPr>
              <a:t>· 无有效证直接拒绝签票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38160" y="3977639"/>
            <a:ext cx="3520440" cy="1965960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 w="12700">
            <a:solidFill>
              <a:srgbClr val="BEE6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339327" y="416052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0D7045"/>
                </a:solidFill>
                <a:latin typeface="微软雅黑"/>
              </a:rPr>
              <a:t>对老板的意义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7" y="4617720"/>
            <a:ext cx="31089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续保率、一次修复率、满意度可以月度对比，服务团队第一次有了可谈的 KPI。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RETAIL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门店开单到送货签收，一条链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库存是实时扣的，送货任务是自动生成的，师傅领料算进订单成本。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48640" y="1874519"/>
            <a:ext cx="53949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200"/>
              </a:spcAft>
            </a:pPr>
            <a:r>
              <a:rPr sz="1200">
                <a:solidFill>
                  <a:srgbClr val="1C2E28"/>
                </a:solidFill>
                <a:latin typeface="微软雅黑"/>
              </a:rPr>
              <a:t>· 成品商品库：多品牌整机，条码/型号/匹数/能效</a:t>
            </a:r>
          </a:p>
          <a:p>
            <a:pPr>
              <a:lnSpc>
                <a:spcPct val="135000"/>
              </a:lnSpc>
              <a:spcAft>
                <a:spcPts val="1200"/>
              </a:spcAft>
            </a:pPr>
            <a:r>
              <a:rPr sz="1200">
                <a:solidFill>
                  <a:srgbClr val="1C2E28"/>
                </a:solidFill>
                <a:latin typeface="微软雅黑"/>
              </a:rPr>
              <a:t>· 零售开单：售价、优惠、定金、送货地址一次录入</a:t>
            </a:r>
          </a:p>
          <a:p>
            <a:pPr>
              <a:lnSpc>
                <a:spcPct val="135000"/>
              </a:lnSpc>
              <a:spcAft>
                <a:spcPts val="1200"/>
              </a:spcAft>
            </a:pPr>
            <a:r>
              <a:rPr sz="1200">
                <a:solidFill>
                  <a:srgbClr val="1C2E28"/>
                </a:solidFill>
                <a:latin typeface="微软雅黑"/>
              </a:rPr>
              <a:t>· 出库与送货：生成送货任务，签收后回填</a:t>
            </a:r>
          </a:p>
          <a:p>
            <a:pPr>
              <a:lnSpc>
                <a:spcPct val="135000"/>
              </a:lnSpc>
              <a:spcAft>
                <a:spcPts val="1200"/>
              </a:spcAft>
            </a:pPr>
            <a:r>
              <a:rPr sz="1200">
                <a:solidFill>
                  <a:srgbClr val="1C2E28"/>
                </a:solidFill>
                <a:latin typeface="微软雅黑"/>
              </a:rPr>
              <a:t>· 转安装：客户与机型信息自动带入安装单</a:t>
            </a:r>
          </a:p>
          <a:p>
            <a:pPr>
              <a:lnSpc>
                <a:spcPct val="135000"/>
              </a:lnSpc>
              <a:spcAft>
                <a:spcPts val="1200"/>
              </a:spcAft>
            </a:pPr>
            <a:r>
              <a:rPr sz="1200">
                <a:solidFill>
                  <a:srgbClr val="1C2E28"/>
                </a:solidFill>
                <a:latin typeface="微软雅黑"/>
              </a:rPr>
              <a:t>· 领料扣库：辅材按订单领用，直接进订单成本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74519"/>
            <a:ext cx="544068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419088" y="2002535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D7045"/>
                </a:solidFill>
                <a:latin typeface="微软雅黑"/>
              </a:rPr>
              <a:t>实时库存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49640" y="2020823"/>
            <a:ext cx="2926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按型号与仓库统计，低于安全库存预警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971799"/>
            <a:ext cx="544068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419088" y="3099815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D7045"/>
                </a:solidFill>
                <a:latin typeface="微软雅黑"/>
              </a:rPr>
              <a:t>采购入库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9640" y="3118103"/>
            <a:ext cx="2926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供应商、采购价、批次，更新库存成本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4069079"/>
            <a:ext cx="544068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19088" y="4197095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D7045"/>
                </a:solidFill>
                <a:latin typeface="微软雅黑"/>
              </a:rPr>
              <a:t>退货冲销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49640" y="4215383"/>
            <a:ext cx="2926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退货入库、退款与原单冲销同步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5166359"/>
            <a:ext cx="544068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419088" y="5294375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D7045"/>
                </a:solidFill>
                <a:latin typeface="微软雅黑"/>
              </a:rPr>
              <a:t>对账导出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49640" y="5312663"/>
            <a:ext cx="2926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按日 / 门店 / 收款方式导出对账表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FINANCE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算得清，才敢谈增长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订单级毛利 + 师傅级计件，月底不用再让财务对三天账。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2057399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128856"/>
                </a:solidFill>
                <a:latin typeface="微软雅黑"/>
              </a:rPr>
              <a:t>应收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587751"/>
            <a:ext cx="31089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订单应收 = 合同 + 增项 − 回收抵扣；账龄分区间统计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74519"/>
            <a:ext cx="352044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44568" y="2057399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128856"/>
                </a:solidFill>
                <a:latin typeface="微软雅黑"/>
              </a:rPr>
              <a:t>收款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2587751"/>
            <a:ext cx="31089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按订单登记方式、经手人、凭证，自动更新已收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74519"/>
            <a:ext cx="352044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9328" y="2057399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128856"/>
                </a:solidFill>
                <a:latin typeface="微软雅黑"/>
              </a:rPr>
              <a:t>成本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9328" y="2587751"/>
            <a:ext cx="31089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物料 + 计件 + 外协，自动归集到订单与项目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794759"/>
            <a:ext cx="352044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9808" y="3977639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128856"/>
                </a:solidFill>
                <a:latin typeface="微软雅黑"/>
              </a:rPr>
              <a:t>毛利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4507991"/>
            <a:ext cx="31089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单均毛利、门店毛利、项目毛利三层口径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3794759"/>
            <a:ext cx="352044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44568" y="3977639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128856"/>
                </a:solidFill>
                <a:latin typeface="微软雅黑"/>
              </a:rPr>
              <a:t>计件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44568" y="4507991"/>
            <a:ext cx="31089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验收通过自动生成明细，调整需留痕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38160" y="3794759"/>
            <a:ext cx="352044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339328" y="3977639"/>
            <a:ext cx="1280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128856"/>
                </a:solidFill>
                <a:latin typeface="微软雅黑"/>
              </a:rPr>
              <a:t>工资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507991"/>
            <a:ext cx="31089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5F7369"/>
                </a:solidFill>
                <a:latin typeface="微软雅黑"/>
              </a:rPr>
              <a:t>底薪 + 计件 + 补贴 − 扣款，按月出表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ROLLOUT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4 周跑通，8 周见到服务数据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不追求一次上全，先把「开单—派工—验收—结算」跑顺，再接服务闭环。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1737360" cy="566928"/>
          </a:xfrm>
          <a:prstGeom prst="roundRect">
            <a:avLst>
              <a:gd name="adj" fmla="val 6000"/>
            </a:avLst>
          </a:prstGeom>
          <a:solidFill>
            <a:srgbClr val="128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48640" y="2048256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</a:rPr>
              <a:t>W1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63347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100" b="1">
                <a:solidFill>
                  <a:srgbClr val="1C2E28"/>
                </a:solidFill>
                <a:latin typeface="微软雅黑"/>
              </a:rPr>
              <a:t>现状盘点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23159" y="1965960"/>
            <a:ext cx="1737360" cy="566928"/>
          </a:xfrm>
          <a:prstGeom prst="roundRect">
            <a:avLst>
              <a:gd name="adj" fmla="val 6000"/>
            </a:avLst>
          </a:prstGeom>
          <a:solidFill>
            <a:srgbClr val="128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423159" y="2048256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</a:rPr>
              <a:t>W2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23159" y="263347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100" b="1">
                <a:solidFill>
                  <a:srgbClr val="1C2E28"/>
                </a:solidFill>
                <a:latin typeface="微软雅黑"/>
              </a:rPr>
              <a:t>基础配置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8" y="1965960"/>
            <a:ext cx="1737360" cy="566928"/>
          </a:xfrm>
          <a:prstGeom prst="roundRect">
            <a:avLst>
              <a:gd name="adj" fmla="val 6000"/>
            </a:avLst>
          </a:prstGeom>
          <a:solidFill>
            <a:srgbClr val="128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297678" y="2048256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</a:rPr>
              <a:t>W3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7678" y="263347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100" b="1">
                <a:solidFill>
                  <a:srgbClr val="1C2E28"/>
                </a:solidFill>
                <a:latin typeface="微软雅黑"/>
              </a:rPr>
              <a:t>业务试跑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197" y="1965960"/>
            <a:ext cx="1737360" cy="566928"/>
          </a:xfrm>
          <a:prstGeom prst="roundRect">
            <a:avLst>
              <a:gd name="adj" fmla="val 6000"/>
            </a:avLst>
          </a:prstGeom>
          <a:solidFill>
            <a:srgbClr val="128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172197" y="2048256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</a:rPr>
              <a:t>W4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2197" y="263347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100" b="1">
                <a:solidFill>
                  <a:srgbClr val="1C2E28"/>
                </a:solidFill>
                <a:latin typeface="微软雅黑"/>
              </a:rPr>
              <a:t>全员上线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16" y="1965960"/>
            <a:ext cx="1737360" cy="566928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046716" y="2048256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>
                <a:solidFill>
                  <a:srgbClr val="0D7045"/>
                </a:solidFill>
                <a:latin typeface="微软雅黑"/>
              </a:rPr>
              <a:t>W5-8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16" y="263347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100" b="1">
                <a:solidFill>
                  <a:srgbClr val="1C2E28"/>
                </a:solidFill>
                <a:latin typeface="微软雅黑"/>
              </a:rPr>
              <a:t>服务闭环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921235" y="1965960"/>
            <a:ext cx="1737360" cy="566928"/>
          </a:xfrm>
          <a:prstGeom prst="roundRect">
            <a:avLst>
              <a:gd name="adj" fmla="val 6000"/>
            </a:avLst>
          </a:prstGeom>
          <a:solidFill>
            <a:srgbClr val="EA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921235" y="2048256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>
                <a:solidFill>
                  <a:srgbClr val="0D7045"/>
                </a:solidFill>
                <a:latin typeface="微软雅黑"/>
              </a:rPr>
              <a:t>长期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21235" y="263347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100" b="1">
                <a:solidFill>
                  <a:srgbClr val="1C2E28"/>
                </a:solidFill>
                <a:latin typeface="微软雅黑"/>
              </a:rPr>
              <a:t>运营陪跑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3337560"/>
            <a:ext cx="1188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0D7045"/>
                </a:solidFill>
                <a:latin typeface="微软雅黑"/>
              </a:rPr>
              <a:t>第 1 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3337560"/>
            <a:ext cx="9784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客户 / 商品 / 价目 / 人员 / 历史订单梳理，确认字段与权限口径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3904488"/>
            <a:ext cx="1188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0D7045"/>
                </a:solidFill>
                <a:latin typeface="微软雅黑"/>
              </a:rPr>
              <a:t>第 2 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83080" y="3904488"/>
            <a:ext cx="9784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组织角色、商品物料、价目计件、字典与模板配置完成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4471416"/>
            <a:ext cx="1188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0D7045"/>
                </a:solidFill>
                <a:latin typeface="微软雅黑"/>
              </a:rPr>
              <a:t>第 3 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83080" y="4471416"/>
            <a:ext cx="9784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选 1 个门店 + 1 个班组，跑通开单→派工→验收→结算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038344"/>
            <a:ext cx="1188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0D7045"/>
                </a:solidFill>
                <a:latin typeface="微软雅黑"/>
              </a:rPr>
              <a:t>第 4 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3080" y="5038344"/>
            <a:ext cx="9784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师傅端培训、看板口径确认、数据初始化，正式上线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605272"/>
            <a:ext cx="1188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0D7045"/>
                </a:solidFill>
                <a:latin typeface="微软雅黑"/>
              </a:rPr>
              <a:t>第 5-8 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5605272"/>
            <a:ext cx="9784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保养计划导入、回访话术、投诉 SLA 与知识库沉淀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TECHNOLOGY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私有化部署，数据留在自己手里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43584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F7369"/>
                </a:solidFill>
                <a:latin typeface="微软雅黑"/>
              </a:rPr>
              <a:t>不让客户资料、报价和历史订单躺在别人的云上。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5349240" cy="1051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2020823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1AAD6E"/>
                </a:solidFill>
                <a:latin typeface="微软雅黑"/>
              </a:rPr>
              <a:t>框架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377439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1C2E28"/>
                </a:solidFill>
                <a:latin typeface="微软雅黑"/>
              </a:rPr>
              <a:t>ThinkPHP 8 多应用架构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874519"/>
            <a:ext cx="5349240" cy="1051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73368" y="2020823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1AAD6E"/>
                </a:solidFill>
                <a:latin typeface="微软雅黑"/>
              </a:rPr>
              <a:t>数据库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377439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1C2E28"/>
                </a:solidFill>
                <a:latin typeface="微软雅黑"/>
              </a:rPr>
              <a:t>MySQL 8，业务表 kt_ 前缀隔离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108959"/>
            <a:ext cx="5349240" cy="1051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49808" y="3255263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1AAD6E"/>
                </a:solidFill>
                <a:latin typeface="微软雅黑"/>
              </a:rPr>
              <a:t>终端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11879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1C2E28"/>
                </a:solidFill>
                <a:latin typeface="微软雅黑"/>
              </a:rPr>
              <a:t>PC 后台 + 三个 H5 应用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108959"/>
            <a:ext cx="5349240" cy="1051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3368" y="3255263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1AAD6E"/>
                </a:solidFill>
                <a:latin typeface="微软雅黑"/>
              </a:rPr>
              <a:t>权限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611879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1C2E28"/>
                </a:solidFill>
                <a:latin typeface="微软雅黑"/>
              </a:rPr>
              <a:t>RBAC：菜单 / 按钮 / 数据范围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343399"/>
            <a:ext cx="5349240" cy="1051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49808" y="4489703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1AAD6E"/>
                </a:solidFill>
                <a:latin typeface="微软雅黑"/>
              </a:rPr>
              <a:t>部署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846319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1C2E28"/>
                </a:solidFill>
                <a:latin typeface="微软雅黑"/>
              </a:rPr>
              <a:t>Linux + Nginx + PHP 8，标准 LAMP/LEMP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4343399"/>
            <a:ext cx="5349240" cy="1051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373368" y="4489703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1AAD6E"/>
                </a:solidFill>
                <a:latin typeface="微软雅黑"/>
              </a:rPr>
              <a:t>备份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368" y="4846319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1C2E28"/>
                </a:solidFill>
                <a:latin typeface="微软雅黑"/>
              </a:rPr>
              <a:t>数据库定时备份，支持整库迁移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AAD6E"/>
                </a:solidFill>
                <a:latin typeface="微软雅黑"/>
              </a:rPr>
              <a:t>VALUE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1C2E28"/>
                </a:solidFill>
                <a:latin typeface="微软雅黑"/>
              </a:rPr>
              <a:t>三个可以写进合同的承诺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97280"/>
            <a:ext cx="822960" cy="41148"/>
          </a:xfrm>
          <a:prstGeom prst="rect">
            <a:avLst/>
          </a:prstGeom>
          <a:solidFill>
            <a:srgbClr val="1AAD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548640" y="1874519"/>
            <a:ext cx="11064240" cy="1188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22960" y="2020823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0D7045"/>
                </a:solidFill>
                <a:latin typeface="微软雅黑"/>
              </a:rPr>
              <a:t>现场可核查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2057399"/>
            <a:ext cx="7406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每次上门都有照片、打卡、清单与签字；返工与纠纷时有据可依。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246119"/>
            <a:ext cx="11064240" cy="1188720"/>
          </a:xfrm>
          <a:prstGeom prst="roundRect">
            <a:avLst>
              <a:gd name="adj" fmla="val 6000"/>
            </a:avLst>
          </a:prstGeom>
          <a:solidFill>
            <a:srgbClr val="F6FBF8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22960" y="3392423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0D7045"/>
                </a:solidFill>
                <a:latin typeface="微软雅黑"/>
              </a:rPr>
              <a:t>成本可算清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428999"/>
            <a:ext cx="7406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订单级毛利与师傅级计件自动汇总，月底不再靠 Excel 手工拼。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617719"/>
            <a:ext cx="11064240" cy="1188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2960" y="4764023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0D7045"/>
                </a:solidFill>
                <a:latin typeface="微软雅黑"/>
              </a:rPr>
              <a:t>客户可续费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4800599"/>
            <a:ext cx="7406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F7369"/>
                </a:solidFill>
                <a:latin typeface="微软雅黑"/>
              </a:rPr>
              <a:t>保养计划自动滚动、回访自动开单，服务收入变成可预测的年度收入。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少典 · 空调销售安装云 · 上海思扬信息科技有限公司 · 400-678-7857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94415" y="64008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8AA097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8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CFF3E1"/>
                </a:solidFill>
                <a:latin typeface="微软雅黑"/>
              </a:rPr>
              <a:t>预约演示 · 获取行业方案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240280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微软雅黑"/>
              </a:rPr>
              <a:t>看看少典怎么管你的门店与师傅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383280"/>
            <a:ext cx="100584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80000"/>
              </a:lnSpc>
            </a:pPr>
            <a:r>
              <a:rPr sz="1400" b="0">
                <a:solidFill>
                  <a:srgbClr val="EAFBF3"/>
                </a:solidFill>
                <a:latin typeface="微软雅黑"/>
              </a:rPr>
              <a:t>热线 400-678-7857　商务 18016313342（微信同号）
上海思扬信息科技有限公司（算数科技 MIC）
官网 https://p.zerocod.cn/kongtiao/public/site/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5120640"/>
            <a:ext cx="2194560" cy="502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60" y="5193792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300" b="1">
                <a:solidFill>
                  <a:srgbClr val="128856"/>
                </a:solidFill>
                <a:latin typeface="微软雅黑"/>
              </a:rPr>
              <a:t>进入在线演示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