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148085908000" cy="128016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1874519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C0A062"/>
                </a:solidFill>
                <a:latin typeface="微软雅黑"/>
              </a:defRPr>
            </a:pPr>
            <a:r>
              <a:t>地接社 · 组团社 · 专线批发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2331720"/>
            <a:ext cx="100584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4400" b="1">
                <a:solidFill>
                  <a:srgbClr val="FFFFFF"/>
                </a:solidFill>
                <a:latin typeface="微软雅黑"/>
              </a:defRPr>
            </a:pPr>
            <a:r>
              <a:t>一张订单</a:t>
            </a:r>
          </a:p>
          <a:p>
            <a:pPr algn="l">
              <a:lnSpc>
                <a:spcPct val="115000"/>
              </a:lnSpc>
              <a:defRPr sz="4400" b="1">
                <a:solidFill>
                  <a:srgbClr val="FFFFFF"/>
                </a:solidFill>
                <a:latin typeface="微软雅黑"/>
              </a:defRPr>
            </a:pPr>
            <a:r>
              <a:t>走完录单、成本、结算与单据</a:t>
            </a:r>
          </a:p>
        </p:txBody>
      </p:sp>
      <p:sp>
        <p:nvSpPr>
          <p:cNvPr id="6" name="Rectangle 5"/>
          <p:cNvSpPr/>
          <p:nvPr/>
        </p:nvSpPr>
        <p:spPr>
          <a:xfrm>
            <a:off x="1033271" y="4315968"/>
            <a:ext cx="1005840" cy="45720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4553712"/>
            <a:ext cx="8778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defRPr sz="1400" b="0">
                <a:solidFill>
                  <a:srgbClr val="D6D2C6"/>
                </a:solidFill>
                <a:latin typeface="微软雅黑"/>
              </a:defRPr>
            </a:pPr>
            <a:r>
              <a:t>业务录单、操作核成本、财务审核对账，三个角色在同一张订单上对齐；</a:t>
            </a:r>
          </a:p>
          <a:p>
            <a:pPr algn="l">
              <a:lnSpc>
                <a:spcPct val="150000"/>
              </a:lnSpc>
              <a:defRPr sz="1400" b="0">
                <a:solidFill>
                  <a:srgbClr val="D6D2C6"/>
                </a:solidFill>
                <a:latin typeface="微软雅黑"/>
              </a:defRPr>
            </a:pPr>
            <a:r>
              <a:t>14 类业务单据从订单直接生成，改前改后全部留痕。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587044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1000" b="0">
                <a:solidFill>
                  <a:srgbClr val="8F8B81"/>
                </a:solidFill>
                <a:latin typeface="微软雅黑"/>
              </a:defRPr>
            </a:pPr>
            <a:r>
              <a:t>上海思扬信息科技有限公司　|　算数云科技（深圳）有限公司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5870448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8F8B81"/>
                </a:solidFill>
                <a:latin typeface="微软雅黑"/>
              </a:defRPr>
            </a:pPr>
            <a:r>
              <a:t>v1.0　2026-10-25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310896" cy="5029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457200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行业现状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3200" b="1">
                <a:solidFill>
                  <a:srgbClr val="101C1A"/>
                </a:solidFill>
                <a:latin typeface="微软雅黑"/>
              </a:defRPr>
            </a:pPr>
            <a:r>
              <a:t>地接业务的账，难在同一单有三套口径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300" b="0">
                <a:solidFill>
                  <a:srgbClr val="6B6A63"/>
                </a:solidFill>
                <a:latin typeface="微软雅黑"/>
              </a:defRPr>
            </a:pPr>
            <a:r>
              <a:t>业务记报价、操作记成本、财务记收款。三套口径靠微信群和 Excel 对齐，问题就出在交接处。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395728"/>
            <a:ext cx="2450592" cy="157276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8992" y="2578608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3000" b="1">
                <a:solidFill>
                  <a:srgbClr val="2C7A63"/>
                </a:solidFill>
                <a:latin typeface="微软雅黑"/>
              </a:defRPr>
            </a:pPr>
            <a:r>
              <a:t>3 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" y="312724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口径并存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992" y="3438144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1000" b="0">
                <a:solidFill>
                  <a:srgbClr val="6B6A63"/>
                </a:solidFill>
                <a:latin typeface="微软雅黑"/>
              </a:defRPr>
            </a:pPr>
            <a:r>
              <a:t>报价 / 成本 / 收款各自成表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9000" y="2395728"/>
            <a:ext cx="2450592" cy="157276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85032" y="2578608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3000" b="1">
                <a:solidFill>
                  <a:srgbClr val="2C7A63"/>
                </a:solidFill>
                <a:latin typeface="微软雅黑"/>
              </a:defRPr>
            </a:pPr>
            <a:r>
              <a:t>14 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85032" y="312724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单据重复手填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85032" y="3438144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1000" b="0">
                <a:solidFill>
                  <a:srgbClr val="6B6A63"/>
                </a:solidFill>
                <a:latin typeface="微软雅黑"/>
              </a:defRPr>
            </a:pPr>
            <a:r>
              <a:t>字段高度重叠，抄错就重来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35040" y="2395728"/>
            <a:ext cx="2450592" cy="157276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91072" y="2578608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3000" b="1">
                <a:solidFill>
                  <a:srgbClr val="2C7A63"/>
                </a:solidFill>
                <a:latin typeface="微软雅黑"/>
              </a:defRPr>
            </a:pPr>
            <a:r>
              <a:t>月底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91072" y="312724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才知道毛利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91072" y="3438144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1000" b="0">
                <a:solidFill>
                  <a:srgbClr val="6B6A63"/>
                </a:solidFill>
                <a:latin typeface="微软雅黑"/>
              </a:defRPr>
            </a:pPr>
            <a:r>
              <a:t>报价与采购脱节，放价无依据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641080" y="2395728"/>
            <a:ext cx="2450592" cy="157276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97111" y="2578608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3000" b="1">
                <a:solidFill>
                  <a:srgbClr val="2C7A63"/>
                </a:solidFill>
                <a:latin typeface="微软雅黑"/>
              </a:defRPr>
            </a:pPr>
            <a:r>
              <a:t>0 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7111" y="312724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变更留痕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7111" y="3438144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1000" b="0">
                <a:solidFill>
                  <a:srgbClr val="6B6A63"/>
                </a:solidFill>
                <a:latin typeface="微软雅黑"/>
              </a:defRPr>
            </a:pPr>
            <a:r>
              <a:t>改期减人退差，事后说不清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4315968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2C7A63"/>
                </a:solidFill>
                <a:latin typeface="微软雅黑"/>
              </a:defRPr>
            </a:pPr>
            <a:r>
              <a:t>四个反复发生的断点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41248" y="4800600"/>
            <a:ext cx="82296" cy="82296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78992" y="4718304"/>
            <a:ext cx="10058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1200" b="0">
                <a:solidFill>
                  <a:srgbClr val="3A3833"/>
                </a:solidFill>
                <a:latin typeface="微软雅黑"/>
              </a:defRPr>
            </a:pPr>
            <a:r>
              <a:t>报价与成本脱节：报出去时不知道毛利在哪一档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41248" y="5184648"/>
            <a:ext cx="82296" cy="82296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78992" y="5102352"/>
            <a:ext cx="10058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1200" b="0">
                <a:solidFill>
                  <a:srgbClr val="3A3833"/>
                </a:solidFill>
                <a:latin typeface="微软雅黑"/>
              </a:defRPr>
            </a:pPr>
            <a:r>
              <a:t>定金与尾款对不上：平台回款、门店转账、导游代收散在聊天记录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41248" y="5568696"/>
            <a:ext cx="82296" cy="82296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78992" y="5486400"/>
            <a:ext cx="10058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1200" b="0">
                <a:solidFill>
                  <a:srgbClr val="3A3833"/>
                </a:solidFill>
                <a:latin typeface="微软雅黑"/>
              </a:defRPr>
            </a:pPr>
            <a:r>
              <a:t>单据重复手工填：确认件、名单、出团通知各抄一遍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41248" y="5952744"/>
            <a:ext cx="82296" cy="82296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78992" y="5870448"/>
            <a:ext cx="10058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1200" b="0">
                <a:solidFill>
                  <a:srgbClr val="3A3833"/>
                </a:solidFill>
                <a:latin typeface="微软雅黑"/>
              </a:defRPr>
            </a:pPr>
            <a:r>
              <a:t>变更没有留痕：谁批的、退了多少钱、成本有没有跟着变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" y="63825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9A968C"/>
                </a:solidFill>
                <a:latin typeface="微软雅黑"/>
              </a:defRPr>
            </a:pPr>
            <a:r>
              <a:t>算数·愉乐旅游订单协同系统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064240" y="63825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9A968C"/>
                </a:solidFill>
                <a:latin typeface="微软雅黑"/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310896" cy="5029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457200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产品定位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3200" b="1">
                <a:solidFill>
                  <a:srgbClr val="101C1A"/>
                </a:solidFill>
                <a:latin typeface="微软雅黑"/>
              </a:defRPr>
            </a:pPr>
            <a:r>
              <a:t>不是通用 ERP，是地接业务的一张订单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300" b="0">
                <a:solidFill>
                  <a:srgbClr val="6B6A63"/>
                </a:solidFill>
                <a:latin typeface="微软雅黑"/>
              </a:defRPr>
            </a:pPr>
            <a:r>
              <a:t>围绕「一单到底」设计：订单主档建立后，成本、收款、单据、执行全部挂在同一个订单号下。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331720"/>
            <a:ext cx="5029200" cy="841248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46888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101C1A"/>
                </a:solidFill>
                <a:latin typeface="微软雅黑"/>
              </a:defRPr>
            </a:pPr>
            <a:r>
              <a:t>一团多单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761488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6B6A63"/>
                </a:solidFill>
                <a:latin typeface="微软雅黑"/>
              </a:defRPr>
            </a:pPr>
            <a:r>
              <a:t>批次号管理，票务与名单按批次归集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3300984"/>
            <a:ext cx="5029200" cy="841248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3438144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101C1A"/>
                </a:solidFill>
                <a:latin typeface="微软雅黑"/>
              </a:defRPr>
            </a:pPr>
            <a:r>
              <a:t>分科目成本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3730752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6B6A63"/>
                </a:solidFill>
                <a:latin typeface="微软雅黑"/>
              </a:defRPr>
            </a:pPr>
            <a:r>
              <a:t>八类科目 + 票务代理佣金税费单列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270248"/>
            <a:ext cx="5029200" cy="841248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7280" y="4407408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101C1A"/>
                </a:solidFill>
                <a:latin typeface="微软雅黑"/>
              </a:defRPr>
            </a:pPr>
            <a:r>
              <a:t>三算对齐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470001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6B6A63"/>
                </a:solidFill>
                <a:latin typeface="微软雅黑"/>
              </a:defRPr>
            </a:pPr>
            <a:r>
              <a:t>应收 − 成本 = 毛利，不受收款进度干扰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5239512"/>
            <a:ext cx="5029200" cy="841248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5376672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101C1A"/>
                </a:solidFill>
                <a:latin typeface="微软雅黑"/>
              </a:defRPr>
            </a:pPr>
            <a:r>
              <a:t>单据自动出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" y="566928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6B6A63"/>
                </a:solidFill>
                <a:latin typeface="微软雅黑"/>
              </a:defRPr>
            </a:pPr>
            <a:r>
              <a:t>14 类单据字段自动带入，编号跟订单绑定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2331720"/>
            <a:ext cx="5029200" cy="841248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0" y="246888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101C1A"/>
                </a:solidFill>
                <a:latin typeface="微软雅黑"/>
              </a:defRPr>
            </a:pPr>
            <a:r>
              <a:t>状态机管控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2761488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6B6A63"/>
                </a:solidFill>
                <a:latin typeface="微软雅黑"/>
              </a:defRPr>
            </a:pPr>
            <a:r>
              <a:t>非法流转直接阻断并给出具体原因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00984"/>
            <a:ext cx="5029200" cy="841248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0" y="3438144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101C1A"/>
                </a:solidFill>
                <a:latin typeface="微软雅黑"/>
              </a:defRPr>
            </a:pPr>
            <a:r>
              <a:t>全程留痕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0" y="3730752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6B6A63"/>
                </a:solidFill>
                <a:latin typeface="微软雅黑"/>
              </a:defRPr>
            </a:pPr>
            <a:r>
              <a:t>改前改后、IP、traceId 逐条可查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270248"/>
            <a:ext cx="5029200" cy="841248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0" y="4407408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101C1A"/>
                </a:solidFill>
                <a:latin typeface="微软雅黑"/>
              </a:defRPr>
            </a:pPr>
            <a:r>
              <a:t>双轨隔离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0" y="470001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6B6A63"/>
                </a:solidFill>
                <a:latin typeface="微软雅黑"/>
              </a:defRPr>
            </a:pPr>
            <a:r>
              <a:t>法人主体 × 销售渠道，两条线不串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5239512"/>
            <a:ext cx="5029200" cy="841248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83680" y="5376672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101C1A"/>
                </a:solidFill>
                <a:latin typeface="微软雅黑"/>
              </a:defRPr>
            </a:pPr>
            <a:r>
              <a:t>按需启用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680" y="566928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6B6A63"/>
                </a:solidFill>
                <a:latin typeface="微软雅黑"/>
              </a:defRPr>
            </a:pPr>
            <a:r>
              <a:t>最小范围四件事，先跑通再扩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" y="63825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9A968C"/>
                </a:solidFill>
                <a:latin typeface="微软雅黑"/>
              </a:defRPr>
            </a:pPr>
            <a:r>
              <a:t>算数·愉乐旅游订单协同系统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064240" y="63825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9A968C"/>
                </a:solidFill>
                <a:latin typeface="微软雅黑"/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310896" cy="5029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457200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核心闭环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3200" b="1">
                <a:solidFill>
                  <a:srgbClr val="101C1A"/>
                </a:solidFill>
                <a:latin typeface="微软雅黑"/>
              </a:defRPr>
            </a:pPr>
            <a:r>
              <a:t>四步走完一单，每步都有明确出口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300" b="0">
                <a:solidFill>
                  <a:srgbClr val="6B6A63"/>
                </a:solidFill>
                <a:latin typeface="微软雅黑"/>
              </a:defRPr>
            </a:pPr>
            <a:r>
              <a:t>每一步都有角色、校验和产出物；状态不合法就不给往下走。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286000"/>
            <a:ext cx="2542032" cy="33832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46888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000" b="1">
                <a:solidFill>
                  <a:srgbClr val="C0A062"/>
                </a:solidFill>
                <a:latin typeface="微软雅黑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907792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101C1A"/>
                </a:solidFill>
                <a:latin typeface="微软雅黑"/>
              </a:defRPr>
            </a:pPr>
            <a:r>
              <a:t>业务录单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336499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线路 / 人数 / 渠道 / 结算方式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373075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套用行程模板带出天数与景点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09651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订单号与批次号自动生成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446227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预算毛利实时可见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230368"/>
            <a:ext cx="2103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2C7A63"/>
                </a:solidFill>
                <a:latin typeface="微软雅黑"/>
              </a:defRPr>
            </a:pPr>
            <a:r>
              <a:t>产出：订单主档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47872" y="2286000"/>
            <a:ext cx="2542032" cy="33832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822191" y="246888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000" b="1">
                <a:solidFill>
                  <a:srgbClr val="C0A062"/>
                </a:solidFill>
                <a:latin typeface="微软雅黑"/>
              </a:defRPr>
            </a:pPr>
            <a: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22191" y="2907792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101C1A"/>
                </a:solidFill>
                <a:latin typeface="微软雅黑"/>
              </a:defRPr>
            </a:pPr>
            <a:r>
              <a:t>操作核成本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22191" y="336499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票务去回程分开记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22191" y="373075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地接、房、餐、车、保险分科目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22191" y="409651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供应商与联系人绑定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22191" y="446227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缺项直接标红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22191" y="5230368"/>
            <a:ext cx="2103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2C7A63"/>
                </a:solidFill>
                <a:latin typeface="微软雅黑"/>
              </a:defRPr>
            </a:pPr>
            <a:r>
              <a:t>产出：成本台账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72783" y="2286000"/>
            <a:ext cx="2542032" cy="33832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47103" y="246888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000" b="1">
                <a:solidFill>
                  <a:srgbClr val="C0A062"/>
                </a:solidFill>
                <a:latin typeface="微软雅黑"/>
              </a:defRPr>
            </a:pPr>
            <a: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47103" y="2907792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101C1A"/>
                </a:solidFill>
                <a:latin typeface="微软雅黑"/>
              </a:defRPr>
            </a:pPr>
            <a:r>
              <a:t>财务审核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47103" y="336499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应收 / 实收 / 待收三数校验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47103" y="373075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成本完整性检查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47103" y="409651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定金尾款逐笔核销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47103" y="446227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审核意见留痕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47103" y="5230368"/>
            <a:ext cx="2103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2C7A63"/>
                </a:solidFill>
                <a:latin typeface="微软雅黑"/>
              </a:defRPr>
            </a:pPr>
            <a:r>
              <a:t>产出：审核记录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997696" y="2286000"/>
            <a:ext cx="2542032" cy="33832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272016" y="246888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2000" b="1">
                <a:solidFill>
                  <a:srgbClr val="C0A062"/>
                </a:solidFill>
                <a:latin typeface="微软雅黑"/>
              </a:defRPr>
            </a:pPr>
            <a: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272016" y="2907792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101C1A"/>
                </a:solidFill>
                <a:latin typeface="微软雅黑"/>
              </a:defRPr>
            </a:pPr>
            <a:r>
              <a:t>单据出具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272016" y="336499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按阶段出对应单据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272016" y="373075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字段自动带入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72016" y="409651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换主体可重出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72016" y="4462272"/>
            <a:ext cx="204825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50" b="0">
                <a:solidFill>
                  <a:srgbClr val="4A4842"/>
                </a:solidFill>
                <a:latin typeface="微软雅黑"/>
              </a:defRPr>
            </a:pPr>
            <a:r>
              <a:t>· 作废重开都留痕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72016" y="5230368"/>
            <a:ext cx="2103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2C7A63"/>
                </a:solidFill>
                <a:latin typeface="微软雅黑"/>
              </a:defRPr>
            </a:pPr>
            <a:r>
              <a:t>产出：14 类单据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2960" y="63825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9A968C"/>
                </a:solidFill>
                <a:latin typeface="微软雅黑"/>
              </a:defRPr>
            </a:pPr>
            <a:r>
              <a:t>算数·愉乐旅游订单协同系统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064240" y="63825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9A968C"/>
                </a:solidFill>
                <a:latin typeface="微软雅黑"/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310896" cy="5029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457200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功能全景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3200" b="1">
                <a:solidFill>
                  <a:srgbClr val="101C1A"/>
                </a:solidFill>
                <a:latin typeface="微软雅黑"/>
              </a:defRPr>
            </a:pPr>
            <a:r>
              <a:t>六大业务域，36 个模块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300" b="0">
                <a:solidFill>
                  <a:srgbClr val="6B6A63"/>
                </a:solidFill>
                <a:latin typeface="微软雅黑"/>
              </a:defRPr>
            </a:pPr>
            <a:r>
              <a:t>每个模块都对应一个角色动作和一份产出物；功能点级别共 145 条，见功能清单 Excel。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148840"/>
            <a:ext cx="3401568" cy="169164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8992" y="233172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C0A062"/>
                </a:solidFill>
                <a:latin typeface="微软雅黑"/>
              </a:defRPr>
            </a:pPr>
            <a:r>
              <a:t>6 个模块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" y="2587752"/>
            <a:ext cx="29260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101C1A"/>
                </a:solidFill>
                <a:latin typeface="微软雅黑"/>
              </a:defRPr>
            </a:pPr>
            <a:r>
              <a:t>01 录单与报价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992" y="2971800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00" b="0">
                <a:solidFill>
                  <a:srgbClr val="6B6A63"/>
                </a:solidFill>
                <a:latin typeface="微软雅黑"/>
              </a:defRPr>
            </a:pPr>
            <a:r>
              <a:t>订单中心、行程模板、询价估算、报价版本、毛利底线、客户授信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62272" y="2148840"/>
            <a:ext cx="3401568" cy="169164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18304" y="233172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C0A062"/>
                </a:solidFill>
                <a:latin typeface="微软雅黑"/>
              </a:defRPr>
            </a:pPr>
            <a:r>
              <a:t>8 个模块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18304" y="2587752"/>
            <a:ext cx="29260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101C1A"/>
                </a:solidFill>
                <a:latin typeface="微软雅黑"/>
              </a:defRPr>
            </a:pPr>
            <a:r>
              <a:t>02 成本与资源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18304" y="2971800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00" b="0">
                <a:solidFill>
                  <a:srgbClr val="6B6A63"/>
                </a:solidFill>
                <a:latin typeface="微软雅黑"/>
              </a:defRPr>
            </a:pPr>
            <a:r>
              <a:t>成本科目、供应商协议、房型房量、餐标、车辆司机、门票预约、导游档期、库存切位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1583" y="2148840"/>
            <a:ext cx="3401568" cy="169164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57615" y="233172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C0A062"/>
                </a:solidFill>
                <a:latin typeface="微软雅黑"/>
              </a:defRPr>
            </a:pPr>
            <a:r>
              <a:t>5 个模块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7615" y="2587752"/>
            <a:ext cx="29260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101C1A"/>
                </a:solidFill>
                <a:latin typeface="微软雅黑"/>
              </a:defRPr>
            </a:pPr>
            <a:r>
              <a:t>03 财务与结算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7615" y="2971800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00" b="0">
                <a:solidFill>
                  <a:srgbClr val="6B6A63"/>
                </a:solidFill>
                <a:latin typeface="微软雅黑"/>
              </a:defRPr>
            </a:pPr>
            <a:r>
              <a:t>收款核销、财务审核、结算单、渠道对账、开票付款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4023360"/>
            <a:ext cx="3401568" cy="169164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78992" y="420624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C0A062"/>
                </a:solidFill>
                <a:latin typeface="微软雅黑"/>
              </a:defRPr>
            </a:pPr>
            <a:r>
              <a:t>5 个模块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78992" y="4462272"/>
            <a:ext cx="29260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101C1A"/>
                </a:solidFill>
                <a:latin typeface="微软雅黑"/>
              </a:defRPr>
            </a:pPr>
            <a:r>
              <a:t>04 单据与合规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8992" y="4846320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00" b="0">
                <a:solidFill>
                  <a:srgbClr val="6B6A63"/>
                </a:solidFill>
                <a:latin typeface="微软雅黑"/>
              </a:defRPr>
            </a:pPr>
            <a:r>
              <a:t>单据服务、名单校验、附件存档、审计、状态机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62272" y="4023360"/>
            <a:ext cx="3401568" cy="169164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18304" y="420624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C0A062"/>
                </a:solidFill>
                <a:latin typeface="微软雅黑"/>
              </a:defRPr>
            </a:pPr>
            <a:r>
              <a:t>4 个模块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18304" y="4462272"/>
            <a:ext cx="29260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101C1A"/>
                </a:solidFill>
                <a:latin typeface="微软雅黑"/>
              </a:defRPr>
            </a:pPr>
            <a:r>
              <a:t>05 团队执行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18304" y="4846320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00" b="0">
                <a:solidFill>
                  <a:srgbClr val="6B6A63"/>
                </a:solidFill>
                <a:latin typeface="微软雅黑"/>
              </a:defRPr>
            </a:pPr>
            <a:r>
              <a:t>作业单分派、派团导服、分房分车、值班实到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01583" y="4023360"/>
            <a:ext cx="3401568" cy="169164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57615" y="420624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C0A062"/>
                </a:solidFill>
                <a:latin typeface="微软雅黑"/>
              </a:defRPr>
            </a:pPr>
            <a:r>
              <a:t>8 个模块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57615" y="4462272"/>
            <a:ext cx="29260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101C1A"/>
                </a:solidFill>
                <a:latin typeface="微软雅黑"/>
              </a:defRPr>
            </a:pPr>
            <a:r>
              <a:t>06 数据与权限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57615" y="4846320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00" b="0">
                <a:solidFill>
                  <a:srgbClr val="6B6A63"/>
                </a:solidFill>
                <a:latin typeface="微软雅黑"/>
              </a:defRPr>
            </a:pPr>
            <a:r>
              <a:t>用户权限、主数据、数据字典、数据工具、统计报表、下钻、移动填报、汇总分析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" y="63825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9A968C"/>
                </a:solidFill>
                <a:latin typeface="微软雅黑"/>
              </a:defRPr>
            </a:pPr>
            <a:r>
              <a:t>算数·愉乐旅游订单协同系统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064240" y="63825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9A968C"/>
                </a:solidFill>
                <a:latin typeface="微软雅黑"/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310896" cy="5029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457200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01 录单与报价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3200" b="1">
                <a:solidFill>
                  <a:srgbClr val="101C1A"/>
                </a:solidFill>
                <a:latin typeface="微软雅黑"/>
              </a:defRPr>
            </a:pPr>
            <a:r>
              <a:t>把口头报价变成可核算的一张单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300" b="0">
                <a:solidFill>
                  <a:srgbClr val="6B6A63"/>
                </a:solidFill>
                <a:latin typeface="微软雅黑"/>
              </a:defRPr>
            </a:pPr>
            <a:r>
              <a:t>业务录入的是「客户要什么」，系统同时算出「这单大概赚多少」。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212848"/>
            <a:ext cx="5074920" cy="3611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395728"/>
            <a:ext cx="4480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101C1A"/>
                </a:solidFill>
                <a:latin typeface="微软雅黑"/>
              </a:defRPr>
            </a:pPr>
            <a:r>
              <a:t>订单主档必填项</a:t>
            </a:r>
          </a:p>
        </p:txBody>
      </p:sp>
      <p:sp>
        <p:nvSpPr>
          <p:cNvPr id="9" name="Rectangle 8"/>
          <p:cNvSpPr/>
          <p:nvPr/>
        </p:nvSpPr>
        <p:spPr>
          <a:xfrm>
            <a:off x="1115568" y="2889504"/>
            <a:ext cx="73152" cy="73152"/>
          </a:xfrm>
          <a:prstGeom prst="rect">
            <a:avLst/>
          </a:prstGeom>
          <a:solidFill>
            <a:srgbClr val="2C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16736" y="2798064"/>
            <a:ext cx="4297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客户与销售渠道（决定结算与对账口径）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15568" y="3310128"/>
            <a:ext cx="73152" cy="73152"/>
          </a:xfrm>
          <a:prstGeom prst="rect">
            <a:avLst/>
          </a:prstGeom>
          <a:solidFill>
            <a:srgbClr val="2C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316736" y="3218688"/>
            <a:ext cx="4297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人数结构：成人 / 儿童 / 领队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15568" y="3730752"/>
            <a:ext cx="73152" cy="73152"/>
          </a:xfrm>
          <a:prstGeom prst="rect">
            <a:avLst/>
          </a:prstGeom>
          <a:solidFill>
            <a:srgbClr val="2C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316736" y="3639312"/>
            <a:ext cx="4297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出发地、出发与返程日期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15568" y="4151376"/>
            <a:ext cx="73152" cy="73152"/>
          </a:xfrm>
          <a:prstGeom prst="rect">
            <a:avLst/>
          </a:prstGeom>
          <a:solidFill>
            <a:srgbClr val="2C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316736" y="4059936"/>
            <a:ext cx="4297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行程性质：散客 / 团队 / 自组班 / 同业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15568" y="4572000"/>
            <a:ext cx="73152" cy="73152"/>
          </a:xfrm>
          <a:prstGeom prst="rect">
            <a:avLst/>
          </a:prstGeom>
          <a:solidFill>
            <a:srgbClr val="2C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316736" y="4480560"/>
            <a:ext cx="4297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结算方式：现结 / 月结 / 平台回款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15568" y="4992624"/>
            <a:ext cx="73152" cy="73152"/>
          </a:xfrm>
          <a:prstGeom prst="rect">
            <a:avLst/>
          </a:prstGeom>
          <a:solidFill>
            <a:srgbClr val="2C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316736" y="4901184"/>
            <a:ext cx="4297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订单号与批次号自动生成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2212848"/>
            <a:ext cx="5257800" cy="3611880"/>
          </a:xfrm>
          <a:prstGeom prst="roundRect">
            <a:avLst>
              <a:gd name="adj" fmla="val 4000"/>
            </a:avLst>
          </a:prstGeom>
          <a:solidFill>
            <a:srgbClr val="101C1A"/>
          </a:solidFill>
          <a:ln w="12700">
            <a:solidFill>
              <a:srgbClr val="101C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55080" y="2395728"/>
            <a:ext cx="4572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FFFFFF"/>
                </a:solidFill>
                <a:latin typeface="微软雅黑"/>
              </a:defRPr>
            </a:pPr>
            <a:r>
              <a:t>状态机：五段，不给跳步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2889504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C0A062"/>
                </a:solidFill>
                <a:latin typeface="微软雅黑"/>
              </a:defRPr>
            </a:pPr>
            <a: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84848" y="2871216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FFFFFF"/>
                </a:solidFill>
                <a:latin typeface="微软雅黑"/>
              </a:defRPr>
            </a:pPr>
            <a:r>
              <a:t>草稿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00800" y="3273552"/>
            <a:ext cx="4480560" cy="10972"/>
          </a:xfrm>
          <a:prstGeom prst="rect">
            <a:avLst/>
          </a:prstGeom>
          <a:solidFill>
            <a:srgbClr val="3A47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438144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C0A062"/>
                </a:solidFill>
                <a:latin typeface="微软雅黑"/>
              </a:defRPr>
            </a:pPr>
            <a:r>
              <a:t>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84848" y="3419856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FFFFFF"/>
                </a:solidFill>
                <a:latin typeface="微软雅黑"/>
              </a:defRPr>
            </a:pPr>
            <a:r>
              <a:t>待录成本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0" y="3822192"/>
            <a:ext cx="4480560" cy="10972"/>
          </a:xfrm>
          <a:prstGeom prst="rect">
            <a:avLst/>
          </a:prstGeom>
          <a:solidFill>
            <a:srgbClr val="3A47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986784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C0A062"/>
                </a:solidFill>
                <a:latin typeface="微软雅黑"/>
              </a:defRPr>
            </a:pPr>
            <a:r>
              <a:t>03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84848" y="3968496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FFFFFF"/>
                </a:solidFill>
                <a:latin typeface="微软雅黑"/>
              </a:defRPr>
            </a:pPr>
            <a:r>
              <a:t>待审核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00800" y="4370832"/>
            <a:ext cx="4480560" cy="10972"/>
          </a:xfrm>
          <a:prstGeom prst="rect">
            <a:avLst/>
          </a:prstGeom>
          <a:solidFill>
            <a:srgbClr val="3A47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35424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C0A062"/>
                </a:solidFill>
                <a:latin typeface="微软雅黑"/>
              </a:defRPr>
            </a:pPr>
            <a: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84848" y="4517136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FFFFFF"/>
                </a:solidFill>
                <a:latin typeface="微软雅黑"/>
              </a:defRPr>
            </a:pPr>
            <a:r>
              <a:t>已审核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00800" y="4919472"/>
            <a:ext cx="4480560" cy="10972"/>
          </a:xfrm>
          <a:prstGeom prst="rect">
            <a:avLst/>
          </a:prstGeom>
          <a:solidFill>
            <a:srgbClr val="3A47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5084064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C0A062"/>
                </a:solidFill>
                <a:latin typeface="微软雅黑"/>
              </a:defRPr>
            </a:pPr>
            <a:r>
              <a:t>05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84848" y="5065776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FFFFFF"/>
                </a:solidFill>
                <a:latin typeface="微软雅黑"/>
              </a:defRPr>
            </a:pPr>
            <a:r>
              <a:t>已结算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0" y="5230368"/>
            <a:ext cx="4663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50" b="0">
                <a:solidFill>
                  <a:srgbClr val="A8B5AF"/>
                </a:solidFill>
                <a:latin typeface="微软雅黑"/>
              </a:defRPr>
            </a:pPr>
            <a:r>
              <a:t>非法流转返回具体原因，例：已结算单据需先反结算。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2960" y="63825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9A968C"/>
                </a:solidFill>
                <a:latin typeface="微软雅黑"/>
              </a:defRPr>
            </a:pPr>
            <a:r>
              <a:t>算数·愉乐旅游订单协同系统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064240" y="63825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9A968C"/>
                </a:solidFill>
                <a:latin typeface="微软雅黑"/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310896" cy="5029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457200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02 成本与资源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3200" b="1">
                <a:solidFill>
                  <a:srgbClr val="101C1A"/>
                </a:solidFill>
                <a:latin typeface="微软雅黑"/>
              </a:defRPr>
            </a:pPr>
            <a:r>
              <a:t>成本按科目落，不落在一个总数里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300" b="0">
                <a:solidFill>
                  <a:srgbClr val="6B6A63"/>
                </a:solidFill>
                <a:latin typeface="微软雅黑"/>
              </a:defRPr>
            </a:pPr>
            <a:r>
              <a:t>只记一个「成本合计」，就永远说不清贵在哪。采购水平要看科目结构。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194560"/>
            <a:ext cx="2542032" cy="105156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42416" y="2359152"/>
            <a:ext cx="2103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101C1A"/>
                </a:solidFill>
                <a:latin typeface="微软雅黑"/>
              </a:defRPr>
            </a:pPr>
            <a:r>
              <a:t>去程票务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" y="26883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6B6A63"/>
                </a:solidFill>
                <a:latin typeface="微软雅黑"/>
              </a:defRPr>
            </a:pPr>
            <a:r>
              <a:t>票面 + 代理费 + 佣金 + 税费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47872" y="2194560"/>
            <a:ext cx="2542032" cy="105156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67328" y="2359152"/>
            <a:ext cx="2103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101C1A"/>
                </a:solidFill>
                <a:latin typeface="微软雅黑"/>
              </a:defRPr>
            </a:pPr>
            <a:r>
              <a:t>回程票务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67328" y="26883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6B6A63"/>
                </a:solidFill>
                <a:latin typeface="微软雅黑"/>
              </a:defRPr>
            </a:pPr>
            <a:r>
              <a:t>与去程分开，退改单独记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2784" y="2194560"/>
            <a:ext cx="2542032" cy="105156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2359152"/>
            <a:ext cx="2103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101C1A"/>
                </a:solidFill>
                <a:latin typeface="微软雅黑"/>
              </a:defRPr>
            </a:pPr>
            <a:r>
              <a:t>地接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6883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6B6A63"/>
                </a:solidFill>
                <a:latin typeface="微软雅黑"/>
              </a:defRPr>
            </a:pPr>
            <a:r>
              <a:t>地接社结算价、含导服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97696" y="2194560"/>
            <a:ext cx="2542032" cy="105156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17152" y="2359152"/>
            <a:ext cx="2103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101C1A"/>
                </a:solidFill>
                <a:latin typeface="微软雅黑"/>
              </a:defRPr>
            </a:pPr>
            <a:r>
              <a:t>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17152" y="26883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6B6A63"/>
                </a:solidFill>
                <a:latin typeface="微软雅黑"/>
              </a:defRPr>
            </a:pPr>
            <a:r>
              <a:t>房型、房差、保留房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3429000"/>
            <a:ext cx="2542032" cy="105156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42416" y="3593592"/>
            <a:ext cx="2103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101C1A"/>
                </a:solidFill>
                <a:latin typeface="微软雅黑"/>
              </a:defRPr>
            </a:pPr>
            <a:r>
              <a:t>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2416" y="392277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6B6A63"/>
                </a:solidFill>
                <a:latin typeface="微软雅黑"/>
              </a:defRPr>
            </a:pPr>
            <a:r>
              <a:t>餐标、特色餐、餐数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547872" y="3429000"/>
            <a:ext cx="2542032" cy="105156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767328" y="3593592"/>
            <a:ext cx="2103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101C1A"/>
                </a:solidFill>
                <a:latin typeface="微软雅黑"/>
              </a:defRPr>
            </a:pPr>
            <a:r>
              <a:t>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67328" y="392277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6B6A63"/>
                </a:solidFill>
                <a:latin typeface="微软雅黑"/>
              </a:defRPr>
            </a:pPr>
            <a:r>
              <a:t>车型、天数、计价口径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72784" y="3429000"/>
            <a:ext cx="2542032" cy="105156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3593592"/>
            <a:ext cx="2103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101C1A"/>
                </a:solidFill>
                <a:latin typeface="微软雅黑"/>
              </a:defRPr>
            </a:pPr>
            <a:r>
              <a:t>保险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392277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6B6A63"/>
                </a:solidFill>
                <a:latin typeface="微软雅黑"/>
              </a:defRPr>
            </a:pPr>
            <a:r>
              <a:t>团意险、意外险、保额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997696" y="3429000"/>
            <a:ext cx="2542032" cy="105156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217152" y="3593592"/>
            <a:ext cx="2103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101C1A"/>
                </a:solidFill>
                <a:latin typeface="微软雅黑"/>
              </a:defRPr>
            </a:pPr>
            <a:r>
              <a:t>其他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17152" y="392277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6B6A63"/>
                </a:solidFill>
                <a:latin typeface="微软雅黑"/>
              </a:defRPr>
            </a:pPr>
            <a:r>
              <a:t>门票、讲解、杂费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2960" y="4864608"/>
            <a:ext cx="10515600" cy="10972"/>
          </a:xfrm>
          <a:prstGeom prst="rect">
            <a:avLst/>
          </a:prstGeom>
          <a:solidFill>
            <a:srgbClr val="DCD5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22960" y="5029200"/>
            <a:ext cx="10424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2C7A63"/>
                </a:solidFill>
                <a:latin typeface="微软雅黑"/>
              </a:defRPr>
            </a:pPr>
            <a:r>
              <a:t>口径约束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60" y="5358384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defRPr sz="1100" b="0">
                <a:solidFill>
                  <a:srgbClr val="3A3833"/>
                </a:solidFill>
                <a:latin typeface="微软雅黑"/>
              </a:defRPr>
            </a:pPr>
            <a:r>
              <a:t>订单成本 = 科目明细之和；任何手工改总数都会被下一次明细计算覆盖。</a:t>
            </a:r>
          </a:p>
          <a:p>
            <a:pPr algn="l">
              <a:lnSpc>
                <a:spcPct val="145000"/>
              </a:lnSpc>
              <a:defRPr sz="1100" b="0">
                <a:solidFill>
                  <a:srgbClr val="3A3833"/>
                </a:solidFill>
                <a:latin typeface="微软雅黑"/>
              </a:defRPr>
            </a:pPr>
            <a:r>
              <a:t>金额以「分」为单位的整数存储，禁用浮点；税额与含税价分开存，不由代码反算。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2960" y="63825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9A968C"/>
                </a:solidFill>
                <a:latin typeface="微软雅黑"/>
              </a:defRPr>
            </a:pPr>
            <a:r>
              <a:t>算数·愉乐旅游订单协同系统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064240" y="63825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9A968C"/>
                </a:solidFill>
                <a:latin typeface="微软雅黑"/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310896" cy="5029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457200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03 财务与结算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3200" b="1">
                <a:solidFill>
                  <a:srgbClr val="101C1A"/>
                </a:solidFill>
                <a:latin typeface="微软雅黑"/>
              </a:defRPr>
            </a:pPr>
            <a:r>
              <a:t>应收、实收、待收，三个数各自成立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300" b="0">
                <a:solidFill>
                  <a:srgbClr val="6B6A63"/>
                </a:solidFill>
                <a:latin typeface="微软雅黑"/>
              </a:defRPr>
            </a:pPr>
            <a:r>
              <a:t>财务不是最后签字的人，而是流程里的一道校验：成本不全、名单不齐，就不该进下一阶段。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286000"/>
            <a:ext cx="2487168" cy="22402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2450592"/>
            <a:ext cx="2011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101C1A"/>
                </a:solidFill>
                <a:latin typeface="微软雅黑"/>
              </a:defRPr>
            </a:pPr>
            <a:r>
              <a:t>应收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" y="2889504"/>
            <a:ext cx="20116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000" b="0">
                <a:solidFill>
                  <a:srgbClr val="4A4842"/>
                </a:solidFill>
                <a:latin typeface="微软雅黑"/>
              </a:defRPr>
            </a:pPr>
            <a:r>
              <a:t>报价 × 人数结构</a:t>
            </a:r>
          </a:p>
          <a:p>
            <a:pPr algn="l">
              <a:lnSpc>
                <a:spcPct val="135000"/>
              </a:lnSpc>
              <a:defRPr sz="1000" b="0">
                <a:solidFill>
                  <a:srgbClr val="4A4842"/>
                </a:solidFill>
                <a:latin typeface="微软雅黑"/>
              </a:defRPr>
            </a:pPr>
            <a:r>
              <a:t>订单成立即确定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" y="4005072"/>
            <a:ext cx="2048256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00" b="0">
                <a:solidFill>
                  <a:srgbClr val="2C7A63"/>
                </a:solidFill>
                <a:latin typeface="微软雅黑"/>
              </a:defRPr>
            </a:pPr>
            <a:r>
              <a:t>不随收款进度变化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93008" y="2286000"/>
            <a:ext cx="2487168" cy="22402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30752" y="2450592"/>
            <a:ext cx="2011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101C1A"/>
                </a:solidFill>
                <a:latin typeface="微软雅黑"/>
              </a:defRPr>
            </a:pPr>
            <a:r>
              <a:t>实收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30752" y="2889504"/>
            <a:ext cx="20116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000" b="0">
                <a:solidFill>
                  <a:srgbClr val="4A4842"/>
                </a:solidFill>
                <a:latin typeface="微软雅黑"/>
              </a:defRPr>
            </a:pPr>
            <a:r>
              <a:t>定金 / 尾款 / 平台回款</a:t>
            </a:r>
          </a:p>
          <a:p>
            <a:pPr algn="l">
              <a:lnSpc>
                <a:spcPct val="135000"/>
              </a:lnSpc>
              <a:defRPr sz="1000" b="0">
                <a:solidFill>
                  <a:srgbClr val="4A4842"/>
                </a:solidFill>
                <a:latin typeface="微软雅黑"/>
              </a:defRPr>
            </a:pPr>
            <a:r>
              <a:t>逐笔登记并核销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30752" y="4005072"/>
            <a:ext cx="2048256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00" b="0">
                <a:solidFill>
                  <a:srgbClr val="2C7A63"/>
                </a:solidFill>
                <a:latin typeface="微软雅黑"/>
              </a:defRPr>
            </a:pPr>
            <a:r>
              <a:t>超收部分识别为待退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63056" y="2286000"/>
            <a:ext cx="2487168" cy="22402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450592"/>
            <a:ext cx="2011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101C1A"/>
                </a:solidFill>
                <a:latin typeface="微软雅黑"/>
              </a:defRPr>
            </a:pPr>
            <a:r>
              <a:t>成本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2889504"/>
            <a:ext cx="20116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000" b="0">
                <a:solidFill>
                  <a:srgbClr val="4A4842"/>
                </a:solidFill>
                <a:latin typeface="微软雅黑"/>
              </a:defRPr>
            </a:pPr>
            <a:r>
              <a:t>八类科目明细之和</a:t>
            </a:r>
          </a:p>
          <a:p>
            <a:pPr algn="l">
              <a:lnSpc>
                <a:spcPct val="135000"/>
              </a:lnSpc>
              <a:defRPr sz="1000" b="0">
                <a:solidFill>
                  <a:srgbClr val="4A4842"/>
                </a:solidFill>
                <a:latin typeface="微软雅黑"/>
              </a:defRPr>
            </a:pPr>
            <a:r>
              <a:t>供应商与事由可追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4005072"/>
            <a:ext cx="2048256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00" b="0">
                <a:solidFill>
                  <a:srgbClr val="2C7A63"/>
                </a:solidFill>
                <a:latin typeface="微软雅黑"/>
              </a:defRPr>
            </a:pPr>
            <a:r>
              <a:t>缺项不允许结算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33104" y="2286000"/>
            <a:ext cx="2487168" cy="22402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70848" y="2450592"/>
            <a:ext cx="2011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101C1A"/>
                </a:solidFill>
                <a:latin typeface="微软雅黑"/>
              </a:defRPr>
            </a:pPr>
            <a:r>
              <a:t>毛利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70848" y="2889504"/>
            <a:ext cx="20116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000" b="0">
                <a:solidFill>
                  <a:srgbClr val="4A4842"/>
                </a:solidFill>
                <a:latin typeface="微软雅黑"/>
              </a:defRPr>
            </a:pPr>
            <a:r>
              <a:t>应收 − 成本</a:t>
            </a:r>
          </a:p>
          <a:p>
            <a:pPr algn="l">
              <a:lnSpc>
                <a:spcPct val="135000"/>
              </a:lnSpc>
              <a:defRPr sz="1000" b="0">
                <a:solidFill>
                  <a:srgbClr val="4A4842"/>
                </a:solidFill>
                <a:latin typeface="微软雅黑"/>
              </a:defRPr>
            </a:pPr>
            <a:r>
              <a:t>单团损益的基础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70848" y="4005072"/>
            <a:ext cx="2048256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900" b="0">
                <a:solidFill>
                  <a:srgbClr val="2C7A63"/>
                </a:solidFill>
                <a:latin typeface="微软雅黑"/>
              </a:defRPr>
            </a:pPr>
            <a:r>
              <a:t>按线路 / 渠道 / 月份汇总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" y="4754880"/>
            <a:ext cx="10515600" cy="1051560"/>
          </a:xfrm>
          <a:prstGeom prst="roundRect">
            <a:avLst>
              <a:gd name="adj" fmla="val 4000"/>
            </a:avLst>
          </a:prstGeom>
          <a:solidFill>
            <a:srgbClr val="101C1A"/>
          </a:solidFill>
          <a:ln w="12700">
            <a:solidFill>
              <a:srgbClr val="101C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97280" y="4937760"/>
            <a:ext cx="996696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FFFFFF"/>
                </a:solidFill>
                <a:latin typeface="微软雅黑"/>
              </a:defRPr>
            </a:pPr>
            <a:r>
              <a:t>结算锁单：结算后金额字段锁定，改数须先反结算并留痕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7280" y="5340096"/>
            <a:ext cx="9966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00" b="0">
                <a:solidFill>
                  <a:srgbClr val="A8B5AF"/>
                </a:solidFill>
                <a:latin typeface="微软雅黑"/>
              </a:defRPr>
            </a:pPr>
            <a:r>
              <a:t>渠道对账按渠道出，不混主体；平台扣点、退款、补贴差异单独列示。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63825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9A968C"/>
                </a:solidFill>
                <a:latin typeface="微软雅黑"/>
              </a:defRPr>
            </a:pPr>
            <a:r>
              <a:t>算数·愉乐旅游订单协同系统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64240" y="63825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9A968C"/>
                </a:solidFill>
                <a:latin typeface="微软雅黑"/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310896" cy="5029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457200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04 单据与合规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3200" b="1">
                <a:solidFill>
                  <a:srgbClr val="101C1A"/>
                </a:solidFill>
                <a:latin typeface="微软雅黑"/>
              </a:defRPr>
            </a:pPr>
            <a:r>
              <a:t>14 类单据，跟着业务阶段走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300" b="0">
                <a:solidFill>
                  <a:srgbClr val="6B6A63"/>
                </a:solidFill>
                <a:latin typeface="微软雅黑"/>
              </a:defRPr>
            </a:pPr>
            <a:r>
              <a:t>同一份订单数据，14 个出口。每类单据有固定触发阶段、必填字段与责任人。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194560"/>
            <a:ext cx="2011680" cy="1883664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2194560"/>
            <a:ext cx="2011680" cy="54864"/>
          </a:xfrm>
          <a:prstGeom prst="rect">
            <a:avLst/>
          </a:prstGeom>
          <a:solidFill>
            <a:srgbClr val="2C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359152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2C7A63"/>
                </a:solidFill>
                <a:latin typeface="微软雅黑"/>
              </a:defRPr>
            </a:pPr>
            <a:r>
              <a:t>售前签约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706624"/>
            <a:ext cx="17007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包价旅游合同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182112"/>
            <a:ext cx="17007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确认件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3657600"/>
            <a:ext cx="17007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收款收据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71800" y="2194560"/>
            <a:ext cx="2011680" cy="1883664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971800" y="2194560"/>
            <a:ext cx="2011680" cy="54864"/>
          </a:xfrm>
          <a:prstGeom prst="rect">
            <a:avLst/>
          </a:prstGeom>
          <a:solidFill>
            <a:srgbClr val="101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154680" y="2359152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101C1A"/>
                </a:solidFill>
                <a:latin typeface="微软雅黑"/>
              </a:defRPr>
            </a:pPr>
            <a:r>
              <a:t>操作出票 / 投保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54680" y="2706624"/>
            <a:ext cx="17007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出票名单确认表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54680" y="3182112"/>
            <a:ext cx="17007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投保清单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54680" y="3657600"/>
            <a:ext cx="17007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地接委托协议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20640" y="2194560"/>
            <a:ext cx="2011680" cy="1408176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120640" y="2194560"/>
            <a:ext cx="2011680" cy="54864"/>
          </a:xfrm>
          <a:prstGeom prst="rect">
            <a:avLst/>
          </a:prstGeom>
          <a:solidFill>
            <a:srgbClr val="6F8F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03520" y="2359152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6F8F84"/>
                </a:solidFill>
                <a:latin typeface="微软雅黑"/>
              </a:defRPr>
            </a:pPr>
            <a:r>
              <a:t>出团交接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03520" y="2706624"/>
            <a:ext cx="17007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出团通知书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03520" y="3182112"/>
            <a:ext cx="17007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游客意见单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269479" y="2194560"/>
            <a:ext cx="2011680" cy="2359152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269479" y="2194560"/>
            <a:ext cx="2011680" cy="54864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52359" y="2359152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C0A062"/>
                </a:solidFill>
                <a:latin typeface="微软雅黑"/>
              </a:defRPr>
            </a:pPr>
            <a:r>
              <a:t>收费结算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2359" y="2706624"/>
            <a:ext cx="17007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团款结算单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52359" y="3182112"/>
            <a:ext cx="17007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渠道对账单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52359" y="3657600"/>
            <a:ext cx="17007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供应商付款单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52359" y="4133087"/>
            <a:ext cx="17007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开票申请单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418319" y="2194560"/>
            <a:ext cx="2011680" cy="1408176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418319" y="2194560"/>
            <a:ext cx="2011680" cy="54864"/>
          </a:xfrm>
          <a:prstGeom prst="rect">
            <a:avLst/>
          </a:prstGeom>
          <a:solidFill>
            <a:srgbClr val="A88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01199" y="2359152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A8894F"/>
                </a:solidFill>
                <a:latin typeface="微软雅黑"/>
              </a:defRPr>
            </a:pPr>
            <a:r>
              <a:t>变更售后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01199" y="2706624"/>
            <a:ext cx="17007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变更确认单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01199" y="3182112"/>
            <a:ext cx="17007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退款审批单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2960" y="4846320"/>
            <a:ext cx="10424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2C7A63"/>
                </a:solidFill>
                <a:latin typeface="微软雅黑"/>
              </a:defRPr>
            </a:pPr>
            <a:r>
              <a:t>三条硬规则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41248" y="5276088"/>
            <a:ext cx="73152" cy="7315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60704" y="5193792"/>
            <a:ext cx="9875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编号：单据类型-主体-订单号-流水，一单一号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41248" y="5623559"/>
            <a:ext cx="73152" cy="7315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60704" y="5541264"/>
            <a:ext cx="9875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留痕：换主体重出、作废、重开，旧件保留不删除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41248" y="5971031"/>
            <a:ext cx="73152" cy="7315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60704" y="5888736"/>
            <a:ext cx="9875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输出：浏览器打印即可另存 PDF，版式固定，含印章位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2960" y="63825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9A968C"/>
                </a:solidFill>
                <a:latin typeface="微软雅黑"/>
              </a:defRPr>
            </a:pPr>
            <a:r>
              <a:t>算数·愉乐旅游订单协同系统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064240" y="63825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9A968C"/>
                </a:solidFill>
                <a:latin typeface="微软雅黑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310896" cy="5029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457200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04 单据与合规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3200" b="1">
                <a:solidFill>
                  <a:srgbClr val="101C1A"/>
                </a:solidFill>
                <a:latin typeface="微软雅黑"/>
              </a:defRPr>
            </a:pPr>
            <a:r>
              <a:t>名单在出票前校验，改动逐条留痕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300" b="0">
                <a:solidFill>
                  <a:srgbClr val="6B6A63"/>
                </a:solidFill>
                <a:latin typeface="微软雅黑"/>
              </a:defRPr>
            </a:pPr>
            <a:r>
              <a:t>出票名单、投保清单、酒店分房共用同一份数据，避免两套名册互相打脸。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240280"/>
            <a:ext cx="5120640" cy="3566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423160"/>
            <a:ext cx="4480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名单校验项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" y="2816352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✓  证件号长度与校验位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" y="3218688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✓  姓名与证件一致性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3856" y="3621024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✓  儿童年龄与票价规则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856" y="402336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✓  同一团证件重复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3856" y="442569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✓  批次与去回程归属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" y="4828032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✓  证件有效期覆盖行程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" y="5321808"/>
            <a:ext cx="4480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50" b="0">
                <a:solidFill>
                  <a:srgbClr val="2C7A63"/>
                </a:solidFill>
                <a:latin typeface="微软雅黑"/>
              </a:defRPr>
            </a:pPr>
            <a:r>
              <a:t>缺失与格式错误直接标出，不进入出票环节。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80" y="2240280"/>
            <a:ext cx="5212080" cy="3566160"/>
          </a:xfrm>
          <a:prstGeom prst="roundRect">
            <a:avLst>
              <a:gd name="adj" fmla="val 4000"/>
            </a:avLst>
          </a:prstGeom>
          <a:solidFill>
            <a:srgbClr val="101C1A"/>
          </a:solidFill>
          <a:ln w="12700">
            <a:solidFill>
              <a:srgbClr val="101C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2423160"/>
            <a:ext cx="4572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FFFFFF"/>
                </a:solidFill>
                <a:latin typeface="微软雅黑"/>
              </a:defRPr>
            </a:pPr>
            <a:r>
              <a:t>审计记录内容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7376" y="2816352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D6D2C6"/>
                </a:solidFill>
                <a:latin typeface="微软雅黑"/>
              </a:defRPr>
            </a:pPr>
            <a:r>
              <a:t>· 谁（账号 / 角色 / IP）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7376" y="3218688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D6D2C6"/>
                </a:solidFill>
                <a:latin typeface="微软雅黑"/>
              </a:defRPr>
            </a:pPr>
            <a:r>
              <a:t>· 何时（精确到秒）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7376" y="3621024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D6D2C6"/>
                </a:solidFill>
                <a:latin typeface="微软雅黑"/>
              </a:defRPr>
            </a:pPr>
            <a:r>
              <a:t>· 改了哪个字段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7376" y="402336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D6D2C6"/>
                </a:solidFill>
                <a:latin typeface="微软雅黑"/>
              </a:defRPr>
            </a:pPr>
            <a:r>
              <a:t>· 改前值 → 改后值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37376" y="442569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D6D2C6"/>
                </a:solidFill>
                <a:latin typeface="微软雅黑"/>
              </a:defRPr>
            </a:pPr>
            <a:r>
              <a:t>· traceId（全链路串联）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37376" y="4828032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D6D2C6"/>
                </a:solidFill>
                <a:latin typeface="微软雅黑"/>
              </a:defRPr>
            </a:pPr>
            <a:r>
              <a:t>· 敏感字段读取同样记录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7376" y="5321808"/>
            <a:ext cx="4480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50" b="0">
                <a:solidFill>
                  <a:srgbClr val="C0A062"/>
                </a:solidFill>
                <a:latin typeface="微软雅黑"/>
              </a:defRPr>
            </a:pPr>
            <a:r>
              <a:t>导出与批量下载单独审计，异常频次告警。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63825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9A968C"/>
                </a:solidFill>
                <a:latin typeface="微软雅黑"/>
              </a:defRPr>
            </a:pPr>
            <a:r>
              <a:t>算数·愉乐旅游订单协同系统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64240" y="63825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9A968C"/>
                </a:solidFill>
                <a:latin typeface="微软雅黑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310896" cy="5029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457200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05 团队执行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3200" b="1">
                <a:solidFill>
                  <a:srgbClr val="101C1A"/>
                </a:solidFill>
                <a:latin typeface="微软雅黑"/>
              </a:defRPr>
            </a:pPr>
            <a:r>
              <a:t>出团那几天，也有据可查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300" b="0">
                <a:solidFill>
                  <a:srgbClr val="6B6A63"/>
                </a:solidFill>
                <a:latin typeface="微软雅黑"/>
              </a:defRPr>
            </a:pPr>
            <a:r>
              <a:t>订单完成不等于交付完成。派团、分房分车、实到登记，都是这条线的一部分。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240280"/>
            <a:ext cx="3401568" cy="137160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242316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作业单与分派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" y="278892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50" b="0">
                <a:solidFill>
                  <a:srgbClr val="6B6A63"/>
                </a:solidFill>
                <a:latin typeface="微软雅黑"/>
              </a:defRPr>
            </a:pPr>
            <a:r>
              <a:t>按岗位派单，回执确认，超时提醒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62272" y="2240280"/>
            <a:ext cx="3401568" cy="137160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00016" y="242316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派团与导服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0016" y="278892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50" b="0">
                <a:solidFill>
                  <a:srgbClr val="6B6A63"/>
                </a:solidFill>
                <a:latin typeface="微软雅黑"/>
              </a:defRPr>
            </a:pPr>
            <a:r>
              <a:t>导游档期冲突在派团时拦下，导服费直接入成本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1583" y="2240280"/>
            <a:ext cx="3401568" cy="137160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7" y="242316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分房分车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7" y="278892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50" b="0">
                <a:solidFill>
                  <a:srgbClr val="6B6A63"/>
                </a:solidFill>
                <a:latin typeface="微软雅黑"/>
              </a:defRPr>
            </a:pPr>
            <a:r>
              <a:t>名单一改，房表与座位表跟着重排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813048"/>
            <a:ext cx="3401568" cy="137160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60704" y="3995928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团队动态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0704" y="4361688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50" b="0">
                <a:solidFill>
                  <a:srgbClr val="6B6A63"/>
                </a:solidFill>
                <a:latin typeface="微软雅黑"/>
              </a:defRPr>
            </a:pPr>
            <a:r>
              <a:t>每日行程、集合时间、联系人集中一处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62272" y="3813048"/>
            <a:ext cx="3401568" cy="137160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00016" y="3995928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应急值班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00016" y="4361688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50" b="0">
                <a:solidFill>
                  <a:srgbClr val="6B6A63"/>
                </a:solidFill>
                <a:latin typeface="微软雅黑"/>
              </a:defRPr>
            </a:pPr>
            <a:r>
              <a:t>事件登记、处置过程与结果，事后可复盘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01583" y="3813048"/>
            <a:ext cx="3401568" cy="137160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39327" y="3995928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实到登记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39327" y="4361688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50" b="0">
                <a:solidFill>
                  <a:srgbClr val="6B6A63"/>
                </a:solidFill>
                <a:latin typeface="微软雅黑"/>
              </a:defRPr>
            </a:pPr>
            <a:r>
              <a:t>实到人数与结算人数比对，差异需说明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5468112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1000" b="0">
                <a:solidFill>
                  <a:srgbClr val="2C7A63"/>
                </a:solidFill>
                <a:latin typeface="微软雅黑"/>
              </a:defRPr>
            </a:pPr>
            <a:r>
              <a:t>这一域当前状态为「按需启用 / 设计确认中」，不强推：先把订单、成本、财务、单据跑通。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63825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9A968C"/>
                </a:solidFill>
                <a:latin typeface="微软雅黑"/>
              </a:defRPr>
            </a:pPr>
            <a:r>
              <a:t>算数·愉乐旅游订单协同系统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64240" y="63825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9A968C"/>
                </a:solidFill>
                <a:latin typeface="微软雅黑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310896" cy="5029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457200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06 数据与权限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3200" b="1">
                <a:solidFill>
                  <a:srgbClr val="101C1A"/>
                </a:solidFill>
                <a:latin typeface="微软雅黑"/>
              </a:defRPr>
            </a:pPr>
            <a:r>
              <a:t>报表从总数点到单，主数据后台自维护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300" b="0">
                <a:solidFill>
                  <a:srgbClr val="6B6A63"/>
                </a:solidFill>
                <a:latin typeface="微软雅黑"/>
              </a:defRPr>
            </a:pPr>
            <a:r>
              <a:t>改版重点不是多几个菜单，而是「数能追到底、配置不用找开发」。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212848"/>
            <a:ext cx="2606040" cy="342900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2377440"/>
            <a:ext cx="2194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统计报表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" y="2816352"/>
            <a:ext cx="217627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4A4842"/>
                </a:solidFill>
                <a:latin typeface="微软雅黑"/>
              </a:defRPr>
            </a:pPr>
            <a:r>
              <a:t>· 8 项口径：订单 / 人次 / 应收 / 成本 / 毛利 / 待收 / 人均客单 / 人均毛利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" y="3474720"/>
            <a:ext cx="217627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4A4842"/>
                </a:solidFill>
                <a:latin typeface="微软雅黑"/>
              </a:defRPr>
            </a:pPr>
            <a:r>
              <a:t>· 四维汇总：业务员、渠道、月份、产品结构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" y="4133087"/>
            <a:ext cx="217627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4A4842"/>
                </a:solidFill>
                <a:latin typeface="微软雅黑"/>
              </a:defRPr>
            </a:pPr>
            <a:r>
              <a:t>· 在途与已审分开，待退款与待录成本单列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0704" y="4791455"/>
            <a:ext cx="217627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4A4842"/>
                </a:solidFill>
                <a:latin typeface="微软雅黑"/>
              </a:defRPr>
            </a:pPr>
            <a:r>
              <a:t>· 任一数字、任一行点击落到订单结果集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520440" y="2212848"/>
            <a:ext cx="2606040" cy="342900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58184" y="2377440"/>
            <a:ext cx="2194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运营大屏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8184" y="2816352"/>
            <a:ext cx="217627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4A4842"/>
                </a:solidFill>
                <a:latin typeface="微软雅黑"/>
              </a:defRPr>
            </a:pPr>
            <a:r>
              <a:t>· 免登录投屏，适合晨会与展厅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8184" y="3474720"/>
            <a:ext cx="217627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4A4842"/>
                </a:solidFill>
                <a:latin typeface="微软雅黑"/>
              </a:defRPr>
            </a:pPr>
            <a:r>
              <a:t>· KPI 与排行可穿透到订单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8184" y="4133087"/>
            <a:ext cx="217627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4A4842"/>
                </a:solidFill>
                <a:latin typeface="微软雅黑"/>
              </a:defRPr>
            </a:pPr>
            <a:r>
              <a:t>· 与 PC 报表同一套口径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2212848"/>
            <a:ext cx="2606040" cy="342900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55664" y="2377440"/>
            <a:ext cx="2194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主数据与配置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2816352"/>
            <a:ext cx="217627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4A4842"/>
                </a:solidFill>
                <a:latin typeface="微软雅黑"/>
              </a:defRPr>
            </a:pPr>
            <a:r>
              <a:t>· 渠道费率、业务员、出发地、票务代理、地接社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55664" y="3474720"/>
            <a:ext cx="217627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4A4842"/>
                </a:solidFill>
                <a:latin typeface="微软雅黑"/>
              </a:defRPr>
            </a:pPr>
            <a:r>
              <a:t>· 行程模板、承接主体、数据字典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55664" y="4133087"/>
            <a:ext cx="217627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4A4842"/>
                </a:solidFill>
                <a:latin typeface="微软雅黑"/>
              </a:defRPr>
            </a:pPr>
            <a:r>
              <a:t>· CSV / JSON 导入导出，换环境可复制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55664" y="4791455"/>
            <a:ext cx="217627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4A4842"/>
                </a:solidFill>
                <a:latin typeface="微软雅黑"/>
              </a:defRPr>
            </a:pPr>
            <a:r>
              <a:t>· 打印模板、外观布局、接口与操作日志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15400" y="2212848"/>
            <a:ext cx="2606040" cy="342900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53144" y="2377440"/>
            <a:ext cx="2194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移动填报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53144" y="2816352"/>
            <a:ext cx="217627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4A4842"/>
                </a:solidFill>
                <a:latin typeface="微软雅黑"/>
              </a:defRPr>
            </a:pPr>
            <a:r>
              <a:t>· H5 工作台 / 订单 / 填报 / 我的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53144" y="3474720"/>
            <a:ext cx="217627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4A4842"/>
                </a:solidFill>
                <a:latin typeface="微软雅黑"/>
              </a:defRPr>
            </a:pPr>
            <a:r>
              <a:t>· 字段与 PC 同源，不另存一套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53144" y="4133087"/>
            <a:ext cx="217627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defRPr sz="900" b="0">
                <a:solidFill>
                  <a:srgbClr val="4A4842"/>
                </a:solidFill>
                <a:latin typeface="微软雅黑"/>
              </a:defRPr>
            </a:pPr>
            <a:r>
              <a:t>· 扫码分享，微信内直接打开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60" y="580644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00" b="0">
                <a:solidFill>
                  <a:srgbClr val="2C7A63"/>
                </a:solidFill>
                <a:latin typeface="微软雅黑"/>
              </a:defRPr>
            </a:pPr>
            <a:r>
              <a:t>口径先说死：收入 = 应收团款，毛利 = 应收 − 成本（未录成本不计毛利），实收与待收单独反映现金流。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" y="63825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9A968C"/>
                </a:solidFill>
                <a:latin typeface="微软雅黑"/>
              </a:defRPr>
            </a:pPr>
            <a:r>
              <a:t>算数·愉乐旅游订单协同系统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064240" y="63825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9A968C"/>
                </a:solidFill>
                <a:latin typeface="微软雅黑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310896" cy="5029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457200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双轨隔离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3200" b="1">
                <a:solidFill>
                  <a:srgbClr val="101C1A"/>
                </a:solidFill>
                <a:latin typeface="微软雅黑"/>
              </a:defRPr>
            </a:pPr>
            <a:r>
              <a:t>法人主体 × 销售渠道，两条线不能串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300" b="0">
                <a:solidFill>
                  <a:srgbClr val="6B6A63"/>
                </a:solidFill>
                <a:latin typeface="微软雅黑"/>
              </a:defRPr>
            </a:pPr>
            <a:r>
              <a:t>同一批客人可能走不同主体签约、不同渠道结算。单据抬头跟主体走，对账口径跟渠道走。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240280"/>
            <a:ext cx="5074920" cy="3200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423160"/>
            <a:ext cx="4480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法人主体：以谁的名义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" y="283464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· 抬头、税号、开户行、印章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" y="3310128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· 决定合同 / 收据 / 结算单归属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3856" y="378561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· 主体切换需权限并留痕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856" y="4261104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3A3833"/>
                </a:solidFill>
                <a:latin typeface="微软雅黑"/>
              </a:defRPr>
            </a:pPr>
            <a:r>
              <a:t>· 跨主体看数需显式授权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2240280"/>
            <a:ext cx="5166360" cy="3200400"/>
          </a:xfrm>
          <a:prstGeom prst="roundRect">
            <a:avLst>
              <a:gd name="adj" fmla="val 4000"/>
            </a:avLst>
          </a:prstGeom>
          <a:solidFill>
            <a:srgbClr val="101C1A"/>
          </a:solidFill>
          <a:ln w="12700">
            <a:solidFill>
              <a:srgbClr val="101C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2423160"/>
            <a:ext cx="4572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FFFFFF"/>
                </a:solidFill>
                <a:latin typeface="微软雅黑"/>
              </a:defRPr>
            </a:pPr>
            <a:r>
              <a:t>销售渠道：按谁的口径对账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3096" y="283464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D6D2C6"/>
                </a:solidFill>
                <a:latin typeface="微软雅黑"/>
              </a:defRPr>
            </a:pPr>
            <a:r>
              <a:t>· 携程 / 同程 / 全球通 / 众信 / 门店直客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3096" y="3310128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D6D2C6"/>
                </a:solidFill>
                <a:latin typeface="微软雅黑"/>
              </a:defRPr>
            </a:pPr>
            <a:r>
              <a:t>· 结算方式：现结 / 月结 / 平台回款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83096" y="378561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D6D2C6"/>
                </a:solidFill>
                <a:latin typeface="微软雅黑"/>
              </a:defRPr>
            </a:pPr>
            <a:r>
              <a:t>· 扣点、退款、补贴单独列示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83096" y="4261104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D6D2C6"/>
                </a:solidFill>
                <a:latin typeface="微软雅黑"/>
              </a:defRPr>
            </a:pPr>
            <a:r>
              <a:t>· 对账单按渠道出，不混主体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62356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2C7A63"/>
                </a:solidFill>
                <a:latin typeface="微软雅黑"/>
              </a:defRPr>
            </a:pPr>
            <a:r>
              <a:t>数据上就是两个字段：entity_id 与 channel_id，所有业务表都带，查询默认按主体过滤。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63825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9A968C"/>
                </a:solidFill>
                <a:latin typeface="微软雅黑"/>
              </a:defRPr>
            </a:pPr>
            <a:r>
              <a:t>算数·愉乐旅游订单协同系统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64240" y="63825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9A968C"/>
                </a:solidFill>
                <a:latin typeface="微软雅黑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310896" cy="5029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457200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演示环境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3200" b="1">
                <a:solidFill>
                  <a:srgbClr val="101C1A"/>
                </a:solidFill>
                <a:latin typeface="微软雅黑"/>
              </a:defRPr>
            </a:pPr>
            <a:r>
              <a:t>8 个团，覆盖 6 种典型状态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300" b="0">
                <a:solidFill>
                  <a:srgbClr val="6B6A63"/>
                </a:solidFill>
                <a:latin typeface="微软雅黑"/>
              </a:defRPr>
            </a:pPr>
            <a:r>
              <a:t>演示数据用的是真实结构的线路与真实的科目比例，不是随手编的流水。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2148840"/>
            <a:ext cx="8321040" cy="384048"/>
          </a:xfrm>
          <a:prstGeom prst="rect">
            <a:avLst/>
          </a:prstGeom>
          <a:solidFill>
            <a:srgbClr val="101C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240280"/>
            <a:ext cx="15544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FFFFFF"/>
                </a:solidFill>
                <a:latin typeface="微软雅黑"/>
              </a:defRPr>
            </a:pPr>
            <a:r>
              <a:t>订单号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88336" y="2240280"/>
            <a:ext cx="28346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FFFFFF"/>
                </a:solidFill>
                <a:latin typeface="微软雅黑"/>
              </a:defRPr>
            </a:pPr>
            <a:r>
              <a:t>线路 / 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05855" y="2240280"/>
            <a:ext cx="11887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FFFFFF"/>
                </a:solidFill>
                <a:latin typeface="微软雅黑"/>
              </a:defRPr>
            </a:pPr>
            <a:r>
              <a:t>渠道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77455" y="2240280"/>
            <a:ext cx="8229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FFFFFF"/>
                </a:solidFill>
                <a:latin typeface="微软雅黑"/>
              </a:defRPr>
            </a:pPr>
            <a:r>
              <a:t>人数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83296" y="2240280"/>
            <a:ext cx="10058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FFFFFF"/>
                </a:solidFill>
                <a:latin typeface="微软雅黑"/>
              </a:defRPr>
            </a:pPr>
            <a:r>
              <a:t>状态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2551176"/>
            <a:ext cx="8321040" cy="420624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50976" y="2651760"/>
            <a:ext cx="15544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YL202605001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88336" y="2651760"/>
            <a:ext cx="2834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42321"/>
                </a:solidFill>
                <a:latin typeface="微软雅黑"/>
              </a:defRPr>
            </a:pPr>
            <a:r>
              <a:t>情动湘西双高 + 双动 5 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05855" y="2651760"/>
            <a:ext cx="11887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全球通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77455" y="2651760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3 成人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83296" y="2651760"/>
            <a:ext cx="1097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C7A63"/>
                </a:solidFill>
                <a:latin typeface="微软雅黑"/>
              </a:defRPr>
            </a:pPr>
            <a:r>
              <a:t>已结算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0976" y="3072384"/>
            <a:ext cx="15544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YL202607022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88336" y="3072384"/>
            <a:ext cx="2834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42321"/>
                </a:solidFill>
                <a:latin typeface="微软雅黑"/>
              </a:defRPr>
            </a:pPr>
            <a:r>
              <a:t>尊享恩施双动 5 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05855" y="3072384"/>
            <a:ext cx="11887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携程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77455" y="3072384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2 成人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83296" y="3072384"/>
            <a:ext cx="1097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C7A63"/>
                </a:solidFill>
                <a:latin typeface="微软雅黑"/>
              </a:defRPr>
            </a:pPr>
            <a:r>
              <a:t>已审核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22960" y="3392424"/>
            <a:ext cx="8321040" cy="420624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50976" y="3493008"/>
            <a:ext cx="15544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YL202607002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88336" y="3493008"/>
            <a:ext cx="2834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42321"/>
                </a:solidFill>
                <a:latin typeface="微软雅黑"/>
              </a:defRPr>
            </a:pPr>
            <a:r>
              <a:t>康氧利川 10 日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05855" y="3493008"/>
            <a:ext cx="11887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遂宁青旅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77455" y="3493008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4 成人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83296" y="3493008"/>
            <a:ext cx="1097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C7A63"/>
                </a:solidFill>
                <a:latin typeface="微软雅黑"/>
              </a:defRPr>
            </a:pPr>
            <a:r>
              <a:t>待审核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0976" y="3913632"/>
            <a:ext cx="15544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YL202607003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88336" y="3913632"/>
            <a:ext cx="2834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42321"/>
                </a:solidFill>
                <a:latin typeface="微软雅黑"/>
              </a:defRPr>
            </a:pPr>
            <a:r>
              <a:t>康氧利川 10 日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05855" y="3913632"/>
            <a:ext cx="11887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四川易飞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77455" y="391363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20 人（15+5）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83296" y="3913632"/>
            <a:ext cx="1097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C7A63"/>
                </a:solidFill>
                <a:latin typeface="微软雅黑"/>
              </a:defRPr>
            </a:pPr>
            <a:r>
              <a:t>待录成本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22960" y="4233672"/>
            <a:ext cx="8321040" cy="420624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0976" y="4334256"/>
            <a:ext cx="15544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YL202607004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88336" y="4334256"/>
            <a:ext cx="2834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42321"/>
                </a:solidFill>
                <a:latin typeface="微软雅黑"/>
              </a:defRPr>
            </a:pPr>
            <a:r>
              <a:t>尊享恩施双动 5 天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705855" y="4334256"/>
            <a:ext cx="11887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携程门店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077455" y="4334256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3 成人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083296" y="4334256"/>
            <a:ext cx="1097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C7A63"/>
                </a:solidFill>
                <a:latin typeface="微软雅黑"/>
              </a:defRPr>
            </a:pPr>
            <a:r>
              <a:t>草稿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0976" y="4754880"/>
            <a:ext cx="15544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YL202608008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688336" y="4754880"/>
            <a:ext cx="2834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42321"/>
                </a:solidFill>
                <a:latin typeface="微软雅黑"/>
              </a:defRPr>
            </a:pPr>
            <a:r>
              <a:t>情动湘西双高 + 双动 5 天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05855" y="4754880"/>
            <a:ext cx="11887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同程门店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77455" y="4754880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2 成人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083296" y="4754880"/>
            <a:ext cx="1097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C7A63"/>
                </a:solidFill>
                <a:latin typeface="微软雅黑"/>
              </a:defRPr>
            </a:pPr>
            <a:r>
              <a:t>已审核 · 待退差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22960" y="5074920"/>
            <a:ext cx="8321040" cy="420624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50976" y="5175504"/>
            <a:ext cx="15544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YL202608020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688336" y="5175504"/>
            <a:ext cx="2834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42321"/>
                </a:solidFill>
                <a:latin typeface="微软雅黑"/>
              </a:defRPr>
            </a:pPr>
            <a:r>
              <a:t>情动湘西双高 + 双动 5 天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705855" y="5175504"/>
            <a:ext cx="11887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众信总部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077455" y="5175504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2 成人 + 1 儿童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083296" y="5175504"/>
            <a:ext cx="1097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C7A63"/>
                </a:solidFill>
                <a:latin typeface="微软雅黑"/>
              </a:defRPr>
            </a:pPr>
            <a:r>
              <a:t>待录成本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0976" y="5596128"/>
            <a:ext cx="15544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YL202607001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688336" y="5596128"/>
            <a:ext cx="2834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42321"/>
                </a:solidFill>
                <a:latin typeface="微软雅黑"/>
              </a:defRPr>
            </a:pPr>
            <a:r>
              <a:t>张家界 + 凤凰 5 天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705855" y="5596128"/>
            <a:ext cx="11887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全球通户外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077455" y="5596128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4842"/>
                </a:solidFill>
                <a:latin typeface="微软雅黑"/>
              </a:defRPr>
            </a:pPr>
            <a:r>
              <a:t>2 成人 + 2 儿童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083296" y="5596128"/>
            <a:ext cx="1097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2C7A63"/>
                </a:solidFill>
                <a:latin typeface="微软雅黑"/>
              </a:defRPr>
            </a:pPr>
            <a:r>
              <a:t>已结算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9464040" y="2148840"/>
            <a:ext cx="1874519" cy="3749039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9674352" y="2304288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2C7A63"/>
                </a:solidFill>
                <a:latin typeface="微软雅黑"/>
              </a:defRPr>
            </a:pPr>
            <a:r>
              <a:t>覆盖场景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674352" y="2651760"/>
            <a:ext cx="15544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· 完整闭环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674352" y="3035808"/>
            <a:ext cx="15544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· 财务审核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674352" y="3419856"/>
            <a:ext cx="15544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· 长线成本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674352" y="3803904"/>
            <a:ext cx="15544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· 变更退差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674352" y="4187952"/>
            <a:ext cx="15544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· 草稿态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674352" y="4572000"/>
            <a:ext cx="15544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· 缺项提示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674352" y="4956048"/>
            <a:ext cx="15544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· 渠道对账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674352" y="5340096"/>
            <a:ext cx="15544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0">
                <a:solidFill>
                  <a:srgbClr val="3A3833"/>
                </a:solidFill>
                <a:latin typeface="微软雅黑"/>
              </a:defRPr>
            </a:pPr>
            <a:r>
              <a:t>· 多供应商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22960" y="598932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0">
                <a:solidFill>
                  <a:srgbClr val="6B6A63"/>
                </a:solidFill>
                <a:latin typeface="微软雅黑"/>
              </a:defRPr>
            </a:pPr>
            <a:r>
              <a:t>演示入口：https://p.zerocod.cn/lvyou/site/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22960" y="63825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9A968C"/>
                </a:solidFill>
                <a:latin typeface="微软雅黑"/>
              </a:defRPr>
            </a:pPr>
            <a:r>
              <a:t>算数·愉乐旅游订单协同系统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1064240" y="63825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9A968C"/>
                </a:solidFill>
                <a:latin typeface="微软雅黑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310896" cy="5029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457200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落地交付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3200" b="1">
                <a:solidFill>
                  <a:srgbClr val="101C1A"/>
                </a:solidFill>
                <a:latin typeface="微软雅黑"/>
              </a:defRPr>
            </a:pPr>
            <a:r>
              <a:t>四周一版：先跑通，再复制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300" b="0">
                <a:solidFill>
                  <a:srgbClr val="6B6A63"/>
                </a:solidFill>
                <a:latin typeface="微软雅黑"/>
              </a:defRPr>
            </a:pPr>
            <a:r>
              <a:t>不搞一次性大上线。先用一单真实团把三个角色拉齐，再把模板和口径复制到整条专线。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331720"/>
            <a:ext cx="248716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42416" y="248716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C0A062"/>
                </a:solidFill>
                <a:latin typeface="微软雅黑"/>
              </a:defRPr>
            </a:pPr>
            <a:r>
              <a:t>第 1 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" y="2798064"/>
            <a:ext cx="2048256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定范围与口径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" y="3310128"/>
            <a:ext cx="204825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50" b="0">
                <a:solidFill>
                  <a:srgbClr val="6B6A63"/>
                </a:solidFill>
                <a:latin typeface="微软雅黑"/>
              </a:defRPr>
            </a:pPr>
            <a:r>
              <a:t>主体、渠道、成本科目、单据抬头、四级状态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93008" y="2331720"/>
            <a:ext cx="248716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12463" y="248716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C0A062"/>
                </a:solidFill>
                <a:latin typeface="微软雅黑"/>
              </a:defRPr>
            </a:pPr>
            <a:r>
              <a:t>第 2 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12463" y="2798064"/>
            <a:ext cx="2048256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初始化与迁移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2463" y="3310128"/>
            <a:ext cx="204825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50" b="0">
                <a:solidFill>
                  <a:srgbClr val="6B6A63"/>
                </a:solidFill>
                <a:latin typeface="微软雅黑"/>
              </a:defRPr>
            </a:pPr>
            <a:r>
              <a:t>供应商、渠道、模板、老单台账，校对首月数据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63056" y="2331720"/>
            <a:ext cx="248716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2512" y="248716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C0A062"/>
                </a:solidFill>
                <a:latin typeface="微软雅黑"/>
              </a:defRPr>
            </a:pPr>
            <a:r>
              <a:t>第 3 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82512" y="2798064"/>
            <a:ext cx="2048256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角色培训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3310128"/>
            <a:ext cx="204825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50" b="0">
                <a:solidFill>
                  <a:srgbClr val="6B6A63"/>
                </a:solidFill>
                <a:latin typeface="微软雅黑"/>
              </a:defRPr>
            </a:pPr>
            <a:r>
              <a:t>三张操作卡，用演示团各走一遍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33104" y="2331720"/>
            <a:ext cx="248716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52560" y="248716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C0A062"/>
                </a:solidFill>
                <a:latin typeface="微软雅黑"/>
              </a:defRPr>
            </a:pPr>
            <a:r>
              <a:t>第 4 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52560" y="2798064"/>
            <a:ext cx="2048256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1300" b="1">
                <a:solidFill>
                  <a:srgbClr val="101C1A"/>
                </a:solidFill>
                <a:latin typeface="微软雅黑"/>
              </a:defRPr>
            </a:pPr>
            <a:r>
              <a:t>并行与验收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52560" y="3310128"/>
            <a:ext cx="204825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50" b="0">
                <a:solidFill>
                  <a:srgbClr val="6B6A63"/>
                </a:solidFill>
                <a:latin typeface="微软雅黑"/>
              </a:defRPr>
            </a:pPr>
            <a:r>
              <a:t>新旧并行两周，验收金额、单据、留痕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4892040"/>
            <a:ext cx="10424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2C7A63"/>
                </a:solidFill>
                <a:latin typeface="微软雅黑"/>
              </a:defRPr>
            </a:pPr>
            <a:r>
              <a:t>上线验收的三把尺子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8" y="5230368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1">
                <a:solidFill>
                  <a:srgbClr val="242321"/>
                </a:solidFill>
                <a:latin typeface="微软雅黑"/>
              </a:defRPr>
            </a:pPr>
            <a:r>
              <a:t>· 金额零差异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00400" y="5230368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00" b="0">
                <a:solidFill>
                  <a:srgbClr val="6B6A63"/>
                </a:solidFill>
                <a:latin typeface="微软雅黑"/>
              </a:defRPr>
            </a:pPr>
            <a:r>
              <a:t>系统结算数 = 手工台账数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" y="5596128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1">
                <a:solidFill>
                  <a:srgbClr val="242321"/>
                </a:solidFill>
                <a:latin typeface="微软雅黑"/>
              </a:defRPr>
            </a:pPr>
            <a:r>
              <a:t>· 单据齐全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00400" y="5596128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00" b="0">
                <a:solidFill>
                  <a:srgbClr val="6B6A63"/>
                </a:solidFill>
                <a:latin typeface="微软雅黑"/>
              </a:defRPr>
            </a:pPr>
            <a:r>
              <a:t>14 类按阶段无缺件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1248" y="5961888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50" b="1">
                <a:solidFill>
                  <a:srgbClr val="242321"/>
                </a:solidFill>
                <a:latin typeface="微软雅黑"/>
              </a:defRPr>
            </a:pPr>
            <a:r>
              <a:t>· 留痕可检索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00400" y="5961888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000" b="0">
                <a:solidFill>
                  <a:srgbClr val="6B6A63"/>
                </a:solidFill>
                <a:latin typeface="微软雅黑"/>
              </a:defRPr>
            </a:pPr>
            <a:r>
              <a:t>任一笔改动可定位到人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" y="63825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9A968C"/>
                </a:solidFill>
                <a:latin typeface="微软雅黑"/>
              </a:defRPr>
            </a:pPr>
            <a:r>
              <a:t>算数·愉乐旅游订单协同系统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064240" y="63825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9A968C"/>
                </a:solidFill>
                <a:latin typeface="微软雅黑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310896" cy="50292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457200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配套资料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defRPr sz="3200" b="1">
                <a:solidFill>
                  <a:srgbClr val="101C1A"/>
                </a:solidFill>
                <a:latin typeface="微软雅黑"/>
              </a:defRPr>
            </a:pPr>
            <a:r>
              <a:t>三份文件，先内部对一遍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72768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defRPr sz="1300" b="0">
                <a:solidFill>
                  <a:srgbClr val="6B6A63"/>
                </a:solidFill>
                <a:latin typeface="微软雅黑"/>
              </a:defRPr>
            </a:pPr>
            <a:r>
              <a:t>功能清单可逐条勾选，介绍 PPT 可直接投屏，宣传手册可打印给管理层。官网下载中心直链，不用注册。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286000"/>
            <a:ext cx="3401568" cy="182880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8992" y="2450592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C0A062"/>
                </a:solidFill>
                <a:latin typeface="微软雅黑"/>
              </a:defRPr>
            </a:pPr>
            <a:r>
              <a:t>Excel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" y="2743200"/>
            <a:ext cx="29260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500" b="1">
                <a:solidFill>
                  <a:srgbClr val="101C1A"/>
                </a:solidFill>
                <a:latin typeface="微软雅黑"/>
              </a:defRPr>
            </a:pPr>
            <a:r>
              <a:t>功能清单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992" y="3182112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50" b="0">
                <a:solidFill>
                  <a:srgbClr val="6B6A63"/>
                </a:solidFill>
                <a:latin typeface="微软雅黑"/>
              </a:defRPr>
            </a:pPr>
            <a:r>
              <a:t>36 模块 / 145 条功能点 / 权限矩阵 / 字段字典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62272" y="2286000"/>
            <a:ext cx="3401568" cy="182880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18304" y="2450592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C0A062"/>
                </a:solidFill>
                <a:latin typeface="微软雅黑"/>
              </a:defRPr>
            </a:pPr>
            <a:r>
              <a:t>PPT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18304" y="2743200"/>
            <a:ext cx="29260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500" b="1">
                <a:solidFill>
                  <a:srgbClr val="101C1A"/>
                </a:solidFill>
                <a:latin typeface="微软雅黑"/>
              </a:defRPr>
            </a:pPr>
            <a:r>
              <a:t>产品介绍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18304" y="3182112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50" b="0">
                <a:solidFill>
                  <a:srgbClr val="6B6A63"/>
                </a:solidFill>
                <a:latin typeface="微软雅黑"/>
              </a:defRPr>
            </a:pPr>
            <a:r>
              <a:t>17 页，讲清痛点、闭环与落地节奏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1583" y="2286000"/>
            <a:ext cx="3401568" cy="1828800"/>
          </a:xfrm>
          <a:prstGeom prst="roundRect">
            <a:avLst>
              <a:gd name="adj" fmla="val 4000"/>
            </a:avLst>
          </a:prstGeom>
          <a:solidFill>
            <a:srgbClr val="F6F3EC"/>
          </a:solidFill>
          <a:ln w="12700">
            <a:solidFill>
              <a:srgbClr val="DCD5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57615" y="2450592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C0A062"/>
                </a:solidFill>
                <a:latin typeface="微软雅黑"/>
              </a:defRPr>
            </a:pPr>
            <a:r>
              <a:t>Word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7615" y="2743200"/>
            <a:ext cx="29260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500" b="1">
                <a:solidFill>
                  <a:srgbClr val="101C1A"/>
                </a:solidFill>
                <a:latin typeface="微软雅黑"/>
              </a:defRPr>
            </a:pPr>
            <a:r>
              <a:t>宣传手册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7615" y="3182112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defRPr sz="950" b="0">
                <a:solidFill>
                  <a:srgbClr val="6B6A63"/>
                </a:solidFill>
                <a:latin typeface="微软雅黑"/>
              </a:defRPr>
            </a:pPr>
            <a:r>
              <a:t>完整方案，可打印、可按需修改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452628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1">
                <a:solidFill>
                  <a:srgbClr val="2C7A63"/>
                </a:solidFill>
                <a:latin typeface="微软雅黑"/>
              </a:defRPr>
            </a:pPr>
            <a:r>
              <a:t>下载中心：https://p.zerocod.cn/lvyou/site/download/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5029200"/>
            <a:ext cx="10515600" cy="1051560"/>
          </a:xfrm>
          <a:prstGeom prst="roundRect">
            <a:avLst>
              <a:gd name="adj" fmla="val 4000"/>
            </a:avLst>
          </a:prstGeom>
          <a:solidFill>
            <a:srgbClr val="101C1A"/>
          </a:solidFill>
          <a:ln w="12700">
            <a:solidFill>
              <a:srgbClr val="101C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97280" y="5193792"/>
            <a:ext cx="99669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FFFFFF"/>
                </a:solidFill>
                <a:latin typeface="微软雅黑"/>
              </a:defRPr>
            </a:pPr>
            <a:r>
              <a:t>预约演示　400-678-7857　cooper@micount.cn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" y="5596128"/>
            <a:ext cx="9966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950" b="0">
                <a:solidFill>
                  <a:srgbClr val="A8B5AF"/>
                </a:solidFill>
                <a:latin typeface="微软雅黑"/>
              </a:defRPr>
            </a:pPr>
            <a:r>
              <a:t>上海市静安区汶水路 480 号（鑫森园区）103 号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63825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9A968C"/>
                </a:solidFill>
                <a:latin typeface="微软雅黑"/>
              </a:defRPr>
            </a:pPr>
            <a:r>
              <a:t>算数·愉乐旅游订单协同系统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0" y="63825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defRPr sz="1000" b="0">
                <a:solidFill>
                  <a:srgbClr val="9A968C"/>
                </a:solidFill>
                <a:latin typeface="微软雅黑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148085908000" cy="128016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14884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C0A062"/>
                </a:solidFill>
                <a:latin typeface="微软雅黑"/>
              </a:defRPr>
            </a:pPr>
            <a:r>
              <a:t>Next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26060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defRPr sz="4000" b="1">
                <a:solidFill>
                  <a:srgbClr val="FFFFFF"/>
                </a:solidFill>
                <a:latin typeface="微软雅黑"/>
              </a:defRPr>
            </a:pPr>
            <a:r>
              <a:t>拿你们的一单真实团，走一遍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886200"/>
            <a:ext cx="8778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  <a:defRPr sz="1300" b="0">
                <a:solidFill>
                  <a:srgbClr val="D6D2C6"/>
                </a:solidFill>
                <a:latin typeface="微软雅黑"/>
              </a:defRPr>
            </a:pPr>
            <a:r>
              <a:t>15 分钟演示，不谈概念：从录单开始，到你最关心的那张单据统计结束。</a:t>
            </a:r>
          </a:p>
          <a:p>
            <a:pPr algn="l">
              <a:lnSpc>
                <a:spcPct val="155000"/>
              </a:lnSpc>
              <a:defRPr sz="1300" b="0">
                <a:solidFill>
                  <a:srgbClr val="D6D2C6"/>
                </a:solidFill>
                <a:latin typeface="微软雅黑"/>
              </a:defRPr>
            </a:pPr>
            <a:r>
              <a:t>带上一条线路的真实人数、成本结构和渠道结算方式，我们按你的口径走。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1033271" y="5138928"/>
            <a:ext cx="1005840" cy="45720"/>
          </a:xfrm>
          <a:prstGeom prst="rect">
            <a:avLst/>
          </a:prstGeom>
          <a:solidFill>
            <a:srgbClr val="C0A0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349240"/>
            <a:ext cx="82296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300" b="0">
                <a:solidFill>
                  <a:srgbClr val="FFFFFF"/>
                </a:solidFill>
                <a:latin typeface="微软雅黑"/>
              </a:defRPr>
            </a:pPr>
            <a:r>
              <a:t>400-678-7857　·　cooper@micount.cn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5715000"/>
            <a:ext cx="82296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defRPr sz="1100" b="0">
                <a:solidFill>
                  <a:srgbClr val="8F8B81"/>
                </a:solidFill>
                <a:latin typeface="微软雅黑"/>
              </a:defRPr>
            </a:pPr>
            <a:r>
              <a:t>https://p.zerocod.cn/lvyou/site/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630936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defRPr sz="900" b="0">
                <a:solidFill>
                  <a:srgbClr val="6E6A62"/>
                </a:solidFill>
                <a:latin typeface="微软雅黑"/>
              </a:defRPr>
            </a:pPr>
            <a:r>
              <a:t>© 2026 上海思扬信息科技有限公司　|　算数云科技（深圳）有限公司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