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05840" y="1371600"/>
            <a:ext cx="1371600" cy="6400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9164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5400" b="1">
                <a:solidFill>
                  <a:srgbClr val="FFFFFF"/>
                </a:solidFill>
                <a:latin typeface="微软雅黑"/>
              </a:rPr>
              <a:t>算数·弱电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92608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200" b="0">
                <a:solidFill>
                  <a:srgbClr val="9FE8C6"/>
                </a:solidFill>
                <a:latin typeface="微软雅黑"/>
              </a:rPr>
              <a:t>弱电安装实施管理系统｜产品功能介绍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65760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C9D6D2"/>
                </a:solidFill>
                <a:latin typeface="微软雅黑"/>
              </a:rPr>
              <a:t>客户 · 商机 · 报价 · 合同 · 施工 · 验收 · 开票 · 回款，一张账管清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39496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0">
                <a:solidFill>
                  <a:srgbClr val="8FA3A0"/>
                </a:solidFill>
                <a:latin typeface="微软雅黑"/>
              </a:rPr>
              <a:t>算数科技　https://zerocod.cn/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8FA3A0"/>
                </a:solidFill>
                <a:latin typeface="微软雅黑"/>
              </a:rPr>
              <a:t>V1.0　2026 年 9 月　商务咨询：18016313342（微信同号）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目录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从产品定位到落地交付，一页一件事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91640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764792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1700784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产品定位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面向谁、解决什么问题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691640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764792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05472" y="1700784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经营痛点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老板最头疼的 4 类现场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386584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2459736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6192" y="2395728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解决思路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客户到回款的一张账闭环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92240" y="2386584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2459736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5472" y="2395728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功能全景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11 大模块组 · 59 个菜单页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3081528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3154680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6192" y="3090672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模块详解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按模块组逐菜单说明（配真实界面）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92240" y="3081528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2240" y="3154680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05472" y="3090672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产品实景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20 张演示环境真实截图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3776472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3849624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36192" y="3785616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分析看板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13 张看板，数字可下钻源单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92240" y="3776472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3849624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05472" y="3785616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逆向与合规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16 类冲红退回独立台账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" y="4471416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2960" y="4544568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09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36192" y="4480560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角色权限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四个岗位，三层校验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92240" y="4471416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92240" y="4544568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5472" y="4480560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移动填报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现场扫码即填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2960" y="5166360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2960" y="5239512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11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36192" y="5175504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规范与对比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国标支撑与价值对照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92240" y="5166360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92240" y="5239512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12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05472" y="5175504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部署与交付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四种部署 · 三步上线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22960" y="5861304"/>
            <a:ext cx="566928" cy="457200"/>
          </a:xfrm>
          <a:prstGeom prst="roundRect">
            <a:avLst>
              <a:gd name="adj" fmla="val 2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22960" y="5934456"/>
            <a:ext cx="5669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13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36192" y="5870448"/>
            <a:ext cx="475488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0E2430"/>
                </a:solidFill>
                <a:latin typeface="微软雅黑"/>
              </a:rPr>
              <a:t>演示与联系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演示账号与商务通道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01｜产品定位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一句话说清：卖的是什么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91640"/>
            <a:ext cx="10545775" cy="105156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874519"/>
            <a:ext cx="9905695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0E2430"/>
                </a:solidFill>
                <a:latin typeface="微软雅黑"/>
              </a:rPr>
              <a:t>面向弱电集成、智能化工程与维保交付企业，从客户档案、商前测量、报价合同、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E2430"/>
                </a:solidFill>
                <a:latin typeface="微软雅黑"/>
              </a:rPr>
              <a:t>施工指令、工单提成，到询价采购、开票回款、冲红退回的一体化管理系统。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017520"/>
            <a:ext cx="329184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2960" y="3017520"/>
            <a:ext cx="3291840" cy="45720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127248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目标客户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3657600"/>
            <a:ext cx="28803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弱电 / 智能化工程公司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综合布线 · 安防监控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机房 · 楼宇智能化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维保服务与续费交付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017520"/>
            <a:ext cx="329184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34840" y="3017520"/>
            <a:ext cx="3291840" cy="45720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63440" y="3127248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典型规模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3657600"/>
            <a:ext cx="28803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年产值数百万至数亿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多楼宇 · 多项目并行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商务 / 交付 / 财务分岗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有明确回款与验收节点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20" y="3017520"/>
            <a:ext cx="329184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46720" y="3017520"/>
            <a:ext cx="3291840" cy="45720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75320" y="3127248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交付形态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5320" y="3657600"/>
            <a:ext cx="28803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云端演示即开即用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本地私有化部署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专有云独立实例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· 子目录与现有门户共存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02｜经营痛点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老板最头疼的四件事，系统逐条对应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691640"/>
            <a:ext cx="5349240" cy="1874519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691640"/>
            <a:ext cx="64008" cy="1874519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1874520"/>
            <a:ext cx="48463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1">
                <a:solidFill>
                  <a:srgbClr val="D9451F"/>
                </a:solidFill>
                <a:latin typeface="微软雅黑"/>
              </a:rPr>
              <a:t>痛点 01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50" b="1">
                <a:solidFill>
                  <a:srgbClr val="0E2430"/>
                </a:solidFill>
                <a:latin typeface="微软雅黑"/>
              </a:rPr>
              <a:t>客户、报价、合同散在 Excel 里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客户性质、交易角色记在个人手机；报价改了几版找不到；合同回款计划靠记忆，漏单漏账。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92240" y="1691640"/>
            <a:ext cx="5349240" cy="1874519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691640"/>
            <a:ext cx="64008" cy="1874519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66560" y="1874520"/>
            <a:ext cx="48463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1">
                <a:solidFill>
                  <a:srgbClr val="D9451F"/>
                </a:solidFill>
                <a:latin typeface="微软雅黑"/>
              </a:rPr>
              <a:t>痛点 02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50" b="1">
                <a:solidFill>
                  <a:srgbClr val="0E2430"/>
                </a:solidFill>
                <a:latin typeface="微软雅黑"/>
              </a:rPr>
              <a:t>施工派工、工时、提成对不上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班组工时手写报；维保工单服务地址记不清；工单提成月底重算还出错，容易扯皮。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3886200"/>
            <a:ext cx="5349240" cy="1874519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886200"/>
            <a:ext cx="64008" cy="1874519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069080"/>
            <a:ext cx="48463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1">
                <a:solidFill>
                  <a:srgbClr val="D9451F"/>
                </a:solidFill>
                <a:latin typeface="微软雅黑"/>
              </a:rPr>
              <a:t>痛点 03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50" b="1">
                <a:solidFill>
                  <a:srgbClr val="0E2430"/>
                </a:solidFill>
                <a:latin typeface="微软雅黑"/>
              </a:rPr>
              <a:t>采购、开票、回款口径乱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询价、采购、应付、收票、付款多张表；回款对不上合同；真实毛利只能靠猜。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92240" y="3886200"/>
            <a:ext cx="5349240" cy="1874519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92240" y="3886200"/>
            <a:ext cx="64008" cy="1874519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0" y="4069080"/>
            <a:ext cx="48463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00" b="1">
                <a:solidFill>
                  <a:srgbClr val="D9451F"/>
                </a:solidFill>
                <a:latin typeface="微软雅黑"/>
              </a:rPr>
              <a:t>痛点 04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50" b="1">
                <a:solidFill>
                  <a:srgbClr val="0E2430"/>
                </a:solidFill>
                <a:latin typeface="微软雅黑"/>
              </a:rPr>
              <a:t>错票、退库、退回污染经营数据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报价作废、合同终止、开票红冲、回款退回混在正流水里，简报数字虚高。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03｜解决思路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一张账闭环：上游下推下游，下游回写上游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645920"/>
            <a:ext cx="10545775" cy="45720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148132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7824" y="162763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</a:rPr>
              <a:t>客户档案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228600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一次建档：客户性质、交易角色、账期、楼宇</a:t>
            </a:r>
          </a:p>
        </p:txBody>
      </p:sp>
      <p:sp>
        <p:nvSpPr>
          <p:cNvPr id="13" name="Isosceles Triangle 12"/>
          <p:cNvSpPr/>
          <p:nvPr/>
        </p:nvSpPr>
        <p:spPr>
          <a:xfrm rot="5400000">
            <a:off x="2514600" y="173736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670048" y="148132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724912" y="162763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</a:rPr>
              <a:t>联系人 / 跟进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88336" y="228600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决策人与跟进记录挂在客户上</a:t>
            </a:r>
          </a:p>
        </p:txBody>
      </p:sp>
      <p:sp>
        <p:nvSpPr>
          <p:cNvPr id="17" name="Isosceles Triangle 16"/>
          <p:cNvSpPr/>
          <p:nvPr/>
        </p:nvSpPr>
        <p:spPr>
          <a:xfrm rot="5400000">
            <a:off x="4361688" y="173736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517136" y="148132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0" y="162763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</a:rPr>
              <a:t>商机管理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5424" y="228600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阶段 + 产品明细自动汇总预估利润</a:t>
            </a:r>
          </a:p>
        </p:txBody>
      </p:sp>
      <p:sp>
        <p:nvSpPr>
          <p:cNvPr id="21" name="Isosceles Triangle 20"/>
          <p:cNvSpPr/>
          <p:nvPr/>
        </p:nvSpPr>
        <p:spPr>
          <a:xfrm rot="5400000">
            <a:off x="6208776" y="173736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364224" y="148132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2763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</a:rPr>
              <a:t>商前测量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228600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点位 / 线缆 / 桥架 / 设备工程量现场录入</a:t>
            </a:r>
          </a:p>
        </p:txBody>
      </p:sp>
      <p:sp>
        <p:nvSpPr>
          <p:cNvPr id="25" name="Isosceles Triangle 24"/>
          <p:cNvSpPr/>
          <p:nvPr/>
        </p:nvSpPr>
        <p:spPr>
          <a:xfrm rot="5400000">
            <a:off x="8055864" y="173736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211312" y="148132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66176" y="162763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</a:rPr>
              <a:t>报价单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228600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测量单或商机明细下推，税率自动换算</a:t>
            </a:r>
          </a:p>
        </p:txBody>
      </p:sp>
      <p:sp>
        <p:nvSpPr>
          <p:cNvPr id="29" name="Isosceles Triangle 28"/>
          <p:cNvSpPr/>
          <p:nvPr/>
        </p:nvSpPr>
        <p:spPr>
          <a:xfrm rot="5400000">
            <a:off x="9902952" y="173736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0058400" y="148132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113264" y="162763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微软雅黑"/>
              </a:rPr>
              <a:t>应收合同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76688" y="228600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按预付款 / 进度款 / 验收款 / 质保金拆回款计划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" y="340156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7824" y="354787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施工指令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1248" y="420624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按楼宇派工，登记班组工时</a:t>
            </a:r>
          </a:p>
        </p:txBody>
      </p:sp>
      <p:sp>
        <p:nvSpPr>
          <p:cNvPr id="36" name="Isosceles Triangle 35"/>
          <p:cNvSpPr/>
          <p:nvPr/>
        </p:nvSpPr>
        <p:spPr>
          <a:xfrm rot="5400000">
            <a:off x="2514600" y="365760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2670048" y="340156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724912" y="354787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工单报工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88336" y="420624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维保到场 / 离场，客户签名确认</a:t>
            </a:r>
          </a:p>
        </p:txBody>
      </p:sp>
      <p:sp>
        <p:nvSpPr>
          <p:cNvPr id="40" name="Isosceles Triangle 39"/>
          <p:cNvSpPr/>
          <p:nvPr/>
        </p:nvSpPr>
        <p:spPr>
          <a:xfrm rot="5400000">
            <a:off x="4361688" y="365760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517136" y="340156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0" y="354787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项目验收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35424" y="420624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隐蔽验收先于竣工，按国标测试项勾选</a:t>
            </a:r>
          </a:p>
        </p:txBody>
      </p:sp>
      <p:sp>
        <p:nvSpPr>
          <p:cNvPr id="44" name="Isosceles Triangle 43"/>
          <p:cNvSpPr/>
          <p:nvPr/>
        </p:nvSpPr>
        <p:spPr>
          <a:xfrm rot="5400000">
            <a:off x="6208776" y="365760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364224" y="340156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19088" y="354787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开票申请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82512" y="420624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选合同带出清单，错票走红冲</a:t>
            </a:r>
          </a:p>
        </p:txBody>
      </p:sp>
      <p:sp>
        <p:nvSpPr>
          <p:cNvPr id="48" name="Isosceles Triangle 47"/>
          <p:cNvSpPr/>
          <p:nvPr/>
        </p:nvSpPr>
        <p:spPr>
          <a:xfrm rot="5400000">
            <a:off x="8055864" y="365760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8211312" y="340156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266176" y="354787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回款计划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29600" y="420624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计划待回一屏看缺口</a:t>
            </a:r>
          </a:p>
        </p:txBody>
      </p:sp>
      <p:sp>
        <p:nvSpPr>
          <p:cNvPr id="52" name="Isosceles Triangle 51"/>
          <p:cNvSpPr/>
          <p:nvPr/>
        </p:nvSpPr>
        <p:spPr>
          <a:xfrm rot="5400000">
            <a:off x="9902952" y="3657600"/>
            <a:ext cx="128016" cy="201168"/>
          </a:xfrm>
          <a:prstGeom prst="triangle">
            <a:avLst/>
          </a:prstGeom>
          <a:solidFill>
            <a:srgbClr val="0A9E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10058400" y="3401568"/>
            <a:ext cx="1664208" cy="713232"/>
          </a:xfrm>
          <a:prstGeom prst="roundRect">
            <a:avLst>
              <a:gd name="adj" fmla="val 1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113264" y="3547872"/>
            <a:ext cx="1554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回款登记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076688" y="4206240"/>
            <a:ext cx="162763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先勾回款计划，写回合同已回款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22960" y="5074920"/>
            <a:ext cx="10545775" cy="1005840"/>
          </a:xfrm>
          <a:prstGeom prst="roundRect">
            <a:avLst>
              <a:gd name="adj" fmla="val 6000"/>
            </a:avLst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97280" y="5230368"/>
            <a:ext cx="9997135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1F2D3D"/>
                </a:solidFill>
                <a:latin typeface="微软雅黑"/>
              </a:rPr>
              <a:t>回写规则：报价 → 合同金额；合同 → 回款计划与应收缺口；开票 / 回款 → 回写合同已开票、已回款；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F2D3D"/>
                </a:solidFill>
                <a:latin typeface="微软雅黑"/>
              </a:rPr>
              <a:t>入库 / 出库 → 结存；工单费用 × 20% → 提成；所有逆向动作 → 独立台账，禁止重复冲正。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04｜功能全景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11 个模块组 · 59 个菜单页 · 453 项录入字段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2763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62763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173736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工作台　（4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经营简报, 我的待办, 逆向台账, 操作日志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62763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34840" y="162763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36008" y="173736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客户关系　（5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客户档案, 联系人, 跟进记录, 商机管理, 客户分析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62763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46720" y="162763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47888" y="173736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销售合同　（10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项目台账, 商前测量, 报价单, 应收合同, 应续费明细, 续费记录, 续费分析,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286207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" y="286207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4128" y="297180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项目交付　（4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施工指令, 工单报工, 项目验收, 交付分析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286207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34840" y="286207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36008" y="297180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应收回款　（5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开票申请, 回款计划, 回款登记, 应收台账, 收款分析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286207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46720" y="286207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47888" y="297180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采购应付　（8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询价单, 采购订单, 应付账款, 预付款台账, 预付款充值, 进项收票, 付款申请,…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409651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" y="409651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24128" y="420624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资金费用　（5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费用报销, 借款管理, 还款登记, 工资核算, 资金流水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34840" y="409651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34840" y="409651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36008" y="420624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仓库库存　（4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采购入库, 领料出库, 库存台账, 库存分析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46720" y="409651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46720" y="409651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47888" y="420624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人事考勤　（4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员工档案, 请假管理, 出勤考勤, 人事分析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22960" y="533095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22960" y="533095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24128" y="544068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基础资料　（5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供应商, 产品物料, 项目类型, 签单抬头, 收款账户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34840" y="5330952"/>
            <a:ext cx="3383280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434840" y="5330952"/>
            <a:ext cx="54864" cy="109728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636008" y="5440680"/>
            <a:ext cx="3063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E2430"/>
                </a:solidFill>
                <a:latin typeface="微软雅黑"/>
              </a:rPr>
              <a:t>系统配置　（5 个菜单）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费用类型, 借款类型, 工作日历, 考勤周期, 请假类别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05｜模块详解（1/11）　客户关系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客户、联系人、跟进、商机与分析看板。客户一次建档，楼宇 / 账期 / 交易角色联动带出；商机从客户转化，输单必填原因用于复盘。　可访问角色：管理员 / 项目经理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客户档案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先建客户再挂联系人、跟进、商机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联系人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一个客户可有多名联系人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跟进记录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跟进挂在客户或联系人上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商机管理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商机从客户转化：阶段 + 产品明细自动汇总预…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客户分析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客户等级、规模、商机阶段与转化漏斗</a:t>
            </a:r>
          </a:p>
        </p:txBody>
      </p:sp>
      <p:pic>
        <p:nvPicPr>
          <p:cNvPr id="10" name="Picture 9" descr="rd-02-custom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客户档案：性质 / 交易角色 / 账期 / 楼宇一次建档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05｜模块详解（2/11）　销售合同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项目台账、商前测量、报价、合同、续费与四张分析看板。测量下推报价、报价下推合同、合同拆回款计划，全链金额口径一致。　可访问角色：管理员 / 项目经理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项目台账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五页签：基本信息 / 系统点位 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商前测量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商前现场勘察测量：记录点位、线缆…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报价单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选客户或商机带出明细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应收合同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合同是开票和回款的源头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应续费明细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按到期时间、产品类型筛应续费订单：距到期天数…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续费记录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续费记录是金额与毛利的快照：上期金额…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续费分析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续费经营看板：应续 / 已续 / 待续 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订单财务全景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订单财务全景：一屏看每笔订单的「钱进来了吗 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订单经营透视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订单经营透视：一条订单关系一行（首单 + 各…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销售分析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报价与合同状态，金额和笔数分开看</a:t>
            </a:r>
          </a:p>
        </p:txBody>
      </p:sp>
      <p:pic>
        <p:nvPicPr>
          <p:cNvPr id="10" name="Picture 9" descr="rd-12-order-fin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订单财务全景：开票 / 回款 / 已付 / 毛利逐单对照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05｜模块详解（3/11）　项目交付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施工指令、工单报工、项目验收与交付分析。按楼宇派工、班组记工时，维保工单客户签名确认，工单费用自动计提成。　可访问角色：管理员 / 项目经理 / 施工员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施工指令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选客户和项目后登记班组工时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工单报工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维保单填服务地址、到场 / 离场时间…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项目验收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验收依据填国标编号：GB 50348（安防）…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交付分析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出勤、工单、人力、成本、佣金同一入口</a:t>
            </a:r>
          </a:p>
        </p:txBody>
      </p:sp>
      <p:pic>
        <p:nvPicPr>
          <p:cNvPr id="10" name="Picture 9" descr="rd-08-workord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工单报工：到场离场 + 客户签名，费用自动计提成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05｜模块详解（4/11）　应收回款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开票申请、回款计划、回款登记、应收台账与收款分析。先有回款计划才登记回款，写回合同已回款，缺口一屏可见。　可访问角色：管理员 / 财务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开票申请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选合同带出清单。错票走红冲，红冲后不再计入销…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回款计划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按合同拆预付款 / 进度款 / 验收款 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回款登记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必须先勾回款计划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应收台账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合同 / 已开票 / 未开票 / 已回款 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收款分析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销项、进项、账单按月汇总，点击月份回源单</a:t>
            </a:r>
          </a:p>
        </p:txBody>
      </p:sp>
      <p:pic>
        <p:nvPicPr>
          <p:cNvPr id="10" name="Picture 9" descr="rd-11-collec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回款登记：先勾回款计划，写回合同已回款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05｜模块详解（5/11）　采购应付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询价、采购订单、应付账款、厂家预付款、进项收票、付款申请与采购分析。询价下推采购单，应付收票付款一条链。　可访问角色：管理员 / 财务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询价单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先询价再下推采购单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采购订单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优先从询价下推。名称与库存出库保持一致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应付账款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挂采购单，填账期和清单；付款后回写已付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预付款台账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厂家预付款台账：给厂家的预付款按「账户」管理…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预付款充值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预付款充值单：每次给厂家打预付款登记一张…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进项收票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进项与销项分开统计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付款申请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选应付和已收发票，提交后进财务待办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采购分析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采购单、应付、待付</a:t>
            </a:r>
          </a:p>
        </p:txBody>
      </p:sp>
      <p:pic>
        <p:nvPicPr>
          <p:cNvPr id="10" name="Picture 9" descr="rd-15-prepay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预付款台账：余额由流水实时推导，欠票自动预警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05｜模块详解（6/11）　资金费用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费用报销、借款管理、还款登记、工资核算与资金流水。回款、付款、报销、工资、还款实时汇总成一本资金账。　可访问角色：管理员 / 财务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费用报销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费用明细：日期 / 类型 / 金额 / 发票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借款管理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借款类型来自设置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还款登记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勾原借款单带出待还金额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工资核算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施工费用 + 全勤补贴 − 扣款 = 实发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资金流水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回款、付款、报销、工资、还款实时汇总…</a:t>
            </a:r>
          </a:p>
        </p:txBody>
      </p:sp>
      <p:pic>
        <p:nvPicPr>
          <p:cNvPr id="10" name="Picture 9" descr="rd-19-cash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资金流水：回款 / 付款 / 报销 / 工资 / 还款一屏汇总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05｜模块详解（7/11）　仓库库存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采购入库、领料出库、库存台账与库存分析。库存 = 入库 − 出库，出库可退库，结存不足标红。　可访问角色：管理员 / 项目经理 / 财务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采购入库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入库增加结存。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领料出库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出库按项目领料。多领或错领走退库。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库存台账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库存 = 入库 − 出库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库存分析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按仓库看进出和结存，点击到库存列表</a:t>
            </a:r>
          </a:p>
        </p:txBody>
      </p:sp>
      <p:pic>
        <p:nvPicPr>
          <p:cNvPr id="10" name="Picture 9" descr="rd-18-inven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库存台账：库存 = 入库 − 出库，结存不足标红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05｜模块详解（8/11）　人事考勤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员工档案、请假管理、出勤考勤与人事分析。请假天数按工作日历计算，周期工作日 − 已同意请假 = 出勤天数。　可访问角色：管理员 / 项目经理 / 施工员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员工档案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用工类别、薪资、提成与工资卡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请假管理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天数按工作日历计算，提交后进待办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出勤考勤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周期工作日 − 已同意请假 = 出勤天数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◆ 人事分析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部门人数、请假类型</a:t>
            </a:r>
          </a:p>
        </p:txBody>
      </p:sp>
      <p:pic>
        <p:nvPicPr>
          <p:cNvPr id="10" name="Picture 9" descr="rd-20-attend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出勤考勤：周期工作日 − 已同意请假 = 出勤天数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05｜模块详解（9/11）　基础资料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供应商、产品物料、项目类型、签单抬头、收款账户。物料按标准号、阻燃等级与 3C 证书建档，服务类按点或芯计费。　可访问角色：管理员 / 财务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9164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供应商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供应商主数据，询价和应付共用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09372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产品物料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硬件填标准号、阻燃等级与 3C / 检测报告编号…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495799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项目类型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客户商机和项目信息共用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签单抬头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合同开票主体，与收款账户分开维护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309372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收款账户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公司收款账户，回款和流水对应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05｜模块详解（10/11）　系统配置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费用类型、借款类型、工作日历、考勤周期、请假类别。基础字典统一维护，单据下拉同源。　可访问角色：管理员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9164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费用类型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报销明细的费用类型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09372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借款类型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备用金 / 差旅 / 材料垫资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495799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工作日历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点格子：工作日 → 休息日 → 节假日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考勤周期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进行中的周期用于考勤统计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3093720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· 请假类别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年假 / 事假 / 病假 / 调休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05｜模块详解（11/11）　工作台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经营简报、我的待办、逆向台账、操作日志。首页数字与图表都能点到源单据，返回用导航栈，不是另一套报表。　可访问角色：管理员 / 项目经理 / 施工员 / 财务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72768"/>
            <a:ext cx="3794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经营简报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简报数字可点到源单据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我的待办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四箱：待办 / 我发起 / 我处理 / 抄送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逆向台账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报价作废、合同终止、开票红冲、回款退回…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· 操作日志</a:t>
            </a:r>
            <a:r>
              <a:rPr sz="800" b="0">
                <a:solidFill>
                  <a:srgbClr val="5B6B79"/>
                </a:solidFill>
                <a:latin typeface="微软雅黑"/>
              </a:rPr>
              <a:t>　各模块新增、修改、删除、逆向的轨迹</a:t>
            </a:r>
          </a:p>
        </p:txBody>
      </p:sp>
      <p:pic>
        <p:nvPicPr>
          <p:cNvPr id="10" name="Picture 9" descr="rd-01-brie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572768"/>
            <a:ext cx="6656832" cy="3744468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892040" y="5353812"/>
            <a:ext cx="66568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经营简报：KPI 与曲线都可点到源单据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06｜产品实景（1/5）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以下界面取自演示环境，与线上系统一致；登录后可逐页验证。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商机管理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阶段 + 产品明细自动汇总预估利润，输单必填原因用于复盘</a:t>
            </a:r>
          </a:p>
        </p:txBody>
      </p:sp>
      <p:pic>
        <p:nvPicPr>
          <p:cNvPr id="10" name="Picture 9" descr="rd-03-opportunit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37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商前测量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点位、线缆、桥架、设备工程量现场录入，实测数量下推报价</a:t>
            </a:r>
          </a:p>
        </p:txBody>
      </p:sp>
      <p:pic>
        <p:nvPicPr>
          <p:cNvPr id="12" name="Picture 11" descr="rd-04-survey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3" name="Rounded Rectangle 12"/>
          <p:cNvSpPr/>
          <p:nvPr/>
        </p:nvSpPr>
        <p:spPr>
          <a:xfrm>
            <a:off x="822960" y="5532120"/>
            <a:ext cx="10545775" cy="566928"/>
          </a:xfrm>
          <a:prstGeom prst="roundRect">
            <a:avLst>
              <a:gd name="adj" fmla="val 10000"/>
            </a:avLst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5650992"/>
            <a:ext cx="10088575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A9E67"/>
                </a:solidFill>
                <a:latin typeface="微软雅黑"/>
              </a:rPr>
              <a:t>截图口径：演示环境真实界面（演示租户数据）。看板与列表同源，任何数字都能点击穿透到产生它的那张单据。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06｜产品实景（2/5）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以下界面取自演示环境，与线上系统一致；登录后可逐页验证。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应收合同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按预付款 / 进度款 / 验收款 / 质保金拆回款计划，开票回款回写</a:t>
            </a:r>
          </a:p>
        </p:txBody>
      </p:sp>
      <p:pic>
        <p:nvPicPr>
          <p:cNvPr id="10" name="Picture 9" descr="rd-06-contra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37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施工指令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按楼宇派工并登记班组工时，未开工可撤回</a:t>
            </a:r>
          </a:p>
        </p:txBody>
      </p:sp>
      <p:pic>
        <p:nvPicPr>
          <p:cNvPr id="12" name="Picture 11" descr="rd-07-construct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3" name="Rounded Rectangle 12"/>
          <p:cNvSpPr/>
          <p:nvPr/>
        </p:nvSpPr>
        <p:spPr>
          <a:xfrm>
            <a:off x="822960" y="5532120"/>
            <a:ext cx="10545775" cy="566928"/>
          </a:xfrm>
          <a:prstGeom prst="roundRect">
            <a:avLst>
              <a:gd name="adj" fmla="val 10000"/>
            </a:avLst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5650992"/>
            <a:ext cx="10088575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A9E67"/>
                </a:solidFill>
                <a:latin typeface="微软雅黑"/>
              </a:rPr>
              <a:t>截图口径：演示环境真实界面（演示租户数据）。看板与列表同源，任何数字都能点击穿透到产生它的那张单据。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06｜产品实景（3/5）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以下界面取自演示环境，与线上系统一致；登录后可逐页验证。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项目验收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隐蔽验收先于竣工，信息点通断 / 光纤衰耗 / 接地按国标勾选</a:t>
            </a:r>
          </a:p>
        </p:txBody>
      </p:sp>
      <p:pic>
        <p:nvPicPr>
          <p:cNvPr id="10" name="Picture 9" descr="rd-09-acceptanc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37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开票申请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选合同带出清单，专票 / 普票，错票走红冲且红字发票号可追溯</a:t>
            </a:r>
          </a:p>
        </p:txBody>
      </p:sp>
      <p:pic>
        <p:nvPicPr>
          <p:cNvPr id="12" name="Picture 11" descr="rd-10-invoi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3" name="Rounded Rectangle 12"/>
          <p:cNvSpPr/>
          <p:nvPr/>
        </p:nvSpPr>
        <p:spPr>
          <a:xfrm>
            <a:off x="822960" y="5532120"/>
            <a:ext cx="10545775" cy="566928"/>
          </a:xfrm>
          <a:prstGeom prst="roundRect">
            <a:avLst>
              <a:gd name="adj" fmla="val 10000"/>
            </a:avLst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5650992"/>
            <a:ext cx="10088575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A9E67"/>
                </a:solidFill>
                <a:latin typeface="微软雅黑"/>
              </a:rPr>
              <a:t>截图口径：演示环境真实界面（演示租户数据）。看板与列表同源，任何数字都能点击穿透到产生它的那张单据。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06｜产品实景（4/5）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以下界面取自演示环境，与线上系统一致；登录后可逐页验证。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订单经营透视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订单关系一行看续费链，四种视角汇总金额完全一致</a:t>
            </a:r>
          </a:p>
        </p:txBody>
      </p:sp>
      <p:pic>
        <p:nvPicPr>
          <p:cNvPr id="10" name="Picture 9" descr="rd-13-order-ins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37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客户分析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客户等级、规模、商机阶段与转化漏斗，点击可下钻</a:t>
            </a:r>
          </a:p>
        </p:txBody>
      </p:sp>
      <p:pic>
        <p:nvPicPr>
          <p:cNvPr id="12" name="Picture 11" descr="rd-14-crm-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3" name="Rounded Rectangle 12"/>
          <p:cNvSpPr/>
          <p:nvPr/>
        </p:nvSpPr>
        <p:spPr>
          <a:xfrm>
            <a:off x="822960" y="5532120"/>
            <a:ext cx="10545775" cy="566928"/>
          </a:xfrm>
          <a:prstGeom prst="roundRect">
            <a:avLst>
              <a:gd name="adj" fmla="val 10000"/>
            </a:avLst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5650992"/>
            <a:ext cx="10088575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A9E67"/>
                </a:solidFill>
                <a:latin typeface="微软雅黑"/>
              </a:rPr>
              <a:t>截图口径：演示环境真实界面（演示租户数据）。看板与列表同源，任何数字都能点击穿透到产生它的那张单据。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06｜产品实景（5/5）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以下界面取自演示环境，与线上系统一致；登录后可逐页验证。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客户建档表单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21 项字段自带业务口径提示，含省市区三级与银行 / 税号</a:t>
            </a:r>
          </a:p>
        </p:txBody>
      </p:sp>
      <p:pic>
        <p:nvPicPr>
          <p:cNvPr id="10" name="Picture 9" descr="rd-16-customer-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537960" y="1554480"/>
            <a:ext cx="5486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50" b="1">
                <a:solidFill>
                  <a:srgbClr val="0E2430"/>
                </a:solidFill>
                <a:latin typeface="微软雅黑"/>
              </a:rPr>
              <a:t>报价单　</a:t>
            </a:r>
            <a:r>
              <a:rPr sz="850" b="0">
                <a:solidFill>
                  <a:srgbClr val="5B6B79"/>
                </a:solidFill>
                <a:latin typeface="微软雅黑"/>
              </a:rPr>
              <a:t>税率口径自动换算（安装 9% / 维保 6% / 货物 13%）…</a:t>
            </a:r>
          </a:p>
        </p:txBody>
      </p:sp>
      <p:pic>
        <p:nvPicPr>
          <p:cNvPr id="12" name="Picture 11" descr="rd-05-quot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48256"/>
            <a:ext cx="5486400" cy="3086100"/>
          </a:xfrm>
          <a:prstGeom prst="rect">
            <a:avLst/>
          </a:prstGeom>
          <a:ln w="9525">
            <a:solidFill>
              <a:srgbClr val="D6E3DE"/>
            </a:solidFill>
          </a:ln>
        </p:spPr>
      </p:pic>
      <p:sp>
        <p:nvSpPr>
          <p:cNvPr id="13" name="Rounded Rectangle 12"/>
          <p:cNvSpPr/>
          <p:nvPr/>
        </p:nvSpPr>
        <p:spPr>
          <a:xfrm>
            <a:off x="822960" y="5532120"/>
            <a:ext cx="10545775" cy="566928"/>
          </a:xfrm>
          <a:prstGeom prst="roundRect">
            <a:avLst>
              <a:gd name="adj" fmla="val 10000"/>
            </a:avLst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5650992"/>
            <a:ext cx="10088575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A9E67"/>
                </a:solidFill>
                <a:latin typeface="微软雅黑"/>
              </a:rPr>
              <a:t>截图口径：演示环境真实界面（演示租户数据）。看板与列表同源，任何数字都能点击穿透到产生它的那张单据。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07｜分析看板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13 张看板，每张的数字都能点到源单据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22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600200"/>
            <a:ext cx="5577840" cy="5852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" y="1655064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订单经营透视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[销售合同]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一条订单关系一行（首单 + 各次续费），按订单 / 客户 / 销售 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2258568"/>
            <a:ext cx="5577840" cy="585216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2313432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续费分析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[销售合同]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应续 / 已续 / 待续 / 流失、续费率、平均提前续费天数与续费毛利，数字均可下钻到应续费明细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2916936"/>
            <a:ext cx="5577840" cy="5852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" y="2971800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应续费明细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[销售合同]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按到期时间与产品类型筛应续订单，距到期天数、当期已续、去年今年续费用户数与金额升降一屏看全，支持一键续费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575304"/>
            <a:ext cx="5577840" cy="585216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" y="3630168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客户分析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[客户关系]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客户等级、规模、商机阶段与转化漏斗，点击下钻到对应列表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4233672"/>
            <a:ext cx="5577840" cy="5852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" y="4288536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销售分析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[销售合同]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报价与合同的状态分布，金额和笔数分开看，作废与终止不进图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4892040"/>
            <a:ext cx="5577840" cy="585216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" y="4946904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交付分析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[项目交付]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出勤、工单、人力、成本、佣金同一入口，按楼宇与施工员汇总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5550408"/>
            <a:ext cx="5577840" cy="5852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" y="5605272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应收台账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[应收回款]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合同 / 已开票 / 未开票 / 已回款 / 未回款五列对照，点行打开合同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92240" y="1600200"/>
            <a:ext cx="5577840" cy="585216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38544" y="1655064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收款分析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[应收回款]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销项、进项、账单按月汇总，点击月份回源单据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92240" y="2258568"/>
            <a:ext cx="5577840" cy="5852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38544" y="2313432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预付款台账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[采购应付]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余额 = 充值 − 核销 − 退回 + 调整，全部由流水实时推导；余额不足未付应付 20% 补款预警…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92240" y="2916936"/>
            <a:ext cx="5577840" cy="585216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38544" y="2971800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采购分析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[采购应付]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采购单、应付、待付同屏，点击状态到对应列表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92240" y="3575304"/>
            <a:ext cx="5577840" cy="5852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38544" y="3630168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资金流水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[资金费用]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回款、付款、报销、工资、还款实时汇总，不另开手工账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92240" y="4233672"/>
            <a:ext cx="5577840" cy="585216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38544" y="4288536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库存分析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[仓库库存]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按仓库看进出与结存，点击到库存列表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92240" y="4892040"/>
            <a:ext cx="5577840" cy="5852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38544" y="4946904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"/>
              </a:spcAft>
            </a:pPr>
            <a:r>
              <a:rPr sz="1100" b="1">
                <a:solidFill>
                  <a:srgbClr val="0E2430"/>
                </a:solidFill>
                <a:latin typeface="微软雅黑"/>
              </a:rPr>
              <a:t>人事分析　</a:t>
            </a:r>
            <a:r>
              <a:rPr sz="850" b="0">
                <a:solidFill>
                  <a:srgbClr val="0A9E67"/>
                </a:solidFill>
                <a:latin typeface="微软雅黑"/>
              </a:rPr>
              <a:t>[人事考勤]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部门人数与请假类型分布，点击到员工或请假列表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08｜逆向流程与数据合规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16 类逆向动作，进独立台账，不污染经营简报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23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664208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664208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9264" y="1755648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商前测量 · 关闭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已转报价不得直接关闭，须先作废报价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93008" y="1664208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93008" y="1664208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39312" y="1755648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报价单 · 作废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作废报价不可转合同，留痕可追溯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63056" y="1664208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63056" y="1664208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09360" y="1755648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应收合同 · 终止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已有开票或回款不可直接终止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33104" y="1664208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833104" y="1664208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79408" y="1755648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续费记录 · 作废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作废报价不可转合同，留痕可追溯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2633472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2960" y="2633472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9264" y="2724912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施工指令 · 撤回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未开工可撤回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93008" y="2633472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493008" y="2633472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39312" y="2724912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工单报工 · 退回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退回后合同已回款自动回滚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63056" y="2633472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163056" y="2633472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09360" y="2724912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项目验收 · 退回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退回后合同已回款自动回滚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33104" y="2633472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833104" y="2633472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979408" y="2724912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开票申请 · 红冲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红字发票号可追溯，红冲后不计销项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960" y="3602736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2960" y="3602736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69264" y="3694176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回款登记 · 退回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退回后合同已回款自动回滚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493008" y="3602736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493008" y="3602736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639312" y="3694176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采购订单 · 作废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作废报价不可转合同，留痕可追溯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63056" y="3602736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163056" y="3602736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09360" y="3694176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预付款充值 · 退回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退回按账户余额落账并写逆向台账；已核销消耗不会被冲掉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33104" y="3602736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833104" y="3602736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979408" y="3694176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付款申请 · 退回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退回后合同已回款自动回滚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960" y="4572000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22960" y="4572000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69264" y="4663440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费用报销 · 冲销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已支付的错账走冲销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493008" y="4572000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493008" y="4572000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639312" y="4663440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借款管理 · 冲销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已支付的错账走冲销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63056" y="4572000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163056" y="4572000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309360" y="4663440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还款登记 · 退回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退回后合同已回款自动回滚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833104" y="4572000"/>
            <a:ext cx="2523744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833104" y="4572000"/>
            <a:ext cx="54864" cy="859536"/>
          </a:xfrm>
          <a:prstGeom prst="rect">
            <a:avLst/>
          </a:prstGeom>
          <a:solidFill>
            <a:srgbClr val="D945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979408" y="4663440"/>
            <a:ext cx="2231136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领料出库 · 退库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B6B79"/>
                </a:solidFill>
                <a:latin typeface="微软雅黑"/>
              </a:rPr>
              <a:t>库存 = 入库 − 出库，退库回补结存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2960" y="5806440"/>
            <a:ext cx="1054577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对外口径：销项不含红冲、回款不含退回、库存 = 入库 − 出库；终态单据不可编辑、删除与重复逆向。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09｜角色与权限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菜单、页面路由与 API 三层同步校验，越权即提示无权限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00200"/>
            <a:ext cx="105457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F2D3D"/>
                </a:solidFill>
                <a:latin typeface="微软雅黑"/>
              </a:rPr>
              <a:t>按岗位开通模块：管理员全模块管控；项目经理管交付与验收；施工员只填现场工单；财务管钱与票。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148840"/>
            <a:ext cx="256032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2148840"/>
            <a:ext cx="2560320" cy="5029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249424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管理员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743200"/>
            <a:ext cx="2240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全模块 + 基础配置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246120"/>
            <a:ext cx="22402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工作台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客户关系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销售合同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项目交付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应收回款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采购应付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资金费用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仓库库存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人事考勤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基础资料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系统配置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66160" y="2148840"/>
            <a:ext cx="256032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566160" y="2148840"/>
            <a:ext cx="2560320" cy="502920"/>
          </a:xfrm>
          <a:prstGeom prst="rect">
            <a:avLst/>
          </a:prstGeom>
          <a:solidFill>
            <a:srgbClr val="355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749040" y="2249424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项目经理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40" y="2743200"/>
            <a:ext cx="2240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客户 / 销售 / 交付 / 库存 / 人事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49040" y="3246120"/>
            <a:ext cx="22402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工作台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客户关系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销售合同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项目交付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仓库库存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人事考勤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2148840"/>
            <a:ext cx="256032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09360" y="2148840"/>
            <a:ext cx="2560320" cy="502920"/>
          </a:xfrm>
          <a:prstGeom prst="rect">
            <a:avLst/>
          </a:prstGeom>
          <a:solidFill>
            <a:srgbClr val="355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2249424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施工员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2743200"/>
            <a:ext cx="2240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现场工单 / 报工 / 移动填报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3246120"/>
            <a:ext cx="22402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工作台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项目交付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人事考勤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52560" y="2148840"/>
            <a:ext cx="256032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52560" y="2148840"/>
            <a:ext cx="2560320" cy="502920"/>
          </a:xfrm>
          <a:prstGeom prst="rect">
            <a:avLst/>
          </a:prstGeom>
          <a:solidFill>
            <a:srgbClr val="355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35440" y="2249424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财务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5440" y="2743200"/>
            <a:ext cx="2240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应收应付 / 资金 / 库存 / 主数据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5440" y="3246120"/>
            <a:ext cx="22402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工作台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应收回款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采购应付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资金费用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仓库库存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· 基础资料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5897880"/>
            <a:ext cx="105457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B6B79"/>
                </a:solidFill>
                <a:latin typeface="微软雅黑"/>
              </a:rPr>
              <a:t>同一份数据，不同岗位只看到与自身职责相关的模块与字段，避免越权与串岗。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10｜现场移动填报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二维码 + 直链双通道，施工员扫码即填，不跳转不折腾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25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645920"/>
            <a:ext cx="676656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645920"/>
            <a:ext cx="54864" cy="8412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1755648"/>
            <a:ext cx="64008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商前测量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B6B79"/>
                </a:solidFill>
                <a:latin typeface="微软雅黑"/>
              </a:rPr>
              <a:t>点位、线缆、桥架、设备工程量现场录入，回到办公室直接下推报价。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2606040"/>
            <a:ext cx="676656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2606040"/>
            <a:ext cx="54864" cy="8412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2715768"/>
            <a:ext cx="64008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维保工单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B6B79"/>
                </a:solidFill>
                <a:latin typeface="微软雅黑"/>
              </a:rPr>
              <a:t>填写服务地址、到场与离场时间，费用按比例自动计提成。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3566160"/>
            <a:ext cx="676656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566160"/>
            <a:ext cx="54864" cy="8412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3675888"/>
            <a:ext cx="64008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客户签名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B6B79"/>
                </a:solidFill>
                <a:latin typeface="微软雅黑"/>
              </a:rPr>
              <a:t>完工由客户在现场签名确认，签认件是结算依据。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526280"/>
            <a:ext cx="676656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" y="4526280"/>
            <a:ext cx="54864" cy="8412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4636008"/>
            <a:ext cx="640080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照片留档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B6B79"/>
                </a:solidFill>
                <a:latin typeface="微软雅黑"/>
              </a:rPr>
              <a:t>工单可上传施工照片，随单据归档，结案报告一键带上。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532120"/>
            <a:ext cx="6766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A9E67"/>
                </a:solidFill>
                <a:latin typeface="微软雅黑"/>
              </a:rPr>
              <a:t>现场端入口：/ruodian/mobile/　·　后台单据详情页点「移动填报」即可打开二维码。</a:t>
            </a:r>
          </a:p>
        </p:txBody>
      </p:sp>
      <p:pic>
        <p:nvPicPr>
          <p:cNvPr id="22" name="Picture 21" descr="rd-17-mob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572768"/>
            <a:ext cx="1783080" cy="3876260"/>
          </a:xfrm>
          <a:prstGeom prst="rect">
            <a:avLst/>
          </a:prstGeom>
          <a:ln w="25400">
            <a:solidFill>
              <a:srgbClr val="0E2430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8001000" y="5522179"/>
            <a:ext cx="2560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现场端：待办 / 施工指令 / 工单 / 验收 / 测量 / 打卡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11｜行业规范支撑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验收与备货按国家标准勾选与建档，交付资料可追溯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45920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</a:rPr>
              <a:t>标准号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600200"/>
            <a:ext cx="10515600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2057400"/>
            <a:ext cx="10515600" cy="6035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2148840"/>
            <a:ext cx="1463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GB 50311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2130552"/>
            <a:ext cx="3657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综合布线系统工程设计规范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2130552"/>
            <a:ext cx="4892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布线系统设计与链路配置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2715768"/>
            <a:ext cx="10515600" cy="60350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2807208"/>
            <a:ext cx="1463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GB 50312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2788920"/>
            <a:ext cx="3657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综合布线系统工程验收规范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788920"/>
            <a:ext cx="4892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信息点通断、光纤衰耗、接地测试项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" y="3374136"/>
            <a:ext cx="10515600" cy="6035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3465576"/>
            <a:ext cx="1463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GB 50314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4600" y="3447288"/>
            <a:ext cx="3657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智能建筑设计标准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447288"/>
            <a:ext cx="4892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楼宇智能化多系统交付口径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2960" y="4032504"/>
            <a:ext cx="10515600" cy="60350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" y="4123944"/>
            <a:ext cx="1463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GB 50348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4600" y="4105656"/>
            <a:ext cx="3657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安全防范工程技术标准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4105656"/>
            <a:ext cx="4892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安防监控、门禁、报警交付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2960" y="4690872"/>
            <a:ext cx="10515600" cy="6035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0120" y="4782312"/>
            <a:ext cx="1463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9E67"/>
                </a:solidFill>
                <a:latin typeface="微软雅黑"/>
              </a:rPr>
              <a:t>GB 50198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14600" y="4764024"/>
            <a:ext cx="3657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民用闭路监视电视系统工程技术规范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09360" y="4764024"/>
            <a:ext cx="4892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9"/>
                </a:solidFill>
                <a:latin typeface="微软雅黑"/>
              </a:rPr>
              <a:t>视频监控系统验收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669280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0E2430"/>
                </a:solidFill>
                <a:latin typeface="微软雅黑"/>
              </a:rPr>
              <a:t>备货口径：线缆 / 光缆 / 交换机按标准号、阻燃等级与 3C 检测证书建档；服务类物料按点或芯计费。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12｜为什么选算数·弱电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对照传统 Excel + 微信群管理（演示口径）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27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645920"/>
            <a:ext cx="10515600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1737360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</a:rPr>
              <a:t>经营环节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173736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</a:rPr>
              <a:t>传统方式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6600" y="1737360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微软雅黑"/>
              </a:rPr>
              <a:t>算数·弱电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2029968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2057400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客户商机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80360" y="2057400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客户记在个人微信，商机易漏单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600" y="2057400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一次建档，楼宇 / 账期 / 交易角色联动带出，商机赢率与预估汇总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2301430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2328862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商前测量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80360" y="2328862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勘察记录在纸上，工程量靠估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86600" y="2328862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点位、线缆、桥架、设备现场录入，实测数量直接下推报价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2572892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2600324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报价合同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80360" y="2600324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Excel 多版本，回款计划靠记忆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86600" y="2600324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税率口径自动换算，合同拆预付款 / 进度款 / 验收款 / 质保金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" y="2844355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0120" y="2871787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施工派工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0360" y="2871787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电话派工，班组工时对不上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86600" y="2871787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按楼宇派工，楼层 / 机房与班组工时留痕可核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2960" y="3115818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0120" y="3143250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工单提成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80360" y="3143250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月底人工重算，容易扯皮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3143250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工单费用 × 20% 自动计提成，退回自动清零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960" y="3387280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0120" y="3414712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验收结案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880360" y="3414712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验收资料散落，标准不统一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86600" y="3414712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隐蔽验收先于竣工，按 GB 50311 / 50312 …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2960" y="3658743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60120" y="3686175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采购应付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80360" y="3686175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询价、采购、应付各记各的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3686175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询价下推采购单，应付、收票、付款一条链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2960" y="3930205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0120" y="3957637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厂家预付款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80360" y="3957637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预付给了厂家，余额说不清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86600" y="3957637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余额由充值 − 核销 − 退回实时推导，超期未收票自动催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960" y="4201668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60120" y="4229100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开票回款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80360" y="4229100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应收缺口算不清，利润靠猜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86600" y="4229100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按合同看开票 / 回款缺口，回款累计扣减并回写合同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22960" y="4473130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60120" y="4500562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资金费用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80360" y="4500562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回款付款报销各一张表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86600" y="4500562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回款、付款、报销、工资、还款实时汇总成一本资金流水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22960" y="4744593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60120" y="4772025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仓库库存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80360" y="4772025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手工记账，月底盘不对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86600" y="4772025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库存 = 入库 − 出库，出库可退库，结存不足标红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22960" y="5016055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60120" y="5043487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续费经营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880360" y="5043487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到期客户没人跟，续费自然流失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086600" y="5043487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应续费明细看距到期天数，一键续费生成新订单并留快照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22960" y="5287518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60120" y="5314950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经营看板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880360" y="5314950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报表要向几个人要，口径还对不上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086600" y="5314950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看板数字均可点到源单据，口径一致且支持逐层下钻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22960" y="5558980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60120" y="5586412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冲红退回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880360" y="5586412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逆向单据混在正流水，简报虚高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086600" y="5586412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独立逆向台账，禁止重复冲正，销项不含红冲、回款不含退回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22960" y="5830443"/>
            <a:ext cx="10515600" cy="2531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960120" y="5857875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上线周期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880360" y="5857875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定制开发动辄数月起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086600" y="5857875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当日可演示完整闭环，一个项目试点跑顺再推广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22960" y="6101905"/>
            <a:ext cx="10515600" cy="253174"/>
          </a:xfrm>
          <a:prstGeom prst="rect">
            <a:avLst/>
          </a:prstGeom>
          <a:solidFill>
            <a:srgbClr val="F1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960120" y="6129337"/>
            <a:ext cx="1645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E2430"/>
                </a:solidFill>
                <a:latin typeface="微软雅黑"/>
              </a:rPr>
              <a:t>数据归属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80360" y="6129337"/>
            <a:ext cx="393192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数据依赖第三方平台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086600" y="6129337"/>
            <a:ext cx="4114800" cy="21659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0A9E67"/>
                </a:solidFill>
                <a:latin typeface="微软雅黑"/>
              </a:rPr>
              <a:t>支持本地私有化 / 专有云，数据可留在客户环境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384048"/>
            <a:ext cx="82296" cy="384048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329184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430"/>
                </a:solidFill>
                <a:latin typeface="微软雅黑"/>
              </a:rPr>
              <a:t>13｜部署方式与上线路径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896112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9"/>
                </a:solidFill>
                <a:latin typeface="微软雅黑"/>
              </a:rPr>
              <a:t>先跑通主线，再按需扩展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12801"/>
          </a:xfrm>
          <a:prstGeom prst="rect">
            <a:avLst/>
          </a:prstGeom>
          <a:solidFill>
            <a:srgbClr val="D6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812280"/>
            <a:ext cx="12191695" cy="45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638251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算数·弱电｜弱电安装实施管理系统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8251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B79"/>
                </a:solidFill>
                <a:latin typeface="微软雅黑"/>
              </a:rPr>
              <a:t>28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91640"/>
            <a:ext cx="5349240" cy="11887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691640"/>
            <a:ext cx="54864" cy="1188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1819656"/>
            <a:ext cx="49377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云演示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1F2D3D"/>
                </a:solidFill>
                <a:latin typeface="微软雅黑"/>
              </a:rPr>
              <a:t>开箱即用，无需准备服务器，当日可跑通完整闭环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适用：选型评估、销售陪跑演示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691640"/>
            <a:ext cx="5349240" cy="11887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691640"/>
            <a:ext cx="54864" cy="1188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20840" y="1819656"/>
            <a:ext cx="49377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本地私有化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1F2D3D"/>
                </a:solidFill>
                <a:latin typeface="微软雅黑"/>
              </a:rPr>
              <a:t>部署到客户自有服务器，数据留在客户环境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适用：数据不出内网、等保要求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63240"/>
            <a:ext cx="5349240" cy="11887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063240"/>
            <a:ext cx="54864" cy="1188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3191256"/>
            <a:ext cx="49377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专有云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1F2D3D"/>
                </a:solidFill>
                <a:latin typeface="微软雅黑"/>
              </a:rPr>
              <a:t>独立实例，独立域名与数据库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适用：多组织 / 品牌独立性要求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92240" y="3063240"/>
            <a:ext cx="5349240" cy="11887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6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92240" y="3063240"/>
            <a:ext cx="54864" cy="118872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20840" y="3191256"/>
            <a:ext cx="49377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E2430"/>
                </a:solidFill>
                <a:latin typeface="微软雅黑"/>
              </a:rPr>
              <a:t>子目录部署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1F2D3D"/>
                </a:solidFill>
                <a:latin typeface="微软雅黑"/>
              </a:rPr>
              <a:t>与现有官网或系统同域共存（如 /ruodian）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B6B79"/>
                </a:solidFill>
                <a:latin typeface="微软雅黑"/>
              </a:rPr>
              <a:t>适用：已有门户，需挂载子系统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572000"/>
            <a:ext cx="3429000" cy="160020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8992" y="4736592"/>
            <a:ext cx="29260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1　选模块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客户 + 商机 + 报价 + 合同 + 施工为主线必开；采购 / 库存 / 考勤 / 逆向按需加装。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80560" y="4572000"/>
            <a:ext cx="3429000" cy="160020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36592" y="4736592"/>
            <a:ext cx="29260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2　当日演示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登录 → 客户建档 → 商机下推报价 → 合同拆回款 → 施工派工，全链跑通。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0" y="4572000"/>
            <a:ext cx="3429000" cy="160020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94192" y="4736592"/>
            <a:ext cx="29260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1">
                <a:solidFill>
                  <a:srgbClr val="0A9E67"/>
                </a:solidFill>
                <a:latin typeface="微软雅黑"/>
              </a:rPr>
              <a:t>3　试点上线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F2D3D"/>
                </a:solidFill>
                <a:latin typeface="微软雅黑"/>
              </a:rPr>
              <a:t>先拿一个项目跑顺录入与对账习惯，再推广到全公司；需要私有化再评估交付。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0C1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77724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微软雅黑"/>
              </a:rPr>
              <a:t>演示账号与商务通道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60020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9FE8C6"/>
                </a:solidFill>
                <a:latin typeface="微软雅黑"/>
              </a:rPr>
              <a:t>线上演示：https://p.zerocod.cn/ruodian/web/　（登录页可一键填入账号）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2286000"/>
            <a:ext cx="2514600" cy="2286000"/>
          </a:xfrm>
          <a:prstGeom prst="roundRect">
            <a:avLst>
              <a:gd name="adj" fmla="val 6000"/>
            </a:avLst>
          </a:prstGeom>
          <a:solidFill>
            <a:srgbClr val="16323F"/>
          </a:solidFill>
          <a:ln w="9525">
            <a:solidFill>
              <a:srgbClr val="0A9E6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2468880"/>
            <a:ext cx="21031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微软雅黑"/>
              </a:rPr>
              <a:t>管理员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9FE8C6"/>
                </a:solidFill>
                <a:latin typeface="微软雅黑"/>
              </a:rPr>
              <a:t>admin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100" b="0">
                <a:solidFill>
                  <a:srgbClr val="8FA3A0"/>
                </a:solidFill>
                <a:latin typeface="微软雅黑"/>
              </a:rPr>
              <a:t>/ admin123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C9D6D2"/>
                </a:solidFill>
                <a:latin typeface="微软雅黑"/>
              </a:rPr>
              <a:t>全模块经营管控 + 基础配置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03320" y="2286000"/>
            <a:ext cx="2514600" cy="2286000"/>
          </a:xfrm>
          <a:prstGeom prst="roundRect">
            <a:avLst>
              <a:gd name="adj" fmla="val 6000"/>
            </a:avLst>
          </a:prstGeom>
          <a:solidFill>
            <a:srgbClr val="16323F"/>
          </a:solidFill>
          <a:ln w="9525">
            <a:solidFill>
              <a:srgbClr val="0A9E6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931920" y="2468880"/>
            <a:ext cx="21031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微软雅黑"/>
              </a:rPr>
              <a:t>项目经理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9FE8C6"/>
                </a:solidFill>
                <a:latin typeface="微软雅黑"/>
              </a:rPr>
              <a:t>manager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100" b="0">
                <a:solidFill>
                  <a:srgbClr val="8FA3A0"/>
                </a:solidFill>
                <a:latin typeface="微软雅黑"/>
              </a:rPr>
              <a:t>/ 123456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C9D6D2"/>
                </a:solidFill>
                <a:latin typeface="微软雅黑"/>
              </a:rPr>
              <a:t>项目交付 / 验收 / 待办审批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2286000"/>
            <a:ext cx="2514600" cy="2286000"/>
          </a:xfrm>
          <a:prstGeom prst="roundRect">
            <a:avLst>
              <a:gd name="adj" fmla="val 6000"/>
            </a:avLst>
          </a:prstGeom>
          <a:solidFill>
            <a:srgbClr val="16323F"/>
          </a:solidFill>
          <a:ln w="9525">
            <a:solidFill>
              <a:srgbClr val="0A9E6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29400" y="2468880"/>
            <a:ext cx="21031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微软雅黑"/>
              </a:rPr>
              <a:t>施工员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9FE8C6"/>
                </a:solidFill>
                <a:latin typeface="微软雅黑"/>
              </a:rPr>
              <a:t>worker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100" b="0">
                <a:solidFill>
                  <a:srgbClr val="8FA3A0"/>
                </a:solidFill>
                <a:latin typeface="微软雅黑"/>
              </a:rPr>
              <a:t>/ 123456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C9D6D2"/>
                </a:solidFill>
                <a:latin typeface="微软雅黑"/>
              </a:rPr>
              <a:t>现场工单 / 报工 / 移动填报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98280" y="2286000"/>
            <a:ext cx="2514600" cy="2286000"/>
          </a:xfrm>
          <a:prstGeom prst="roundRect">
            <a:avLst>
              <a:gd name="adj" fmla="val 6000"/>
            </a:avLst>
          </a:prstGeom>
          <a:solidFill>
            <a:srgbClr val="16323F"/>
          </a:solidFill>
          <a:ln w="9525">
            <a:solidFill>
              <a:srgbClr val="0A9E6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326880" y="2468880"/>
            <a:ext cx="21031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微软雅黑"/>
              </a:rPr>
              <a:t>财务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9FE8C6"/>
                </a:solidFill>
                <a:latin typeface="微软雅黑"/>
              </a:rPr>
              <a:t>finance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100" b="0">
                <a:solidFill>
                  <a:srgbClr val="8FA3A0"/>
                </a:solidFill>
                <a:latin typeface="微软雅黑"/>
              </a:rPr>
              <a:t>/ 123456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C9D6D2"/>
                </a:solidFill>
                <a:latin typeface="微软雅黑"/>
              </a:rPr>
              <a:t>应收应付 / 开票回款 / 资金费用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5840" y="4892040"/>
            <a:ext cx="10332720" cy="1051560"/>
          </a:xfrm>
          <a:prstGeom prst="roundRect">
            <a:avLst>
              <a:gd name="adj" fmla="val 6000"/>
            </a:avLst>
          </a:prstGeom>
          <a:solidFill>
            <a:srgbClr val="163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25880" y="5074920"/>
            <a:ext cx="9692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300" b="1">
                <a:solidFill>
                  <a:srgbClr val="FFFFFF"/>
                </a:solidFill>
                <a:latin typeface="微软雅黑"/>
              </a:rPr>
              <a:t>预约演示 / 索取资料：18016313342（微信同号）　·　算数科技　https://zerocod.cn/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E8C6"/>
                </a:solidFill>
                <a:latin typeface="微软雅黑"/>
              </a:rPr>
              <a:t>官网下载中心（https://p.zerocod.cn/ruodian/intro/）提供《功能清单》《产品功能介绍》《宣传手册》下载。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