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82B2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8412480" y="0"/>
            <a:ext cx="3749039" cy="6858000"/>
          </a:xfrm>
          <a:prstGeom prst="rect">
            <a:avLst/>
          </a:prstGeom>
          <a:solidFill>
            <a:srgbClr val="0F5F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8412480" y="0"/>
            <a:ext cx="30480" cy="6858000"/>
          </a:xfrm>
          <a:prstGeom prst="rect">
            <a:avLst/>
          </a:prstGeom>
          <a:solidFill>
            <a:srgbClr val="B98A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14400" y="1554480"/>
            <a:ext cx="69494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>
                <a:solidFill>
                  <a:srgbClr val="D9B26D"/>
                </a:solidFill>
                <a:latin typeface="微软雅黑"/>
              </a:rPr>
              <a:t>算数科技 · 连锁零售产品线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2057400"/>
            <a:ext cx="7132320" cy="2011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4400" b="1">
                <a:solidFill>
                  <a:srgbClr val="FFFFFF"/>
                </a:solidFill>
                <a:latin typeface="微软雅黑"/>
              </a:rPr>
              <a:t>ChainOne 保健养生连锁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3291840"/>
            <a:ext cx="6949440" cy="12801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50000"/>
              </a:lnSpc>
            </a:pPr>
            <a:r>
              <a:rPr sz="1800" b="0">
                <a:solidFill>
                  <a:srgbClr val="C3D8D3"/>
                </a:solidFill>
                <a:latin typeface="微软雅黑"/>
              </a:rPr>
              <a:t>门店收银、会员与使用人、储值卡合规、</a:t>
            </a:r>
          </a:p>
          <a:p>
            <a:pPr algn="l">
              <a:lnSpc>
                <a:spcPct val="150000"/>
              </a:lnSpc>
            </a:pPr>
            <a:r>
              <a:rPr sz="1800" b="0">
                <a:solidFill>
                  <a:srgbClr val="C3D8D3"/>
                </a:solidFill>
                <a:latin typeface="微软雅黑"/>
              </a:rPr>
              <a:t>效期批文、加盟分账与代工自有品牌</a:t>
            </a:r>
          </a:p>
        </p:txBody>
      </p:sp>
      <p:sp>
        <p:nvSpPr>
          <p:cNvPr id="7" name="Rectangle 6"/>
          <p:cNvSpPr/>
          <p:nvPr/>
        </p:nvSpPr>
        <p:spPr>
          <a:xfrm>
            <a:off x="914400" y="5029200"/>
            <a:ext cx="2011680" cy="15240"/>
          </a:xfrm>
          <a:prstGeom prst="rect">
            <a:avLst/>
          </a:prstGeom>
          <a:solidFill>
            <a:srgbClr val="B98A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14400" y="5257800"/>
            <a:ext cx="694944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50000"/>
              </a:lnSpc>
            </a:pPr>
            <a:r>
              <a:rPr sz="1100" b="0">
                <a:solidFill>
                  <a:srgbClr val="9DB7B1"/>
                </a:solidFill>
                <a:latin typeface="微软雅黑"/>
              </a:rPr>
              <a:t>功能介绍与方案 · v3.3（2026-10）</a:t>
            </a:r>
          </a:p>
          <a:p>
            <a:pPr algn="l">
              <a:lnSpc>
                <a:spcPct val="150000"/>
              </a:lnSpc>
            </a:pPr>
            <a:r>
              <a:rPr sz="1100" b="0">
                <a:solidFill>
                  <a:srgbClr val="9DB7B1"/>
                </a:solidFill>
                <a:latin typeface="微软雅黑"/>
              </a:rPr>
              <a:t>上海思扬信息科技有限公司 · 算数云科技（深圳）有限公司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7F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292608" cy="27940"/>
          </a:xfrm>
          <a:prstGeom prst="rect">
            <a:avLst/>
          </a:prstGeom>
          <a:solidFill>
            <a:srgbClr val="B98A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143000" y="457200"/>
            <a:ext cx="91440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>
                <a:solidFill>
                  <a:srgbClr val="B98A3E"/>
                </a:solidFill>
                <a:latin typeface="微软雅黑"/>
              </a:rPr>
              <a:t>行业现状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914400"/>
            <a:ext cx="1042416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>
                <a:solidFill>
                  <a:srgbClr val="1D3B35"/>
                </a:solidFill>
                <a:latin typeface="微软雅黑"/>
              </a:rPr>
              <a:t>保健养生连锁的四个断点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2560320" cy="3200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E2E9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33272" y="2121408"/>
            <a:ext cx="21031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>
                <a:solidFill>
                  <a:srgbClr val="B98A3E"/>
                </a:solidFill>
                <a:latin typeface="微软雅黑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3272" y="2468880"/>
            <a:ext cx="210312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1">
                <a:solidFill>
                  <a:srgbClr val="1D3B35"/>
                </a:solidFill>
                <a:latin typeface="微软雅黑"/>
              </a:rPr>
              <a:t>资质断点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33272" y="3017520"/>
            <a:ext cx="2103120" cy="17373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50000"/>
              </a:lnSpc>
            </a:pPr>
            <a:r>
              <a:rPr sz="1150" b="0">
                <a:solidFill>
                  <a:srgbClr val="5D716C"/>
                </a:solidFill>
                <a:latin typeface="微软雅黑"/>
              </a:rPr>
              <a:t>批文有效期靠人记，过期商品仍在货架；</a:t>
            </a:r>
          </a:p>
          <a:p>
            <a:pPr algn="l">
              <a:lnSpc>
                <a:spcPct val="150000"/>
              </a:lnSpc>
            </a:pPr>
            <a:r>
              <a:rPr sz="1150" b="0">
                <a:solidFill>
                  <a:srgbClr val="5D716C"/>
                </a:solidFill>
                <a:latin typeface="微软雅黑"/>
              </a:rPr>
              <a:t>无批文、超范围宣传难追溯。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566160" y="1874519"/>
            <a:ext cx="2560320" cy="3200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E2E9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822192" y="2121408"/>
            <a:ext cx="21031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>
                <a:solidFill>
                  <a:srgbClr val="B98A3E"/>
                </a:solidFill>
                <a:latin typeface="微软雅黑"/>
              </a:rPr>
              <a:t>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822192" y="2468880"/>
            <a:ext cx="210312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1">
                <a:solidFill>
                  <a:srgbClr val="1D3B35"/>
                </a:solidFill>
                <a:latin typeface="微软雅黑"/>
              </a:rPr>
              <a:t>客群断点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822192" y="3017520"/>
            <a:ext cx="2103120" cy="17373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50000"/>
              </a:lnSpc>
            </a:pPr>
            <a:r>
              <a:rPr sz="1150" b="0">
                <a:solidFill>
                  <a:srgbClr val="5D716C"/>
                </a:solidFill>
                <a:latin typeface="微软雅黑"/>
              </a:rPr>
              <a:t>子女付钱、老人服用，健康档案记在</a:t>
            </a:r>
          </a:p>
          <a:p>
            <a:pPr algn="l">
              <a:lnSpc>
                <a:spcPct val="150000"/>
              </a:lnSpc>
            </a:pPr>
            <a:r>
              <a:rPr sz="1150" b="0">
                <a:solidFill>
                  <a:srgbClr val="5D716C"/>
                </a:solidFill>
                <a:latin typeface="微软雅黑"/>
              </a:rPr>
              <a:t>付费人身上，回访与禁忌提示失真。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355079" y="1874519"/>
            <a:ext cx="2560320" cy="3200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E2E9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611111" y="2121408"/>
            <a:ext cx="21031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>
                <a:solidFill>
                  <a:srgbClr val="B98A3E"/>
                </a:solidFill>
                <a:latin typeface="微软雅黑"/>
              </a:rPr>
              <a:t>03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611111" y="2468880"/>
            <a:ext cx="210312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1">
                <a:solidFill>
                  <a:srgbClr val="1D3B35"/>
                </a:solidFill>
                <a:latin typeface="微软雅黑"/>
              </a:rPr>
              <a:t>资金断点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611111" y="3017520"/>
            <a:ext cx="2103120" cy="17373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50000"/>
              </a:lnSpc>
            </a:pPr>
            <a:r>
              <a:rPr sz="1150" b="0">
                <a:solidFill>
                  <a:srgbClr val="5D716C"/>
                </a:solidFill>
                <a:latin typeface="微软雅黑"/>
              </a:rPr>
              <a:t>储值卡沉淀在门店，余额对不上；</a:t>
            </a:r>
          </a:p>
          <a:p>
            <a:pPr algn="l">
              <a:lnSpc>
                <a:spcPct val="150000"/>
              </a:lnSpc>
            </a:pPr>
            <a:r>
              <a:rPr sz="1150" b="0">
                <a:solidFill>
                  <a:srgbClr val="5D716C"/>
                </a:solidFill>
                <a:latin typeface="微软雅黑"/>
              </a:rPr>
              <a:t>赠金当收入，退卡无据可依。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9143999" y="1874519"/>
            <a:ext cx="2560320" cy="3200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E2E9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400031" y="2121408"/>
            <a:ext cx="21031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>
                <a:solidFill>
                  <a:srgbClr val="B98A3E"/>
                </a:solidFill>
                <a:latin typeface="微软雅黑"/>
              </a:rPr>
              <a:t>04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400031" y="2468880"/>
            <a:ext cx="210312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1">
                <a:solidFill>
                  <a:srgbClr val="1D3B35"/>
                </a:solidFill>
                <a:latin typeface="微软雅黑"/>
              </a:rPr>
              <a:t>渠道断点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400031" y="3017520"/>
            <a:ext cx="2103120" cy="17373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50000"/>
              </a:lnSpc>
            </a:pPr>
            <a:r>
              <a:rPr sz="1150" b="0">
                <a:solidFill>
                  <a:srgbClr val="5D716C"/>
                </a:solidFill>
                <a:latin typeface="微软雅黑"/>
              </a:rPr>
              <a:t>直营、加盟、团购、代工四套账，</a:t>
            </a:r>
          </a:p>
          <a:p>
            <a:pPr algn="l">
              <a:lnSpc>
                <a:spcPct val="150000"/>
              </a:lnSpc>
            </a:pPr>
            <a:r>
              <a:rPr sz="1150" b="0">
                <a:solidFill>
                  <a:srgbClr val="5D716C"/>
                </a:solidFill>
                <a:latin typeface="微软雅黑"/>
              </a:rPr>
              <a:t>月底用 Excel 拼，口径各说各话。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77240" y="5440680"/>
            <a:ext cx="105156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>
                <a:solidFill>
                  <a:srgbClr val="0F5F57"/>
                </a:solidFill>
                <a:latin typeface="微软雅黑"/>
              </a:rPr>
              <a:t>结论：这不是「上一套 ERP」的问题，是四个业务规则没有被系统承载。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77240" y="6355080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>
                <a:solidFill>
                  <a:srgbClr val="5D716C"/>
                </a:solidFill>
                <a:latin typeface="微软雅黑"/>
              </a:rPr>
              <a:t>ChainOne 保健养生连锁 · v3.3（2026-10）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881360" y="6355080"/>
            <a:ext cx="548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5000"/>
              </a:lnSpc>
            </a:pPr>
            <a:r>
              <a:rPr sz="900" b="0">
                <a:solidFill>
                  <a:srgbClr val="5D716C"/>
                </a:solidFill>
                <a:latin typeface="微软雅黑"/>
              </a:rPr>
              <a:t>01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7F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292608" cy="27940"/>
          </a:xfrm>
          <a:prstGeom prst="rect">
            <a:avLst/>
          </a:prstGeom>
          <a:solidFill>
            <a:srgbClr val="B98A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143000" y="457200"/>
            <a:ext cx="91440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>
                <a:solidFill>
                  <a:srgbClr val="B98A3E"/>
                </a:solidFill>
                <a:latin typeface="微软雅黑"/>
              </a:rPr>
              <a:t>选型判断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914400"/>
            <a:ext cx="1042416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>
                <a:solidFill>
                  <a:srgbClr val="1D3B35"/>
                </a:solidFill>
                <a:latin typeface="微软雅黑"/>
              </a:rPr>
              <a:t>为什么通用 ERP 总要打补丁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28800"/>
            <a:ext cx="10607040" cy="96012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E2E9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05840" y="2084832"/>
            <a:ext cx="201168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>
                <a:solidFill>
                  <a:srgbClr val="0F5F57"/>
                </a:solidFill>
                <a:latin typeface="微软雅黑"/>
              </a:rPr>
              <a:t>批文与效期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063240" y="2084832"/>
            <a:ext cx="3749039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050" b="0">
                <a:solidFill>
                  <a:srgbClr val="5D716C"/>
                </a:solidFill>
                <a:latin typeface="微软雅黑"/>
              </a:rPr>
              <a:t>通用进销存只有批次与有效期，没有批文号、不适宜人群与到期禁售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040880" y="2084832"/>
            <a:ext cx="41148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050" b="0">
                <a:solidFill>
                  <a:srgbClr val="1D3B35"/>
                </a:solidFill>
                <a:latin typeface="微软雅黑"/>
              </a:rPr>
              <a:t>批文进商品档案，过期自动下架并拦截收银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2926080"/>
            <a:ext cx="10607040" cy="96012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E2E9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05840" y="3182112"/>
            <a:ext cx="201168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>
                <a:solidFill>
                  <a:srgbClr val="0F5F57"/>
                </a:solidFill>
                <a:latin typeface="微软雅黑"/>
              </a:rPr>
              <a:t>使用人关系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63240" y="3182112"/>
            <a:ext cx="3749039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050" b="0">
                <a:solidFill>
                  <a:srgbClr val="5D716C"/>
                </a:solidFill>
                <a:latin typeface="微软雅黑"/>
              </a:rPr>
              <a:t>会员表只有一个人，无法表达「谁付钱、谁服用」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040880" y="3182112"/>
            <a:ext cx="41148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050" b="0">
                <a:solidFill>
                  <a:srgbClr val="1D3B35"/>
                </a:solidFill>
                <a:latin typeface="微软雅黑"/>
              </a:rPr>
              <a:t>账户人与使用人分离，健康档案挂在服用者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77240" y="4023360"/>
            <a:ext cx="10607040" cy="96012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E2E9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005840" y="4279392"/>
            <a:ext cx="201168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>
                <a:solidFill>
                  <a:srgbClr val="0F5F57"/>
                </a:solidFill>
                <a:latin typeface="微软雅黑"/>
              </a:rPr>
              <a:t>储值资金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063240" y="4279392"/>
            <a:ext cx="3749039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050" b="0">
                <a:solidFill>
                  <a:srgbClr val="5D716C"/>
                </a:solidFill>
                <a:latin typeface="微软雅黑"/>
              </a:rPr>
              <a:t>只记余额，不区分本金赠金，也不管资金归集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040880" y="4279392"/>
            <a:ext cx="41148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050" b="0">
                <a:solidFill>
                  <a:srgbClr val="1D3B35"/>
                </a:solidFill>
                <a:latin typeface="微软雅黑"/>
              </a:rPr>
              <a:t>本金赠金分账、资金归集总部、退卡双审批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5120640"/>
            <a:ext cx="10607040" cy="96012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E2E9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005840" y="5376672"/>
            <a:ext cx="201168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>
                <a:solidFill>
                  <a:srgbClr val="0F5F57"/>
                </a:solidFill>
                <a:latin typeface="微软雅黑"/>
              </a:rPr>
              <a:t>加盟与代工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063240" y="5376672"/>
            <a:ext cx="3749039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050" b="0">
                <a:solidFill>
                  <a:srgbClr val="5D716C"/>
                </a:solidFill>
                <a:latin typeface="微软雅黑"/>
              </a:rPr>
              <a:t>加盟当普通客户，代工当普通采购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040880" y="5376672"/>
            <a:ext cx="41148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050" b="0">
                <a:solidFill>
                  <a:srgbClr val="1D3B35"/>
                </a:solidFill>
                <a:latin typeface="微软雅黑"/>
              </a:rPr>
              <a:t>独立结算与生产成本模块，口径单列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77240" y="6355080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>
                <a:solidFill>
                  <a:srgbClr val="5D716C"/>
                </a:solidFill>
                <a:latin typeface="微软雅黑"/>
              </a:rPr>
              <a:t>ChainOne 保健养生连锁 · v3.3（2026-10）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881360" y="6355080"/>
            <a:ext cx="548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5000"/>
              </a:lnSpc>
            </a:pPr>
            <a:r>
              <a:rPr sz="900" b="0">
                <a:solidFill>
                  <a:srgbClr val="5D716C"/>
                </a:solidFill>
                <a:latin typeface="微软雅黑"/>
              </a:rPr>
              <a:t>02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7F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292608" cy="27940"/>
          </a:xfrm>
          <a:prstGeom prst="rect">
            <a:avLst/>
          </a:prstGeom>
          <a:solidFill>
            <a:srgbClr val="B98A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143000" y="457200"/>
            <a:ext cx="91440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>
                <a:solidFill>
                  <a:srgbClr val="B98A3E"/>
                </a:solidFill>
                <a:latin typeface="微软雅黑"/>
              </a:rPr>
              <a:t>产品定位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914400"/>
            <a:ext cx="1042416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>
                <a:solidFill>
                  <a:srgbClr val="1D3B35"/>
                </a:solidFill>
                <a:latin typeface="微软雅黑"/>
              </a:rPr>
              <a:t>不是通用 ERP 换皮肤，是把保健品的规矩做成主流程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28800"/>
            <a:ext cx="4937760" cy="3566160"/>
          </a:xfrm>
          <a:prstGeom prst="roundRect">
            <a:avLst>
              <a:gd name="adj" fmla="val 6000"/>
            </a:avLst>
          </a:prstGeom>
          <a:solidFill>
            <a:srgbClr val="0F5F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97280" y="2148840"/>
            <a:ext cx="42976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>
                <a:solidFill>
                  <a:srgbClr val="D9B26D"/>
                </a:solidFill>
                <a:latin typeface="微软雅黑"/>
              </a:rPr>
              <a:t>一句话定位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97280" y="2606040"/>
            <a:ext cx="4297680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50000"/>
              </a:lnSpc>
            </a:pPr>
            <a:r>
              <a:rPr sz="1500" b="0">
                <a:solidFill>
                  <a:srgbClr val="FFFFFF"/>
                </a:solidFill>
                <a:latin typeface="微软雅黑"/>
              </a:rPr>
              <a:t>保健养生用品连锁的</a:t>
            </a:r>
          </a:p>
          <a:p>
            <a:pPr algn="l">
              <a:lnSpc>
                <a:spcPct val="150000"/>
              </a:lnSpc>
            </a:pPr>
            <a:r>
              <a:rPr sz="1500" b="0">
                <a:solidFill>
                  <a:srgbClr val="FFFFFF"/>
                </a:solidFill>
                <a:latin typeface="微软雅黑"/>
              </a:rPr>
              <a:t>「人、货、钱、店」一体化系统：</a:t>
            </a:r>
          </a:p>
          <a:p>
            <a:pPr algn="l">
              <a:lnSpc>
                <a:spcPct val="150000"/>
              </a:lnSpc>
            </a:pPr>
            <a:r>
              <a:rPr sz="1500" b="0">
                <a:solidFill>
                  <a:srgbClr val="FFFFFF"/>
                </a:solidFill>
                <a:latin typeface="微软雅黑"/>
              </a:rPr>
              <a:t>18 个业务域、80+ 单据、</a:t>
            </a:r>
          </a:p>
          <a:p>
            <a:pPr algn="l">
              <a:lnSpc>
                <a:spcPct val="150000"/>
              </a:lnSpc>
            </a:pPr>
            <a:r>
              <a:rPr sz="1500" b="0">
                <a:solidFill>
                  <a:srgbClr val="FFFFFF"/>
                </a:solidFill>
                <a:latin typeface="微软雅黑"/>
              </a:rPr>
              <a:t>10 类角色、五级数据范围。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126480" y="1874519"/>
            <a:ext cx="5212080" cy="3657600"/>
          </a:xfrm>
          <a:prstGeom prst="rect">
            <a:avLst/>
          </a:prstGeom>
          <a:noFill/>
        </p:spPr>
        <p:txBody>
          <a:bodyPr wrap="square" lIns="0" tIns="0">
            <a:spAutoFit/>
          </a:bodyPr>
          <a:lstStyle/>
          <a:p>
            <a:pPr>
              <a:lnSpc>
                <a:spcPct val="130000"/>
              </a:lnSpc>
              <a:spcAft>
                <a:spcPts val="600"/>
              </a:spcAft>
            </a:pPr>
            <a:r>
              <a:rPr sz="1250">
                <a:solidFill>
                  <a:srgbClr val="1D3B35"/>
                </a:solidFill>
                <a:latin typeface="微软雅黑"/>
              </a:rPr>
              <a:t>· 适用：3 家门店以上的保健养生连锁、养生馆、健康食品加盟品牌</a:t>
            </a:r>
          </a:p>
          <a:p>
            <a:pPr>
              <a:lnSpc>
                <a:spcPct val="130000"/>
              </a:lnSpc>
              <a:spcAft>
                <a:spcPts val="600"/>
              </a:spcAft>
            </a:pPr>
            <a:r>
              <a:rPr sz="1250">
                <a:solidFill>
                  <a:srgbClr val="1D3B35"/>
                </a:solidFill>
                <a:latin typeface="微软雅黑"/>
              </a:rPr>
              <a:t>· 部署：公有云独立库 / 私有化部署，数据字典与接口开放</a:t>
            </a:r>
          </a:p>
          <a:p>
            <a:pPr>
              <a:lnSpc>
                <a:spcPct val="130000"/>
              </a:lnSpc>
              <a:spcAft>
                <a:spcPts val="600"/>
              </a:spcAft>
            </a:pPr>
            <a:r>
              <a:rPr sz="1250">
                <a:solidFill>
                  <a:srgbClr val="1D3B35"/>
                </a:solidFill>
                <a:latin typeface="微软雅黑"/>
              </a:rPr>
              <a:t>· 实施：14 天标准上线，先跑通收银—会员—库存—结算主线</a:t>
            </a:r>
          </a:p>
          <a:p>
            <a:pPr>
              <a:lnSpc>
                <a:spcPct val="130000"/>
              </a:lnSpc>
              <a:spcAft>
                <a:spcPts val="600"/>
              </a:spcAft>
            </a:pPr>
            <a:r>
              <a:rPr sz="1250">
                <a:solidFill>
                  <a:srgbClr val="1D3B35"/>
                </a:solidFill>
                <a:latin typeface="微软雅黑"/>
              </a:rPr>
              <a:t>· 边界：不做通用行业模板，只做连锁零售做深的一条产品线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6355080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>
                <a:solidFill>
                  <a:srgbClr val="5D716C"/>
                </a:solidFill>
                <a:latin typeface="微软雅黑"/>
              </a:rPr>
              <a:t>ChainOne 保健养生连锁 · v3.3（2026-10）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881360" y="6355080"/>
            <a:ext cx="548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5000"/>
              </a:lnSpc>
            </a:pPr>
            <a:r>
              <a:rPr sz="900" b="0">
                <a:solidFill>
                  <a:srgbClr val="5D716C"/>
                </a:solidFill>
                <a:latin typeface="微软雅黑"/>
              </a:rPr>
              <a:t>03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7F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292608" cy="27940"/>
          </a:xfrm>
          <a:prstGeom prst="rect">
            <a:avLst/>
          </a:prstGeom>
          <a:solidFill>
            <a:srgbClr val="B98A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143000" y="457200"/>
            <a:ext cx="91440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>
                <a:solidFill>
                  <a:srgbClr val="B98A3E"/>
                </a:solidFill>
                <a:latin typeface="微软雅黑"/>
              </a:rPr>
              <a:t>能力总览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914400"/>
            <a:ext cx="1042416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>
                <a:solidFill>
                  <a:srgbClr val="1D3B35"/>
                </a:solidFill>
                <a:latin typeface="微软雅黑"/>
              </a:rPr>
              <a:t>18 个业务域，一张图看清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28800"/>
            <a:ext cx="2011680" cy="896112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E2E9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23544" y="1938528"/>
            <a:ext cx="173736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1">
                <a:solidFill>
                  <a:srgbClr val="B98A3E"/>
                </a:solidFill>
                <a:latin typeface="微软雅黑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23544" y="2176272"/>
            <a:ext cx="173736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050" b="1">
                <a:solidFill>
                  <a:srgbClr val="1D3B35"/>
                </a:solidFill>
                <a:latin typeface="微软雅黑"/>
              </a:rPr>
              <a:t>门店收银与销售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953512" y="1828800"/>
            <a:ext cx="2011680" cy="896112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E2E9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099816" y="1938528"/>
            <a:ext cx="173736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1">
                <a:solidFill>
                  <a:srgbClr val="B98A3E"/>
                </a:solidFill>
                <a:latin typeface="微软雅黑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099816" y="2176272"/>
            <a:ext cx="173736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050" b="1">
                <a:solidFill>
                  <a:srgbClr val="1D3B35"/>
                </a:solidFill>
                <a:latin typeface="微软雅黑"/>
              </a:rPr>
              <a:t>会员与使用人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129783" y="1828800"/>
            <a:ext cx="2011680" cy="896112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E2E9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276087" y="1938528"/>
            <a:ext cx="173736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1">
                <a:solidFill>
                  <a:srgbClr val="B98A3E"/>
                </a:solidFill>
                <a:latin typeface="微软雅黑"/>
              </a:rPr>
              <a:t>03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276087" y="2176272"/>
            <a:ext cx="173736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050" b="1">
                <a:solidFill>
                  <a:srgbClr val="1D3B35"/>
                </a:solidFill>
                <a:latin typeface="微软雅黑"/>
              </a:rPr>
              <a:t>储值卡与预付资金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306055" y="1828800"/>
            <a:ext cx="2011680" cy="896112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E2E9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452359" y="1938528"/>
            <a:ext cx="173736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1">
                <a:solidFill>
                  <a:srgbClr val="B98A3E"/>
                </a:solidFill>
                <a:latin typeface="微软雅黑"/>
              </a:rPr>
              <a:t>04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452359" y="2176272"/>
            <a:ext cx="173736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050" b="1">
                <a:solidFill>
                  <a:srgbClr val="1D3B35"/>
                </a:solidFill>
                <a:latin typeface="微软雅黑"/>
              </a:rPr>
              <a:t>库存与效期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9482328" y="1828800"/>
            <a:ext cx="2011680" cy="896112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E2E9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628632" y="1938528"/>
            <a:ext cx="173736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1">
                <a:solidFill>
                  <a:srgbClr val="B98A3E"/>
                </a:solidFill>
                <a:latin typeface="微软雅黑"/>
              </a:rPr>
              <a:t>05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628632" y="2176272"/>
            <a:ext cx="173736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050" b="1">
                <a:solidFill>
                  <a:srgbClr val="1D3B35"/>
                </a:solidFill>
                <a:latin typeface="微软雅黑"/>
              </a:rPr>
              <a:t>商品与批文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77240" y="2852928"/>
            <a:ext cx="2011680" cy="896112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E2E9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923544" y="2962656"/>
            <a:ext cx="173736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1">
                <a:solidFill>
                  <a:srgbClr val="B98A3E"/>
                </a:solidFill>
                <a:latin typeface="微软雅黑"/>
              </a:rPr>
              <a:t>06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23544" y="3200400"/>
            <a:ext cx="173736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050" b="1">
                <a:solidFill>
                  <a:srgbClr val="1D3B35"/>
                </a:solidFill>
                <a:latin typeface="微软雅黑"/>
              </a:rPr>
              <a:t>采购与供应商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2953512" y="2852928"/>
            <a:ext cx="2011680" cy="896112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E2E9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3099816" y="2962656"/>
            <a:ext cx="173736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1">
                <a:solidFill>
                  <a:srgbClr val="B98A3E"/>
                </a:solidFill>
                <a:latin typeface="微软雅黑"/>
              </a:rPr>
              <a:t>07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099816" y="3200400"/>
            <a:ext cx="173736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050" b="1">
                <a:solidFill>
                  <a:srgbClr val="1D3B35"/>
                </a:solidFill>
                <a:latin typeface="微软雅黑"/>
              </a:rPr>
              <a:t>仓储与物流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5129783" y="2852928"/>
            <a:ext cx="2011680" cy="896112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E2E9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5276087" y="2962656"/>
            <a:ext cx="173736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1">
                <a:solidFill>
                  <a:srgbClr val="B98A3E"/>
                </a:solidFill>
                <a:latin typeface="微软雅黑"/>
              </a:rPr>
              <a:t>08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276087" y="3200400"/>
            <a:ext cx="173736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050" b="1">
                <a:solidFill>
                  <a:srgbClr val="1D3B35"/>
                </a:solidFill>
                <a:latin typeface="微软雅黑"/>
              </a:rPr>
              <a:t>交期与履约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7306055" y="2852928"/>
            <a:ext cx="2011680" cy="896112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E2E9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7452359" y="2962656"/>
            <a:ext cx="173736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1">
                <a:solidFill>
                  <a:srgbClr val="B98A3E"/>
                </a:solidFill>
                <a:latin typeface="微软雅黑"/>
              </a:rPr>
              <a:t>09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452359" y="3200400"/>
            <a:ext cx="173736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050" b="1">
                <a:solidFill>
                  <a:srgbClr val="1D3B35"/>
                </a:solidFill>
                <a:latin typeface="微软雅黑"/>
              </a:rPr>
              <a:t>逆向处理（退 / 换 / 拒 / 短 / 废）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9482328" y="2852928"/>
            <a:ext cx="2011680" cy="896112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E2E9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9628632" y="2962656"/>
            <a:ext cx="173736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1">
                <a:solidFill>
                  <a:srgbClr val="B98A3E"/>
                </a:solidFill>
                <a:latin typeface="微软雅黑"/>
              </a:rPr>
              <a:t>10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9628632" y="3200400"/>
            <a:ext cx="173736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050" b="1">
                <a:solidFill>
                  <a:srgbClr val="1D3B35"/>
                </a:solidFill>
                <a:latin typeface="微软雅黑"/>
              </a:rPr>
              <a:t>加盟与企业客户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777240" y="3877056"/>
            <a:ext cx="2011680" cy="896112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E2E9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923544" y="3986784"/>
            <a:ext cx="173736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1">
                <a:solidFill>
                  <a:srgbClr val="B98A3E"/>
                </a:solidFill>
                <a:latin typeface="微软雅黑"/>
              </a:rPr>
              <a:t>11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23544" y="4224528"/>
            <a:ext cx="173736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050" b="1">
                <a:solidFill>
                  <a:srgbClr val="1D3B35"/>
                </a:solidFill>
                <a:latin typeface="微软雅黑"/>
              </a:rPr>
              <a:t>财务与税务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2953512" y="3877056"/>
            <a:ext cx="2011680" cy="896112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E2E9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3099816" y="3986784"/>
            <a:ext cx="173736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1">
                <a:solidFill>
                  <a:srgbClr val="B98A3E"/>
                </a:solidFill>
                <a:latin typeface="微软雅黑"/>
              </a:rPr>
              <a:t>12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3099816" y="4224528"/>
            <a:ext cx="173736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050" b="1">
                <a:solidFill>
                  <a:srgbClr val="1D3B35"/>
                </a:solidFill>
                <a:latin typeface="微软雅黑"/>
              </a:rPr>
              <a:t>银发关怀与合规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5129783" y="3877056"/>
            <a:ext cx="2011680" cy="896112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E2E9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5276087" y="3986784"/>
            <a:ext cx="173736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1">
                <a:solidFill>
                  <a:srgbClr val="B98A3E"/>
                </a:solidFill>
                <a:latin typeface="微软雅黑"/>
              </a:rPr>
              <a:t>13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5276087" y="4224528"/>
            <a:ext cx="173736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050" b="1">
                <a:solidFill>
                  <a:srgbClr val="1D3B35"/>
                </a:solidFill>
                <a:latin typeface="微软雅黑"/>
              </a:rPr>
              <a:t>代工与自有品牌</a:t>
            </a:r>
          </a:p>
        </p:txBody>
      </p:sp>
      <p:sp>
        <p:nvSpPr>
          <p:cNvPr id="44" name="Rounded Rectangle 43"/>
          <p:cNvSpPr/>
          <p:nvPr/>
        </p:nvSpPr>
        <p:spPr>
          <a:xfrm>
            <a:off x="7306055" y="3877056"/>
            <a:ext cx="2011680" cy="896112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E2E9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7452359" y="3986784"/>
            <a:ext cx="173736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1">
                <a:solidFill>
                  <a:srgbClr val="B98A3E"/>
                </a:solidFill>
                <a:latin typeface="微软雅黑"/>
              </a:rPr>
              <a:t>14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7452359" y="4224528"/>
            <a:ext cx="173736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050" b="1">
                <a:solidFill>
                  <a:srgbClr val="1D3B35"/>
                </a:solidFill>
                <a:latin typeface="微软雅黑"/>
              </a:rPr>
              <a:t>会员增长与私域运营</a:t>
            </a:r>
          </a:p>
        </p:txBody>
      </p:sp>
      <p:sp>
        <p:nvSpPr>
          <p:cNvPr id="47" name="Rounded Rectangle 46"/>
          <p:cNvSpPr/>
          <p:nvPr/>
        </p:nvSpPr>
        <p:spPr>
          <a:xfrm>
            <a:off x="9482328" y="3877056"/>
            <a:ext cx="2011680" cy="896112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E2E9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9628632" y="3986784"/>
            <a:ext cx="173736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1">
                <a:solidFill>
                  <a:srgbClr val="B98A3E"/>
                </a:solidFill>
                <a:latin typeface="微软雅黑"/>
              </a:rPr>
              <a:t>15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9628632" y="4224528"/>
            <a:ext cx="173736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050" b="1">
                <a:solidFill>
                  <a:srgbClr val="1D3B35"/>
                </a:solidFill>
                <a:latin typeface="微软雅黑"/>
              </a:rPr>
              <a:t>排班与人效</a:t>
            </a:r>
          </a:p>
        </p:txBody>
      </p:sp>
      <p:sp>
        <p:nvSpPr>
          <p:cNvPr id="50" name="Rounded Rectangle 49"/>
          <p:cNvSpPr/>
          <p:nvPr/>
        </p:nvSpPr>
        <p:spPr>
          <a:xfrm>
            <a:off x="777240" y="4901184"/>
            <a:ext cx="2011680" cy="896112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E2E9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923544" y="5010912"/>
            <a:ext cx="173736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1">
                <a:solidFill>
                  <a:srgbClr val="B98A3E"/>
                </a:solidFill>
                <a:latin typeface="微软雅黑"/>
              </a:rPr>
              <a:t>16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923544" y="5248656"/>
            <a:ext cx="173736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050" b="1">
                <a:solidFill>
                  <a:srgbClr val="1D3B35"/>
                </a:solidFill>
                <a:latin typeface="微软雅黑"/>
              </a:rPr>
              <a:t>积分体系</a:t>
            </a:r>
          </a:p>
        </p:txBody>
      </p:sp>
      <p:sp>
        <p:nvSpPr>
          <p:cNvPr id="53" name="Rounded Rectangle 52"/>
          <p:cNvSpPr/>
          <p:nvPr/>
        </p:nvSpPr>
        <p:spPr>
          <a:xfrm>
            <a:off x="2953512" y="4901184"/>
            <a:ext cx="2011680" cy="896112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E2E9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3099816" y="5010912"/>
            <a:ext cx="173736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1">
                <a:solidFill>
                  <a:srgbClr val="B98A3E"/>
                </a:solidFill>
                <a:latin typeface="微软雅黑"/>
              </a:rPr>
              <a:t>17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3099816" y="5248656"/>
            <a:ext cx="173736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050" b="1">
                <a:solidFill>
                  <a:srgbClr val="1D3B35"/>
                </a:solidFill>
                <a:latin typeface="微软雅黑"/>
              </a:rPr>
              <a:t>组织、权限与平台配置</a:t>
            </a:r>
          </a:p>
        </p:txBody>
      </p:sp>
      <p:sp>
        <p:nvSpPr>
          <p:cNvPr id="56" name="Rounded Rectangle 55"/>
          <p:cNvSpPr/>
          <p:nvPr/>
        </p:nvSpPr>
        <p:spPr>
          <a:xfrm>
            <a:off x="5129783" y="4901184"/>
            <a:ext cx="2011680" cy="896112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E2E9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5276087" y="5010912"/>
            <a:ext cx="173736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1">
                <a:solidFill>
                  <a:srgbClr val="B98A3E"/>
                </a:solidFill>
                <a:latin typeface="微软雅黑"/>
              </a:rPr>
              <a:t>18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5276087" y="5248656"/>
            <a:ext cx="173736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050" b="1">
                <a:solidFill>
                  <a:srgbClr val="1D3B35"/>
                </a:solidFill>
                <a:latin typeface="微软雅黑"/>
              </a:rPr>
              <a:t>报表与经营驾驶舱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777240" y="5394960"/>
            <a:ext cx="106070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1">
                <a:solidFill>
                  <a:srgbClr val="0F5F57"/>
                </a:solidFill>
                <a:latin typeface="微软雅黑"/>
              </a:rPr>
              <a:t>三条红线贯穿全部模块：储值资金归集总部 · 60 岁以上办卡留痕 · 关怀话术先校验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777240" y="6355080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>
                <a:solidFill>
                  <a:srgbClr val="5D716C"/>
                </a:solidFill>
                <a:latin typeface="微软雅黑"/>
              </a:rPr>
              <a:t>ChainOne 保健养生连锁 · v3.3（2026-10）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881360" y="6355080"/>
            <a:ext cx="548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5000"/>
              </a:lnSpc>
            </a:pPr>
            <a:r>
              <a:rPr sz="900" b="0">
                <a:solidFill>
                  <a:srgbClr val="5D716C"/>
                </a:solidFill>
                <a:latin typeface="微软雅黑"/>
              </a:rPr>
              <a:t>04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7F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292608" cy="27940"/>
          </a:xfrm>
          <a:prstGeom prst="rect">
            <a:avLst/>
          </a:prstGeom>
          <a:solidFill>
            <a:srgbClr val="B98A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143000" y="457200"/>
            <a:ext cx="91440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>
                <a:solidFill>
                  <a:srgbClr val="B98A3E"/>
                </a:solidFill>
                <a:latin typeface="微软雅黑"/>
              </a:rPr>
              <a:t>核心模型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914400"/>
            <a:ext cx="1042416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>
                <a:solidFill>
                  <a:srgbClr val="1D3B35"/>
                </a:solidFill>
                <a:latin typeface="微软雅黑"/>
              </a:rPr>
              <a:t>账户人与使用人：把会员拆成两层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28800"/>
            <a:ext cx="4846320" cy="329184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E2E9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51560" y="2057400"/>
            <a:ext cx="43891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>
                <a:solidFill>
                  <a:srgbClr val="0F5F57"/>
                </a:solidFill>
                <a:latin typeface="微软雅黑"/>
              </a:rPr>
              <a:t>账户人（付费者）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1560" y="2468880"/>
            <a:ext cx="4297680" cy="2377440"/>
          </a:xfrm>
          <a:prstGeom prst="rect">
            <a:avLst/>
          </a:prstGeom>
          <a:noFill/>
        </p:spPr>
        <p:txBody>
          <a:bodyPr wrap="square" lIns="0" tIns="0">
            <a:spAutoFit/>
          </a:bodyPr>
          <a:lstStyle/>
          <a:p>
            <a:pPr>
              <a:lnSpc>
                <a:spcPct val="130000"/>
              </a:lnSpc>
              <a:spcAft>
                <a:spcPts val="600"/>
              </a:spcAft>
            </a:pPr>
            <a:r>
              <a:rPr sz="1150">
                <a:solidFill>
                  <a:srgbClr val="1D3B35"/>
                </a:solidFill>
                <a:latin typeface="微软雅黑"/>
              </a:rPr>
              <a:t>· 手机号、等级、成长值与权益</a:t>
            </a:r>
          </a:p>
          <a:p>
            <a:pPr>
              <a:lnSpc>
                <a:spcPct val="130000"/>
              </a:lnSpc>
              <a:spcAft>
                <a:spcPts val="600"/>
              </a:spcAft>
            </a:pPr>
            <a:r>
              <a:rPr sz="1150">
                <a:solidFill>
                  <a:srgbClr val="1D3B35"/>
                </a:solidFill>
                <a:latin typeface="微软雅黑"/>
              </a:rPr>
              <a:t>· 储值卡本金与赠金余额</a:t>
            </a:r>
          </a:p>
          <a:p>
            <a:pPr>
              <a:lnSpc>
                <a:spcPct val="130000"/>
              </a:lnSpc>
              <a:spcAft>
                <a:spcPts val="600"/>
              </a:spcAft>
            </a:pPr>
            <a:r>
              <a:rPr sz="1150">
                <a:solidFill>
                  <a:srgbClr val="1D3B35"/>
                </a:solidFill>
                <a:latin typeface="微软雅黑"/>
              </a:rPr>
              <a:t>· 家庭关系：关联多位长辈</a:t>
            </a:r>
          </a:p>
          <a:p>
            <a:pPr>
              <a:lnSpc>
                <a:spcPct val="130000"/>
              </a:lnSpc>
              <a:spcAft>
                <a:spcPts val="600"/>
              </a:spcAft>
            </a:pPr>
            <a:r>
              <a:rPr sz="1150">
                <a:solidFill>
                  <a:srgbClr val="1D3B35"/>
                </a:solidFill>
                <a:latin typeface="微软雅黑"/>
              </a:rPr>
              <a:t>· 营销触达与复购周期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989320" y="1828800"/>
            <a:ext cx="5394960" cy="329184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E2E9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263640" y="2057400"/>
            <a:ext cx="48463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>
                <a:solidFill>
                  <a:srgbClr val="B98A3E"/>
                </a:solidFill>
                <a:latin typeface="微软雅黑"/>
              </a:rPr>
              <a:t>使用人（服用者）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263640" y="2468880"/>
            <a:ext cx="4846320" cy="2377440"/>
          </a:xfrm>
          <a:prstGeom prst="rect">
            <a:avLst/>
          </a:prstGeom>
          <a:noFill/>
        </p:spPr>
        <p:txBody>
          <a:bodyPr wrap="square" lIns="0" tIns="0">
            <a:spAutoFit/>
          </a:bodyPr>
          <a:lstStyle/>
          <a:p>
            <a:pPr>
              <a:lnSpc>
                <a:spcPct val="130000"/>
              </a:lnSpc>
              <a:spcAft>
                <a:spcPts val="600"/>
              </a:spcAft>
            </a:pPr>
            <a:r>
              <a:rPr sz="1150">
                <a:solidFill>
                  <a:srgbClr val="1D3B35"/>
                </a:solidFill>
                <a:latin typeface="微软雅黑"/>
              </a:rPr>
              <a:t>· 姓名、年龄、与账户人关系</a:t>
            </a:r>
          </a:p>
          <a:p>
            <a:pPr>
              <a:lnSpc>
                <a:spcPct val="130000"/>
              </a:lnSpc>
              <a:spcAft>
                <a:spcPts val="600"/>
              </a:spcAft>
            </a:pPr>
            <a:r>
              <a:rPr sz="1150">
                <a:solidFill>
                  <a:srgbClr val="1D3B35"/>
                </a:solidFill>
                <a:latin typeface="微软雅黑"/>
              </a:rPr>
              <a:t>· 过敏史、慢病、用药与禁忌</a:t>
            </a:r>
          </a:p>
          <a:p>
            <a:pPr>
              <a:lnSpc>
                <a:spcPct val="130000"/>
              </a:lnSpc>
              <a:spcAft>
                <a:spcPts val="600"/>
              </a:spcAft>
            </a:pPr>
            <a:r>
              <a:rPr sz="1150">
                <a:solidFill>
                  <a:srgbClr val="1D3B35"/>
                </a:solidFill>
                <a:latin typeface="微软雅黑"/>
              </a:rPr>
              <a:t>· 服用周期、复购与回访排期</a:t>
            </a:r>
          </a:p>
          <a:p>
            <a:pPr>
              <a:lnSpc>
                <a:spcPct val="130000"/>
              </a:lnSpc>
              <a:spcAft>
                <a:spcPts val="600"/>
              </a:spcAft>
            </a:pPr>
            <a:r>
              <a:rPr sz="1150">
                <a:solidFill>
                  <a:srgbClr val="1D3B35"/>
                </a:solidFill>
                <a:latin typeface="微软雅黑"/>
              </a:rPr>
              <a:t>· 权益按人核销，档案跟着人走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5440680"/>
            <a:ext cx="106070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1">
                <a:solidFill>
                  <a:srgbClr val="0F5F57"/>
                </a:solidFill>
                <a:latin typeface="微软雅黑"/>
              </a:rPr>
              <a:t>回访问对人、推荐避开禁忌、权益不串用——这是保健品会员体系与普通零售最本质的区别。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7240" y="6355080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>
                <a:solidFill>
                  <a:srgbClr val="5D716C"/>
                </a:solidFill>
                <a:latin typeface="微软雅黑"/>
              </a:rPr>
              <a:t>ChainOne 保健养生连锁 · v3.3（2026-10）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881360" y="6355080"/>
            <a:ext cx="548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5000"/>
              </a:lnSpc>
            </a:pPr>
            <a:r>
              <a:rPr sz="900" b="0">
                <a:solidFill>
                  <a:srgbClr val="5D716C"/>
                </a:solidFill>
                <a:latin typeface="微软雅黑"/>
              </a:rPr>
              <a:t>05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7F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292608" cy="27940"/>
          </a:xfrm>
          <a:prstGeom prst="rect">
            <a:avLst/>
          </a:prstGeom>
          <a:solidFill>
            <a:srgbClr val="B98A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143000" y="457200"/>
            <a:ext cx="91440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>
                <a:solidFill>
                  <a:srgbClr val="B98A3E"/>
                </a:solidFill>
                <a:latin typeface="微软雅黑"/>
              </a:rPr>
              <a:t>经营驾驶舱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914400"/>
            <a:ext cx="1042416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>
                <a:solidFill>
                  <a:srgbClr val="1D3B35"/>
                </a:solidFill>
                <a:latin typeface="微软雅黑"/>
              </a:rPr>
              <a:t>老板要的不是更多报表，是今天该管哪三件事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28800"/>
            <a:ext cx="5120640" cy="132588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E2E9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05840" y="1993392"/>
            <a:ext cx="45720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>
                <a:solidFill>
                  <a:srgbClr val="1D3B35"/>
                </a:solidFill>
                <a:latin typeface="微软雅黑"/>
              </a:rPr>
              <a:t>今日销售与单量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" y="2450592"/>
            <a:ext cx="466344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050" b="0">
                <a:solidFill>
                  <a:srgbClr val="5D716C"/>
                </a:solidFill>
                <a:latin typeface="微软雅黑"/>
              </a:rPr>
              <a:t>同比环比、门店排行，点击下钻到订单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17920" y="1828800"/>
            <a:ext cx="5120640" cy="132588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E2E9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46520" y="1993392"/>
            <a:ext cx="45720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>
                <a:solidFill>
                  <a:srgbClr val="1D3B35"/>
                </a:solidFill>
                <a:latin typeface="微软雅黑"/>
              </a:rPr>
              <a:t>临期与批文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46520" y="2450592"/>
            <a:ext cx="466344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050" b="0">
                <a:solidFill>
                  <a:srgbClr val="5D716C"/>
                </a:solidFill>
                <a:latin typeface="微软雅黑"/>
              </a:rPr>
              <a:t>90 天内到期批次、批文将到期商品，直接生成任务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383280"/>
            <a:ext cx="5120640" cy="132588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E2E9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005840" y="3547872"/>
            <a:ext cx="45720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>
                <a:solidFill>
                  <a:srgbClr val="1D3B35"/>
                </a:solidFill>
                <a:latin typeface="微软雅黑"/>
              </a:rPr>
              <a:t>储值与异常卡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05840" y="4005072"/>
            <a:ext cx="466344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050" b="0">
                <a:solidFill>
                  <a:srgbClr val="5D716C"/>
                </a:solidFill>
                <a:latin typeface="微软雅黑"/>
              </a:rPr>
              <a:t>卡余额、赠金余额、集中办卡与异地消费预警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217920" y="3383280"/>
            <a:ext cx="5120640" cy="132588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E2E9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446520" y="3547872"/>
            <a:ext cx="45720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>
                <a:solidFill>
                  <a:srgbClr val="1D3B35"/>
                </a:solidFill>
                <a:latin typeface="微软雅黑"/>
              </a:rPr>
              <a:t>会员资产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46520" y="4005072"/>
            <a:ext cx="466344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050" b="0">
                <a:solidFill>
                  <a:srgbClr val="5D716C"/>
                </a:solidFill>
                <a:latin typeface="微软雅黑"/>
              </a:rPr>
              <a:t>新增、活跃、复购、老年客群占比与回访完成率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77240" y="5212080"/>
            <a:ext cx="105156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1">
                <a:solidFill>
                  <a:srgbClr val="0F5F57"/>
                </a:solidFill>
                <a:latin typeface="微软雅黑"/>
              </a:rPr>
              <a:t>所有指标可下钻：门店排行 → 订单 → 单据详情 → 操作日志，不再靠人拉 Excel。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77240" y="6355080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>
                <a:solidFill>
                  <a:srgbClr val="5D716C"/>
                </a:solidFill>
                <a:latin typeface="微软雅黑"/>
              </a:rPr>
              <a:t>ChainOne 保健养生连锁 · v3.3（2026-10）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881360" y="6355080"/>
            <a:ext cx="548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5000"/>
              </a:lnSpc>
            </a:pPr>
            <a:r>
              <a:rPr sz="900" b="0">
                <a:solidFill>
                  <a:srgbClr val="5D716C"/>
                </a:solidFill>
                <a:latin typeface="微软雅黑"/>
              </a:rPr>
              <a:t>06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7F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292608" cy="27940"/>
          </a:xfrm>
          <a:prstGeom prst="rect">
            <a:avLst/>
          </a:prstGeom>
          <a:solidFill>
            <a:srgbClr val="B98A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143000" y="457200"/>
            <a:ext cx="91440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>
                <a:solidFill>
                  <a:srgbClr val="B98A3E"/>
                </a:solidFill>
                <a:latin typeface="微软雅黑"/>
              </a:rPr>
              <a:t>最新能力 · v3.3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914400"/>
            <a:ext cx="1042416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>
                <a:solidFill>
                  <a:srgbClr val="1D3B35"/>
                </a:solidFill>
                <a:latin typeface="微软雅黑"/>
              </a:rPr>
              <a:t>四个每天都发生、但最容易被忽略的缺口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28800"/>
            <a:ext cx="5120640" cy="13716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E2E9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05840" y="1975104"/>
            <a:ext cx="45720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>
                <a:solidFill>
                  <a:srgbClr val="0F5F57"/>
                </a:solidFill>
                <a:latin typeface="微软雅黑"/>
              </a:rPr>
              <a:t>移动收银 H5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" y="2432304"/>
            <a:ext cx="46634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050" b="0">
                <a:solidFill>
                  <a:srgbClr val="5D716C"/>
                </a:solidFill>
                <a:latin typeface="微软雅黑"/>
              </a:rPr>
              <a:t>手机浏览器直接开单，商品、会员、组合支付复用 PC 收银同一套服务；高峰期加设备不加钱。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17920" y="1828800"/>
            <a:ext cx="5120640" cy="13716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E2E9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46520" y="1975104"/>
            <a:ext cx="45720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>
                <a:solidFill>
                  <a:srgbClr val="0F5F57"/>
                </a:solidFill>
                <a:latin typeface="微软雅黑"/>
              </a:rPr>
              <a:t>数据大屏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46520" y="2432304"/>
            <a:ext cx="46634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050" b="0">
                <a:solidFill>
                  <a:srgbClr val="5D716C"/>
                </a:solidFill>
                <a:latin typeface="微软雅黑"/>
              </a:rPr>
              <a:t>一屏铺满自动刷新，门店排行、储值负债、临期批次、异常单据可点进明细，会议直接用。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429000"/>
            <a:ext cx="5120640" cy="13716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E2E9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005840" y="3575304"/>
            <a:ext cx="45720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>
                <a:solidFill>
                  <a:srgbClr val="0F5F57"/>
                </a:solidFill>
                <a:latin typeface="微软雅黑"/>
              </a:rPr>
              <a:t>会员增长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05840" y="4032504"/>
            <a:ext cx="46634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050" b="0">
                <a:solidFill>
                  <a:srgbClr val="5D716C"/>
                </a:solidFill>
                <a:latin typeface="微软雅黑"/>
              </a:rPr>
              <a:t>积分、等级、储值、关怀四套机制联动，每天生成该联系谁、该推什么的执行清单。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217920" y="3429000"/>
            <a:ext cx="5120640" cy="13716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E2E9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446520" y="3575304"/>
            <a:ext cx="45720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>
                <a:solidFill>
                  <a:srgbClr val="0F5F57"/>
                </a:solidFill>
                <a:latin typeface="微软雅黑"/>
              </a:rPr>
              <a:t>批量导入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46520" y="4032504"/>
            <a:ext cx="46634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050" b="0">
                <a:solidFill>
                  <a:srgbClr val="5D716C"/>
                </a:solidFill>
                <a:latin typeface="微软雅黑"/>
              </a:rPr>
              <a:t>商品、会员、期初库存、员工、门店、企业客户等 10+ 模块标准模板，错误行可下载修正。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77240" y="5257800"/>
            <a:ext cx="105156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1">
                <a:solidFill>
                  <a:srgbClr val="0F5F57"/>
                </a:solidFill>
                <a:latin typeface="微软雅黑"/>
              </a:rPr>
              <a:t>版本节奏：每季度一个可用版本，先把门店和总部每天要用的动作做顺，再加菜单。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77240" y="6355080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>
                <a:solidFill>
                  <a:srgbClr val="5D716C"/>
                </a:solidFill>
                <a:latin typeface="微软雅黑"/>
              </a:rPr>
              <a:t>ChainOne 保健养生连锁 · v3.3（2026-10）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881360" y="6355080"/>
            <a:ext cx="548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5000"/>
              </a:lnSpc>
            </a:pPr>
            <a:r>
              <a:rPr sz="900" b="0">
                <a:solidFill>
                  <a:srgbClr val="5D716C"/>
                </a:solidFill>
                <a:latin typeface="微软雅黑"/>
              </a:rPr>
              <a:t>07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7F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292608" cy="27940"/>
          </a:xfrm>
          <a:prstGeom prst="rect">
            <a:avLst/>
          </a:prstGeom>
          <a:solidFill>
            <a:srgbClr val="B98A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143000" y="457200"/>
            <a:ext cx="91440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>
                <a:solidFill>
                  <a:srgbClr val="B98A3E"/>
                </a:solidFill>
                <a:latin typeface="微软雅黑"/>
              </a:rPr>
              <a:t>场景 01 · 门店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914400"/>
            <a:ext cx="1042416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>
                <a:solidFill>
                  <a:srgbClr val="1D3B35"/>
                </a:solidFill>
                <a:latin typeface="微软雅黑"/>
              </a:rPr>
              <a:t>连锁单店的一天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828800"/>
            <a:ext cx="104241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>
                <a:solidFill>
                  <a:srgbClr val="B98A3E"/>
                </a:solidFill>
                <a:latin typeface="微软雅黑"/>
              </a:rPr>
              <a:t>开店到闭店，收银、补货、回访一条线不断</a:t>
            </a:r>
          </a:p>
        </p:txBody>
      </p:sp>
      <p:sp>
        <p:nvSpPr>
          <p:cNvPr id="6" name="Rectangle 5"/>
          <p:cNvSpPr/>
          <p:nvPr/>
        </p:nvSpPr>
        <p:spPr>
          <a:xfrm>
            <a:off x="777240" y="2606040"/>
            <a:ext cx="146304" cy="146304"/>
          </a:xfrm>
          <a:prstGeom prst="rect">
            <a:avLst/>
          </a:prstGeom>
          <a:solidFill>
            <a:srgbClr val="0F5F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143000" y="2514600"/>
            <a:ext cx="987552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350" b="0">
                <a:solidFill>
                  <a:srgbClr val="1D3B35"/>
                </a:solidFill>
                <a:latin typeface="微软雅黑"/>
              </a:rPr>
              <a:t>开店：交接班、备用金、设备自检</a:t>
            </a:r>
          </a:p>
        </p:txBody>
      </p:sp>
      <p:sp>
        <p:nvSpPr>
          <p:cNvPr id="8" name="Rectangle 7"/>
          <p:cNvSpPr/>
          <p:nvPr/>
        </p:nvSpPr>
        <p:spPr>
          <a:xfrm>
            <a:off x="777240" y="3383280"/>
            <a:ext cx="146304" cy="146304"/>
          </a:xfrm>
          <a:prstGeom prst="rect">
            <a:avLst/>
          </a:prstGeom>
          <a:solidFill>
            <a:srgbClr val="0F5F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143000" y="3291840"/>
            <a:ext cx="987552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350" b="0">
                <a:solidFill>
                  <a:srgbClr val="1D3B35"/>
                </a:solidFill>
                <a:latin typeface="微软雅黑"/>
              </a:rPr>
              <a:t>营业：扫码收银、会员识别、储值卡与禁忌提示</a:t>
            </a:r>
          </a:p>
        </p:txBody>
      </p:sp>
      <p:sp>
        <p:nvSpPr>
          <p:cNvPr id="10" name="Rectangle 9"/>
          <p:cNvSpPr/>
          <p:nvPr/>
        </p:nvSpPr>
        <p:spPr>
          <a:xfrm>
            <a:off x="777240" y="4160520"/>
            <a:ext cx="146304" cy="146304"/>
          </a:xfrm>
          <a:prstGeom prst="rect">
            <a:avLst/>
          </a:prstGeom>
          <a:solidFill>
            <a:srgbClr val="0F5F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143000" y="4069080"/>
            <a:ext cx="987552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350" b="0">
                <a:solidFill>
                  <a:srgbClr val="1D3B35"/>
                </a:solidFill>
                <a:latin typeface="微软雅黑"/>
              </a:rPr>
              <a:t>闭店：日结、差异登记、要货与临期处理</a:t>
            </a:r>
          </a:p>
        </p:txBody>
      </p:sp>
      <p:sp>
        <p:nvSpPr>
          <p:cNvPr id="12" name="Rectangle 11"/>
          <p:cNvSpPr/>
          <p:nvPr/>
        </p:nvSpPr>
        <p:spPr>
          <a:xfrm>
            <a:off x="777240" y="5074920"/>
            <a:ext cx="10607040" cy="10160"/>
          </a:xfrm>
          <a:prstGeom prst="rect">
            <a:avLst/>
          </a:prstGeom>
          <a:solidFill>
            <a:srgbClr val="E2E9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77240" y="5257800"/>
            <a:ext cx="1051560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>
                <a:solidFill>
                  <a:srgbClr val="5D716C"/>
                </a:solidFill>
                <a:latin typeface="微软雅黑"/>
              </a:rPr>
              <a:t>对应模块：门店收银与销售 · 会员与使用人 · 库存与效期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77240" y="6355080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>
                <a:solidFill>
                  <a:srgbClr val="5D716C"/>
                </a:solidFill>
                <a:latin typeface="微软雅黑"/>
              </a:rPr>
              <a:t>ChainOne 保健养生连锁 · v3.3（2026-10）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81360" y="6355080"/>
            <a:ext cx="548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5000"/>
              </a:lnSpc>
            </a:pPr>
            <a:r>
              <a:rPr sz="900" b="0">
                <a:solidFill>
                  <a:srgbClr val="5D716C"/>
                </a:solidFill>
                <a:latin typeface="微软雅黑"/>
              </a:rPr>
              <a:t>08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7F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292608" cy="27940"/>
          </a:xfrm>
          <a:prstGeom prst="rect">
            <a:avLst/>
          </a:prstGeom>
          <a:solidFill>
            <a:srgbClr val="B98A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143000" y="457200"/>
            <a:ext cx="91440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>
                <a:solidFill>
                  <a:srgbClr val="B98A3E"/>
                </a:solidFill>
                <a:latin typeface="微软雅黑"/>
              </a:rPr>
              <a:t>场景 02 · 总部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914400"/>
            <a:ext cx="1042416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>
                <a:solidFill>
                  <a:srgbClr val="1D3B35"/>
                </a:solidFill>
                <a:latin typeface="微软雅黑"/>
              </a:rPr>
              <a:t>总部多店管理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828800"/>
            <a:ext cx="104241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>
                <a:solidFill>
                  <a:srgbClr val="B98A3E"/>
                </a:solidFill>
                <a:latin typeface="微软雅黑"/>
              </a:rPr>
              <a:t>口径统一、异常上浮、活动可复制</a:t>
            </a:r>
          </a:p>
        </p:txBody>
      </p:sp>
      <p:sp>
        <p:nvSpPr>
          <p:cNvPr id="6" name="Rectangle 5"/>
          <p:cNvSpPr/>
          <p:nvPr/>
        </p:nvSpPr>
        <p:spPr>
          <a:xfrm>
            <a:off x="777240" y="2606040"/>
            <a:ext cx="146304" cy="146304"/>
          </a:xfrm>
          <a:prstGeom prst="rect">
            <a:avLst/>
          </a:prstGeom>
          <a:solidFill>
            <a:srgbClr val="0F5F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143000" y="2514600"/>
            <a:ext cx="987552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350" b="0">
                <a:solidFill>
                  <a:srgbClr val="1D3B35"/>
                </a:solidFill>
                <a:latin typeface="微软雅黑"/>
              </a:rPr>
              <a:t>销售、库存、储值、毛利同一套口径</a:t>
            </a:r>
          </a:p>
        </p:txBody>
      </p:sp>
      <p:sp>
        <p:nvSpPr>
          <p:cNvPr id="8" name="Rectangle 7"/>
          <p:cNvSpPr/>
          <p:nvPr/>
        </p:nvSpPr>
        <p:spPr>
          <a:xfrm>
            <a:off x="777240" y="3383280"/>
            <a:ext cx="146304" cy="146304"/>
          </a:xfrm>
          <a:prstGeom prst="rect">
            <a:avLst/>
          </a:prstGeom>
          <a:solidFill>
            <a:srgbClr val="0F5F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143000" y="3291840"/>
            <a:ext cx="987552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350" b="0">
                <a:solidFill>
                  <a:srgbClr val="1D3B35"/>
                </a:solidFill>
                <a:latin typeface="微软雅黑"/>
              </a:rPr>
              <a:t>门店排行下滑、集中退货、超授信自动上浮</a:t>
            </a:r>
          </a:p>
        </p:txBody>
      </p:sp>
      <p:sp>
        <p:nvSpPr>
          <p:cNvPr id="10" name="Rectangle 9"/>
          <p:cNvSpPr/>
          <p:nvPr/>
        </p:nvSpPr>
        <p:spPr>
          <a:xfrm>
            <a:off x="777240" y="4160520"/>
            <a:ext cx="146304" cy="146304"/>
          </a:xfrm>
          <a:prstGeom prst="rect">
            <a:avLst/>
          </a:prstGeom>
          <a:solidFill>
            <a:srgbClr val="0F5F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143000" y="4069080"/>
            <a:ext cx="987552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350" b="0">
                <a:solidFill>
                  <a:srgbClr val="1D3B35"/>
                </a:solidFill>
                <a:latin typeface="微软雅黑"/>
              </a:rPr>
              <a:t>促销与陈列方案下发到指定门店组</a:t>
            </a:r>
          </a:p>
        </p:txBody>
      </p:sp>
      <p:sp>
        <p:nvSpPr>
          <p:cNvPr id="12" name="Rectangle 11"/>
          <p:cNvSpPr/>
          <p:nvPr/>
        </p:nvSpPr>
        <p:spPr>
          <a:xfrm>
            <a:off x="777240" y="5074920"/>
            <a:ext cx="10607040" cy="10160"/>
          </a:xfrm>
          <a:prstGeom prst="rect">
            <a:avLst/>
          </a:prstGeom>
          <a:solidFill>
            <a:srgbClr val="E2E9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77240" y="5257800"/>
            <a:ext cx="1051560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>
                <a:solidFill>
                  <a:srgbClr val="5D716C"/>
                </a:solidFill>
                <a:latin typeface="微软雅黑"/>
              </a:rPr>
              <a:t>对应模块：报表与驾驶舱 · 促销与会员运营 · 权限与审计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77240" y="6355080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>
                <a:solidFill>
                  <a:srgbClr val="5D716C"/>
                </a:solidFill>
                <a:latin typeface="微软雅黑"/>
              </a:rPr>
              <a:t>ChainOne 保健养生连锁 · v3.3（2026-10）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81360" y="6355080"/>
            <a:ext cx="548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5000"/>
              </a:lnSpc>
            </a:pPr>
            <a:r>
              <a:rPr sz="900" b="0">
                <a:solidFill>
                  <a:srgbClr val="5D716C"/>
                </a:solidFill>
                <a:latin typeface="微软雅黑"/>
              </a:rPr>
              <a:t>09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7F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292608" cy="27940"/>
          </a:xfrm>
          <a:prstGeom prst="rect">
            <a:avLst/>
          </a:prstGeom>
          <a:solidFill>
            <a:srgbClr val="B98A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143000" y="457200"/>
            <a:ext cx="91440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>
                <a:solidFill>
                  <a:srgbClr val="B98A3E"/>
                </a:solidFill>
                <a:latin typeface="微软雅黑"/>
              </a:rPr>
              <a:t>场景 03 · 加盟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914400"/>
            <a:ext cx="1042416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>
                <a:solidFill>
                  <a:srgbClr val="1D3B35"/>
                </a:solidFill>
                <a:latin typeface="微软雅黑"/>
              </a:rPr>
              <a:t>加盟分账与企业客户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828800"/>
            <a:ext cx="104241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>
                <a:solidFill>
                  <a:srgbClr val="B98A3E"/>
                </a:solidFill>
                <a:latin typeface="微软雅黑"/>
              </a:rPr>
              <a:t>分账清楚、要货顺畅、价格不打架</a:t>
            </a:r>
          </a:p>
        </p:txBody>
      </p:sp>
      <p:sp>
        <p:nvSpPr>
          <p:cNvPr id="6" name="Rectangle 5"/>
          <p:cNvSpPr/>
          <p:nvPr/>
        </p:nvSpPr>
        <p:spPr>
          <a:xfrm>
            <a:off x="777240" y="2606040"/>
            <a:ext cx="146304" cy="146304"/>
          </a:xfrm>
          <a:prstGeom prst="rect">
            <a:avLst/>
          </a:prstGeom>
          <a:solidFill>
            <a:srgbClr val="0F5F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143000" y="2514600"/>
            <a:ext cx="987552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350" b="0">
                <a:solidFill>
                  <a:srgbClr val="1D3B35"/>
                </a:solidFill>
                <a:latin typeface="微软雅黑"/>
              </a:rPr>
              <a:t>加盟商档案、抽佣规则、结算周期</a:t>
            </a:r>
          </a:p>
        </p:txBody>
      </p:sp>
      <p:sp>
        <p:nvSpPr>
          <p:cNvPr id="8" name="Rectangle 7"/>
          <p:cNvSpPr/>
          <p:nvPr/>
        </p:nvSpPr>
        <p:spPr>
          <a:xfrm>
            <a:off x="777240" y="3383280"/>
            <a:ext cx="146304" cy="146304"/>
          </a:xfrm>
          <a:prstGeom prst="rect">
            <a:avLst/>
          </a:prstGeom>
          <a:solidFill>
            <a:srgbClr val="0F5F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143000" y="3291840"/>
            <a:ext cx="987552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350" b="0">
                <a:solidFill>
                  <a:srgbClr val="1D3B35"/>
                </a:solidFill>
                <a:latin typeface="微软雅黑"/>
              </a:rPr>
              <a:t>加盟商只看本主体数据，总部掌握全局</a:t>
            </a:r>
          </a:p>
        </p:txBody>
      </p:sp>
      <p:sp>
        <p:nvSpPr>
          <p:cNvPr id="10" name="Rectangle 9"/>
          <p:cNvSpPr/>
          <p:nvPr/>
        </p:nvSpPr>
        <p:spPr>
          <a:xfrm>
            <a:off x="777240" y="4160520"/>
            <a:ext cx="146304" cy="146304"/>
          </a:xfrm>
          <a:prstGeom prst="rect">
            <a:avLst/>
          </a:prstGeom>
          <a:solidFill>
            <a:srgbClr val="0F5F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143000" y="4069080"/>
            <a:ext cx="987552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350" b="0">
                <a:solidFill>
                  <a:srgbClr val="1D3B35"/>
                </a:solidFill>
                <a:latin typeface="微软雅黑"/>
              </a:rPr>
              <a:t>企业协议价、授信、多收货点与月度对账</a:t>
            </a:r>
          </a:p>
        </p:txBody>
      </p:sp>
      <p:sp>
        <p:nvSpPr>
          <p:cNvPr id="12" name="Rectangle 11"/>
          <p:cNvSpPr/>
          <p:nvPr/>
        </p:nvSpPr>
        <p:spPr>
          <a:xfrm>
            <a:off x="777240" y="5074920"/>
            <a:ext cx="10607040" cy="10160"/>
          </a:xfrm>
          <a:prstGeom prst="rect">
            <a:avLst/>
          </a:prstGeom>
          <a:solidFill>
            <a:srgbClr val="E2E9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77240" y="5257800"/>
            <a:ext cx="1051560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>
                <a:solidFill>
                  <a:srgbClr val="5D716C"/>
                </a:solidFill>
                <a:latin typeface="微软雅黑"/>
              </a:rPr>
              <a:t>对应模块：加盟结算 · 企业客户 · 财务与税务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77240" y="6355080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>
                <a:solidFill>
                  <a:srgbClr val="5D716C"/>
                </a:solidFill>
                <a:latin typeface="微软雅黑"/>
              </a:rPr>
              <a:t>ChainOne 保健养生连锁 · v3.3（2026-10）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81360" y="6355080"/>
            <a:ext cx="548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5000"/>
              </a:lnSpc>
            </a:pPr>
            <a:r>
              <a:rPr sz="900" b="0">
                <a:solidFill>
                  <a:srgbClr val="5D716C"/>
                </a:solidFill>
                <a:latin typeface="微软雅黑"/>
              </a:rPr>
              <a:t>10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7F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292608" cy="27940"/>
          </a:xfrm>
          <a:prstGeom prst="rect">
            <a:avLst/>
          </a:prstGeom>
          <a:solidFill>
            <a:srgbClr val="B98A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143000" y="457200"/>
            <a:ext cx="91440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>
                <a:solidFill>
                  <a:srgbClr val="B98A3E"/>
                </a:solidFill>
                <a:latin typeface="微软雅黑"/>
              </a:rPr>
              <a:t>场景 04 · 合规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914400"/>
            <a:ext cx="1042416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>
                <a:solidFill>
                  <a:srgbClr val="1D3B35"/>
                </a:solidFill>
                <a:latin typeface="微软雅黑"/>
              </a:rPr>
              <a:t>银发客群与话术合规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828800"/>
            <a:ext cx="104241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>
                <a:solidFill>
                  <a:srgbClr val="B98A3E"/>
                </a:solidFill>
                <a:latin typeface="微软雅黑"/>
              </a:rPr>
              <a:t>关怀有边界，销售有留痕</a:t>
            </a:r>
          </a:p>
        </p:txBody>
      </p:sp>
      <p:sp>
        <p:nvSpPr>
          <p:cNvPr id="6" name="Rectangle 5"/>
          <p:cNvSpPr/>
          <p:nvPr/>
        </p:nvSpPr>
        <p:spPr>
          <a:xfrm>
            <a:off x="777240" y="2606040"/>
            <a:ext cx="146304" cy="146304"/>
          </a:xfrm>
          <a:prstGeom prst="rect">
            <a:avLst/>
          </a:prstGeom>
          <a:solidFill>
            <a:srgbClr val="0F5F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143000" y="2514600"/>
            <a:ext cx="987552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350" b="0">
                <a:solidFill>
                  <a:srgbClr val="1D3B35"/>
                </a:solidFill>
                <a:latin typeface="微软雅黑"/>
              </a:rPr>
              <a:t>60 岁以上大额、高频、集中办卡预警</a:t>
            </a:r>
          </a:p>
        </p:txBody>
      </p:sp>
      <p:sp>
        <p:nvSpPr>
          <p:cNvPr id="8" name="Rectangle 7"/>
          <p:cNvSpPr/>
          <p:nvPr/>
        </p:nvSpPr>
        <p:spPr>
          <a:xfrm>
            <a:off x="777240" y="3383280"/>
            <a:ext cx="146304" cy="146304"/>
          </a:xfrm>
          <a:prstGeom prst="rect">
            <a:avLst/>
          </a:prstGeom>
          <a:solidFill>
            <a:srgbClr val="0F5F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143000" y="3291840"/>
            <a:ext cx="987552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350" b="0">
                <a:solidFill>
                  <a:srgbClr val="1D3B35"/>
                </a:solidFill>
                <a:latin typeface="微软雅黑"/>
              </a:rPr>
              <a:t>知情件上传、家属关系登记、双人审批</a:t>
            </a:r>
          </a:p>
        </p:txBody>
      </p:sp>
      <p:sp>
        <p:nvSpPr>
          <p:cNvPr id="10" name="Rectangle 9"/>
          <p:cNvSpPr/>
          <p:nvPr/>
        </p:nvSpPr>
        <p:spPr>
          <a:xfrm>
            <a:off x="777240" y="4160520"/>
            <a:ext cx="146304" cy="146304"/>
          </a:xfrm>
          <a:prstGeom prst="rect">
            <a:avLst/>
          </a:prstGeom>
          <a:solidFill>
            <a:srgbClr val="0F5F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143000" y="4069080"/>
            <a:ext cx="987552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350" b="0">
                <a:solidFill>
                  <a:srgbClr val="1D3B35"/>
                </a:solidFill>
                <a:latin typeface="微软雅黑"/>
              </a:rPr>
              <a:t>话术违规词校验，命中即拒绝保存</a:t>
            </a:r>
          </a:p>
        </p:txBody>
      </p:sp>
      <p:sp>
        <p:nvSpPr>
          <p:cNvPr id="12" name="Rectangle 11"/>
          <p:cNvSpPr/>
          <p:nvPr/>
        </p:nvSpPr>
        <p:spPr>
          <a:xfrm>
            <a:off x="777240" y="5074920"/>
            <a:ext cx="10607040" cy="10160"/>
          </a:xfrm>
          <a:prstGeom prst="rect">
            <a:avLst/>
          </a:prstGeom>
          <a:solidFill>
            <a:srgbClr val="E2E9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77240" y="5257800"/>
            <a:ext cx="1051560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>
                <a:solidFill>
                  <a:srgbClr val="5D716C"/>
                </a:solidFill>
                <a:latin typeface="微软雅黑"/>
              </a:rPr>
              <a:t>对应模块：银发关怀与合规 · 会员健康档案 · 审计日志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77240" y="6355080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>
                <a:solidFill>
                  <a:srgbClr val="5D716C"/>
                </a:solidFill>
                <a:latin typeface="微软雅黑"/>
              </a:rPr>
              <a:t>ChainOne 保健养生连锁 · v3.3（2026-10）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81360" y="6355080"/>
            <a:ext cx="548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5000"/>
              </a:lnSpc>
            </a:pPr>
            <a:r>
              <a:rPr sz="900" b="0">
                <a:solidFill>
                  <a:srgbClr val="5D716C"/>
                </a:solidFill>
                <a:latin typeface="微软雅黑"/>
              </a:rPr>
              <a:t>11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7F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292608" cy="27940"/>
          </a:xfrm>
          <a:prstGeom prst="rect">
            <a:avLst/>
          </a:prstGeom>
          <a:solidFill>
            <a:srgbClr val="B98A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143000" y="457200"/>
            <a:ext cx="91440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>
                <a:solidFill>
                  <a:srgbClr val="B98A3E"/>
                </a:solidFill>
                <a:latin typeface="微软雅黑"/>
              </a:rPr>
              <a:t>场景 05 · 供应链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914400"/>
            <a:ext cx="1042416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>
                <a:solidFill>
                  <a:srgbClr val="1D3B35"/>
                </a:solidFill>
                <a:latin typeface="微软雅黑"/>
              </a:rPr>
              <a:t>效期、批文与代工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828800"/>
            <a:ext cx="104241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>
                <a:solidFill>
                  <a:srgbClr val="B98A3E"/>
                </a:solidFill>
                <a:latin typeface="微软雅黑"/>
              </a:rPr>
              <a:t>过期卖不出去，成本算得清</a:t>
            </a:r>
          </a:p>
        </p:txBody>
      </p:sp>
      <p:sp>
        <p:nvSpPr>
          <p:cNvPr id="6" name="Rectangle 5"/>
          <p:cNvSpPr/>
          <p:nvPr/>
        </p:nvSpPr>
        <p:spPr>
          <a:xfrm>
            <a:off x="777240" y="2606040"/>
            <a:ext cx="146304" cy="146304"/>
          </a:xfrm>
          <a:prstGeom prst="rect">
            <a:avLst/>
          </a:prstGeom>
          <a:solidFill>
            <a:srgbClr val="0F5F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143000" y="2514600"/>
            <a:ext cx="987552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350" b="0">
                <a:solidFill>
                  <a:srgbClr val="1D3B35"/>
                </a:solidFill>
                <a:latin typeface="微软雅黑"/>
              </a:rPr>
              <a:t>批次、生产日期、有效期三级追溯</a:t>
            </a:r>
          </a:p>
        </p:txBody>
      </p:sp>
      <p:sp>
        <p:nvSpPr>
          <p:cNvPr id="8" name="Rectangle 7"/>
          <p:cNvSpPr/>
          <p:nvPr/>
        </p:nvSpPr>
        <p:spPr>
          <a:xfrm>
            <a:off x="777240" y="3383280"/>
            <a:ext cx="146304" cy="146304"/>
          </a:xfrm>
          <a:prstGeom prst="rect">
            <a:avLst/>
          </a:prstGeom>
          <a:solidFill>
            <a:srgbClr val="0F5F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143000" y="3291840"/>
            <a:ext cx="987552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350" b="0">
                <a:solidFill>
                  <a:srgbClr val="1D3B35"/>
                </a:solidFill>
                <a:latin typeface="微软雅黑"/>
              </a:rPr>
              <a:t>90 天临期预警，过期批次锁仓不出库</a:t>
            </a:r>
          </a:p>
        </p:txBody>
      </p:sp>
      <p:sp>
        <p:nvSpPr>
          <p:cNvPr id="10" name="Rectangle 9"/>
          <p:cNvSpPr/>
          <p:nvPr/>
        </p:nvSpPr>
        <p:spPr>
          <a:xfrm>
            <a:off x="777240" y="4160520"/>
            <a:ext cx="146304" cy="146304"/>
          </a:xfrm>
          <a:prstGeom prst="rect">
            <a:avLst/>
          </a:prstGeom>
          <a:solidFill>
            <a:srgbClr val="0F5F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143000" y="4069080"/>
            <a:ext cx="987552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350" b="0">
                <a:solidFill>
                  <a:srgbClr val="1D3B35"/>
                </a:solidFill>
                <a:latin typeface="微软雅黑"/>
              </a:rPr>
              <a:t>工厂资质、BOM、质检留样与批次结算</a:t>
            </a:r>
          </a:p>
        </p:txBody>
      </p:sp>
      <p:sp>
        <p:nvSpPr>
          <p:cNvPr id="12" name="Rectangle 11"/>
          <p:cNvSpPr/>
          <p:nvPr/>
        </p:nvSpPr>
        <p:spPr>
          <a:xfrm>
            <a:off x="777240" y="5074920"/>
            <a:ext cx="10607040" cy="10160"/>
          </a:xfrm>
          <a:prstGeom prst="rect">
            <a:avLst/>
          </a:prstGeom>
          <a:solidFill>
            <a:srgbClr val="E2E9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77240" y="5257800"/>
            <a:ext cx="1051560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>
                <a:solidFill>
                  <a:srgbClr val="5D716C"/>
                </a:solidFill>
                <a:latin typeface="微软雅黑"/>
              </a:rPr>
              <a:t>对应模块：商品与批文 · 库存与效期 · 代工与自有品牌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77240" y="6355080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>
                <a:solidFill>
                  <a:srgbClr val="5D716C"/>
                </a:solidFill>
                <a:latin typeface="微软雅黑"/>
              </a:rPr>
              <a:t>ChainOne 保健养生连锁 · v3.3（2026-10）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81360" y="6355080"/>
            <a:ext cx="548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5000"/>
              </a:lnSpc>
            </a:pPr>
            <a:r>
              <a:rPr sz="900" b="0">
                <a:solidFill>
                  <a:srgbClr val="5D716C"/>
                </a:solidFill>
                <a:latin typeface="微软雅黑"/>
              </a:rPr>
              <a:t>12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7F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292608" cy="27940"/>
          </a:xfrm>
          <a:prstGeom prst="rect">
            <a:avLst/>
          </a:prstGeom>
          <a:solidFill>
            <a:srgbClr val="B98A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143000" y="457200"/>
            <a:ext cx="91440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>
                <a:solidFill>
                  <a:srgbClr val="B98A3E"/>
                </a:solidFill>
                <a:latin typeface="微软雅黑"/>
              </a:rPr>
              <a:t>场景 06 · 移动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914400"/>
            <a:ext cx="1042416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>
                <a:solidFill>
                  <a:srgbClr val="1D3B35"/>
                </a:solidFill>
                <a:latin typeface="微软雅黑"/>
              </a:rPr>
              <a:t>店长与店员的手机工作台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828800"/>
            <a:ext cx="104241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>
                <a:solidFill>
                  <a:srgbClr val="B98A3E"/>
                </a:solidFill>
                <a:latin typeface="微软雅黑"/>
              </a:rPr>
              <a:t>手机上能做完 80% 的店内动作</a:t>
            </a:r>
          </a:p>
        </p:txBody>
      </p:sp>
      <p:sp>
        <p:nvSpPr>
          <p:cNvPr id="6" name="Rectangle 5"/>
          <p:cNvSpPr/>
          <p:nvPr/>
        </p:nvSpPr>
        <p:spPr>
          <a:xfrm>
            <a:off x="777240" y="2606040"/>
            <a:ext cx="146304" cy="146304"/>
          </a:xfrm>
          <a:prstGeom prst="rect">
            <a:avLst/>
          </a:prstGeom>
          <a:solidFill>
            <a:srgbClr val="0F5F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143000" y="2514600"/>
            <a:ext cx="987552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350" b="0">
                <a:solidFill>
                  <a:srgbClr val="1D3B35"/>
                </a:solidFill>
                <a:latin typeface="微软雅黑"/>
              </a:rPr>
              <a:t>移动收银 H5：搜索、购物车、会员、组合支付与提交</a:t>
            </a:r>
          </a:p>
        </p:txBody>
      </p:sp>
      <p:sp>
        <p:nvSpPr>
          <p:cNvPr id="8" name="Rectangle 7"/>
          <p:cNvSpPr/>
          <p:nvPr/>
        </p:nvSpPr>
        <p:spPr>
          <a:xfrm>
            <a:off x="777240" y="3383280"/>
            <a:ext cx="146304" cy="146304"/>
          </a:xfrm>
          <a:prstGeom prst="rect">
            <a:avLst/>
          </a:prstGeom>
          <a:solidFill>
            <a:srgbClr val="0F5F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143000" y="3291840"/>
            <a:ext cx="987552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350" b="0">
                <a:solidFill>
                  <a:srgbClr val="1D3B35"/>
                </a:solidFill>
                <a:latin typeface="微软雅黑"/>
              </a:rPr>
              <a:t>看板、待办、临期、要货一屏处理</a:t>
            </a:r>
          </a:p>
        </p:txBody>
      </p:sp>
      <p:sp>
        <p:nvSpPr>
          <p:cNvPr id="10" name="Rectangle 9"/>
          <p:cNvSpPr/>
          <p:nvPr/>
        </p:nvSpPr>
        <p:spPr>
          <a:xfrm>
            <a:off x="777240" y="4160520"/>
            <a:ext cx="146304" cy="146304"/>
          </a:xfrm>
          <a:prstGeom prst="rect">
            <a:avLst/>
          </a:prstGeom>
          <a:solidFill>
            <a:srgbClr val="0F5F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143000" y="4069080"/>
            <a:ext cx="987552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350" b="0">
                <a:solidFill>
                  <a:srgbClr val="1D3B35"/>
                </a:solidFill>
                <a:latin typeface="微软雅黑"/>
              </a:rPr>
              <a:t>扫码建档、健康档案、回访记录与审批</a:t>
            </a:r>
          </a:p>
        </p:txBody>
      </p:sp>
      <p:sp>
        <p:nvSpPr>
          <p:cNvPr id="12" name="Rectangle 11"/>
          <p:cNvSpPr/>
          <p:nvPr/>
        </p:nvSpPr>
        <p:spPr>
          <a:xfrm>
            <a:off x="777240" y="5074920"/>
            <a:ext cx="10607040" cy="10160"/>
          </a:xfrm>
          <a:prstGeom prst="rect">
            <a:avLst/>
          </a:prstGeom>
          <a:solidFill>
            <a:srgbClr val="E2E9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77240" y="5257800"/>
            <a:ext cx="1051560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>
                <a:solidFill>
                  <a:srgbClr val="5D716C"/>
                </a:solidFill>
                <a:latin typeface="微软雅黑"/>
              </a:rPr>
              <a:t>对应模块：移动端 H5 · 审批流 · 待办中心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77240" y="6355080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>
                <a:solidFill>
                  <a:srgbClr val="5D716C"/>
                </a:solidFill>
                <a:latin typeface="微软雅黑"/>
              </a:rPr>
              <a:t>ChainOne 保健养生连锁 · v3.3（2026-10）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81360" y="6355080"/>
            <a:ext cx="548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5000"/>
              </a:lnSpc>
            </a:pPr>
            <a:r>
              <a:rPr sz="900" b="0">
                <a:solidFill>
                  <a:srgbClr val="5D716C"/>
                </a:solidFill>
                <a:latin typeface="微软雅黑"/>
              </a:rPr>
              <a:t>13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7F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292608" cy="27940"/>
          </a:xfrm>
          <a:prstGeom prst="rect">
            <a:avLst/>
          </a:prstGeom>
          <a:solidFill>
            <a:srgbClr val="B98A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143000" y="457200"/>
            <a:ext cx="91440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>
                <a:solidFill>
                  <a:srgbClr val="B98A3E"/>
                </a:solidFill>
                <a:latin typeface="微软雅黑"/>
              </a:rPr>
              <a:t>实施方法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914400"/>
            <a:ext cx="1042416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>
                <a:solidFill>
                  <a:srgbClr val="1D3B35"/>
                </a:solidFill>
                <a:latin typeface="微软雅黑"/>
              </a:rPr>
              <a:t>14 天上线，不搞半年大工程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2514600" cy="301752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E2E9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05840" y="2103120"/>
            <a:ext cx="9144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>
                <a:solidFill>
                  <a:srgbClr val="B98A3E"/>
                </a:solidFill>
                <a:latin typeface="微软雅黑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" y="2487168"/>
            <a:ext cx="201168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1">
                <a:solidFill>
                  <a:srgbClr val="1D3B35"/>
                </a:solidFill>
                <a:latin typeface="微软雅黑"/>
              </a:rPr>
              <a:t>建档与权限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5840" y="2880360"/>
            <a:ext cx="20116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050" b="1">
                <a:solidFill>
                  <a:srgbClr val="0F5F57"/>
                </a:solidFill>
                <a:latin typeface="微软雅黑"/>
              </a:rPr>
              <a:t>第 1—3 天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05840" y="3246120"/>
            <a:ext cx="205740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0000"/>
              </a:lnSpc>
            </a:pPr>
            <a:r>
              <a:rPr sz="1050" b="0">
                <a:solidFill>
                  <a:srgbClr val="5D716C"/>
                </a:solidFill>
                <a:latin typeface="微软雅黑"/>
              </a:rPr>
              <a:t>商品与批文、门店与角色、价格体系、历史数据导入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538728" y="1874519"/>
            <a:ext cx="2514600" cy="301752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E2E9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767328" y="2103120"/>
            <a:ext cx="9144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>
                <a:solidFill>
                  <a:srgbClr val="B98A3E"/>
                </a:solidFill>
                <a:latin typeface="微软雅黑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767328" y="2487168"/>
            <a:ext cx="201168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1">
                <a:solidFill>
                  <a:srgbClr val="1D3B35"/>
                </a:solidFill>
                <a:latin typeface="微软雅黑"/>
              </a:rPr>
              <a:t>试跑与对账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767328" y="2880360"/>
            <a:ext cx="20116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050" b="1">
                <a:solidFill>
                  <a:srgbClr val="0F5F57"/>
                </a:solidFill>
                <a:latin typeface="微软雅黑"/>
              </a:rPr>
              <a:t>第 4—7 天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767328" y="3246120"/>
            <a:ext cx="205740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0000"/>
              </a:lnSpc>
            </a:pPr>
            <a:r>
              <a:rPr sz="1050" b="0">
                <a:solidFill>
                  <a:srgbClr val="5D716C"/>
                </a:solidFill>
                <a:latin typeface="微软雅黑"/>
              </a:rPr>
              <a:t>1 家试点门店并行 3 天，销售、库存、储值三本账对平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300216" y="1874519"/>
            <a:ext cx="2514600" cy="301752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E2E9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28816" y="2103120"/>
            <a:ext cx="9144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>
                <a:solidFill>
                  <a:srgbClr val="B98A3E"/>
                </a:solidFill>
                <a:latin typeface="微软雅黑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528816" y="2487168"/>
            <a:ext cx="201168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1">
                <a:solidFill>
                  <a:srgbClr val="1D3B35"/>
                </a:solidFill>
                <a:latin typeface="微软雅黑"/>
              </a:rPr>
              <a:t>门店并行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528816" y="2880360"/>
            <a:ext cx="20116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050" b="1">
                <a:solidFill>
                  <a:srgbClr val="0F5F57"/>
                </a:solidFill>
                <a:latin typeface="微软雅黑"/>
              </a:rPr>
              <a:t>第 8—12 天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528816" y="3246120"/>
            <a:ext cx="205740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0000"/>
              </a:lnSpc>
            </a:pPr>
            <a:r>
              <a:rPr sz="1050" b="0">
                <a:solidFill>
                  <a:srgbClr val="5D716C"/>
                </a:solidFill>
                <a:latin typeface="微软雅黑"/>
              </a:rPr>
              <a:t>全流程实操培训，店长考核通过后再切换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9061704" y="1874519"/>
            <a:ext cx="2514600" cy="301752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E2E9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9290304" y="2103120"/>
            <a:ext cx="9144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>
                <a:solidFill>
                  <a:srgbClr val="B98A3E"/>
                </a:solidFill>
                <a:latin typeface="微软雅黑"/>
              </a:rPr>
              <a:t>04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290304" y="2487168"/>
            <a:ext cx="201168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1">
                <a:solidFill>
                  <a:srgbClr val="1D3B35"/>
                </a:solidFill>
                <a:latin typeface="微软雅黑"/>
              </a:rPr>
              <a:t>切换与复盘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290304" y="2880360"/>
            <a:ext cx="20116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050" b="1">
                <a:solidFill>
                  <a:srgbClr val="0F5F57"/>
                </a:solidFill>
                <a:latin typeface="微软雅黑"/>
              </a:rPr>
              <a:t>第 13—14 天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290304" y="3246120"/>
            <a:ext cx="205740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0000"/>
              </a:lnSpc>
            </a:pPr>
            <a:r>
              <a:rPr sz="1050" b="0">
                <a:solidFill>
                  <a:srgbClr val="5D716C"/>
                </a:solidFill>
                <a:latin typeface="微软雅黑"/>
              </a:rPr>
              <a:t>正式切换、上线报告、两周后经营复盘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77240" y="5212080"/>
            <a:ext cx="1051560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0">
                <a:solidFill>
                  <a:srgbClr val="5D716C"/>
                </a:solidFill>
                <a:latin typeface="微软雅黑"/>
              </a:rPr>
              <a:t>复杂加盟体系约 +5 个工作日；代工模块约 +7 个工作日。每一步都有可验收的交付物。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77240" y="6355080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>
                <a:solidFill>
                  <a:srgbClr val="5D716C"/>
                </a:solidFill>
                <a:latin typeface="微软雅黑"/>
              </a:rPr>
              <a:t>ChainOne 保健养生连锁 · v3.3（2026-10）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881360" y="6355080"/>
            <a:ext cx="548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5000"/>
              </a:lnSpc>
            </a:pPr>
            <a:r>
              <a:rPr sz="900" b="0">
                <a:solidFill>
                  <a:srgbClr val="5D716C"/>
                </a:solidFill>
                <a:latin typeface="微软雅黑"/>
              </a:rPr>
              <a:t>14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7F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292608" cy="27940"/>
          </a:xfrm>
          <a:prstGeom prst="rect">
            <a:avLst/>
          </a:prstGeom>
          <a:solidFill>
            <a:srgbClr val="B98A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143000" y="457200"/>
            <a:ext cx="91440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>
                <a:solidFill>
                  <a:srgbClr val="B98A3E"/>
                </a:solidFill>
                <a:latin typeface="微软雅黑"/>
              </a:rPr>
              <a:t>商务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914400"/>
            <a:ext cx="1042416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>
                <a:solidFill>
                  <a:srgbClr val="1D3B35"/>
                </a:solidFill>
                <a:latin typeface="微软雅黑"/>
              </a:rPr>
              <a:t>报价口径与交付边界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874519"/>
            <a:ext cx="5029200" cy="3657600"/>
          </a:xfrm>
          <a:prstGeom prst="rect">
            <a:avLst/>
          </a:prstGeom>
          <a:noFill/>
        </p:spPr>
        <p:txBody>
          <a:bodyPr wrap="square" lIns="0" tIns="0">
            <a:spAutoFit/>
          </a:bodyPr>
          <a:lstStyle/>
          <a:p>
            <a:pPr>
              <a:lnSpc>
                <a:spcPct val="130000"/>
              </a:lnSpc>
              <a:spcAft>
                <a:spcPts val="600"/>
              </a:spcAft>
            </a:pPr>
            <a:r>
              <a:rPr sz="1250">
                <a:solidFill>
                  <a:srgbClr val="1D3B35"/>
                </a:solidFill>
                <a:latin typeface="微软雅黑"/>
              </a:rPr>
              <a:t>· 按门店数量、模块范围、部署方式组合报价</a:t>
            </a:r>
          </a:p>
          <a:p>
            <a:pPr>
              <a:lnSpc>
                <a:spcPct val="130000"/>
              </a:lnSpc>
              <a:spcAft>
                <a:spcPts val="600"/>
              </a:spcAft>
            </a:pPr>
            <a:r>
              <a:rPr sz="1250">
                <a:solidFill>
                  <a:srgbClr val="1D3B35"/>
                </a:solidFill>
                <a:latin typeface="微软雅黑"/>
              </a:rPr>
              <a:t>· 含实施、培训与一年运维；储值卡、加盟、代工为可选模块</a:t>
            </a:r>
          </a:p>
          <a:p>
            <a:pPr>
              <a:lnSpc>
                <a:spcPct val="130000"/>
              </a:lnSpc>
              <a:spcAft>
                <a:spcPts val="600"/>
              </a:spcAft>
            </a:pPr>
            <a:r>
              <a:rPr sz="1250">
                <a:solidFill>
                  <a:srgbClr val="1D3B35"/>
                </a:solidFill>
                <a:latin typeface="微软雅黑"/>
              </a:rPr>
              <a:t>· 支持公有云独立库与私有化部署</a:t>
            </a:r>
          </a:p>
          <a:p>
            <a:pPr>
              <a:lnSpc>
                <a:spcPct val="130000"/>
              </a:lnSpc>
              <a:spcAft>
                <a:spcPts val="600"/>
              </a:spcAft>
            </a:pPr>
            <a:r>
              <a:rPr sz="1250">
                <a:solidFill>
                  <a:srgbClr val="1D3B35"/>
                </a:solidFill>
                <a:latin typeface="微软雅黑"/>
              </a:rPr>
              <a:t>· 不按人头收费，不锁数据，不设隐藏模块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126480" y="1783080"/>
            <a:ext cx="5257800" cy="35661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E2E9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0" y="2011680"/>
            <a:ext cx="475488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>
                <a:solidFill>
                  <a:srgbClr val="B98A3E"/>
                </a:solidFill>
                <a:latin typeface="微软雅黑"/>
              </a:rPr>
              <a:t>不包含（需单列）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0" y="2423160"/>
            <a:ext cx="4663440" cy="2743200"/>
          </a:xfrm>
          <a:prstGeom prst="rect">
            <a:avLst/>
          </a:prstGeom>
          <a:noFill/>
        </p:spPr>
        <p:txBody>
          <a:bodyPr wrap="square" lIns="0" tIns="0">
            <a:spAutoFit/>
          </a:bodyPr>
          <a:lstStyle/>
          <a:p>
            <a:pPr>
              <a:lnSpc>
                <a:spcPct val="130000"/>
              </a:lnSpc>
              <a:spcAft>
                <a:spcPts val="600"/>
              </a:spcAft>
            </a:pPr>
            <a:r>
              <a:rPr sz="1150">
                <a:solidFill>
                  <a:srgbClr val="1D3B35"/>
                </a:solidFill>
                <a:latin typeface="微软雅黑"/>
              </a:rPr>
              <a:t>· 门店硬件（收银机、扫码枪、打印机）</a:t>
            </a:r>
          </a:p>
          <a:p>
            <a:pPr>
              <a:lnSpc>
                <a:spcPct val="130000"/>
              </a:lnSpc>
              <a:spcAft>
                <a:spcPts val="600"/>
              </a:spcAft>
            </a:pPr>
            <a:r>
              <a:rPr sz="1150">
                <a:solidFill>
                  <a:srgbClr val="1D3B35"/>
                </a:solidFill>
                <a:latin typeface="微软雅黑"/>
              </a:rPr>
              <a:t>· 历史数据清洗与人工补录</a:t>
            </a:r>
          </a:p>
          <a:p>
            <a:pPr>
              <a:lnSpc>
                <a:spcPct val="130000"/>
              </a:lnSpc>
              <a:spcAft>
                <a:spcPts val="600"/>
              </a:spcAft>
            </a:pPr>
            <a:r>
              <a:rPr sz="1150">
                <a:solidFill>
                  <a:srgbClr val="1D3B35"/>
                </a:solidFill>
                <a:latin typeface="微软雅黑"/>
              </a:rPr>
              <a:t>· 客户自建服务器与网络环境</a:t>
            </a:r>
          </a:p>
          <a:p>
            <a:pPr>
              <a:lnSpc>
                <a:spcPct val="130000"/>
              </a:lnSpc>
              <a:spcAft>
                <a:spcPts val="600"/>
              </a:spcAft>
            </a:pPr>
            <a:r>
              <a:rPr sz="1150">
                <a:solidFill>
                  <a:srgbClr val="1D3B35"/>
                </a:solidFill>
                <a:latin typeface="微软雅黑"/>
              </a:rPr>
              <a:t>· 第三方接口的对方改造费用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5394960"/>
            <a:ext cx="105156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>
                <a:solidFill>
                  <a:srgbClr val="0F5F57"/>
                </a:solidFill>
                <a:latin typeface="微软雅黑"/>
              </a:rPr>
              <a:t>演示环境长期开放，正式评估可提供 7—14 天独立库试用。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6355080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>
                <a:solidFill>
                  <a:srgbClr val="5D716C"/>
                </a:solidFill>
                <a:latin typeface="微软雅黑"/>
              </a:rPr>
              <a:t>ChainOne 保健养生连锁 · v3.3（2026-10）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881360" y="6355080"/>
            <a:ext cx="548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5000"/>
              </a:lnSpc>
            </a:pPr>
            <a:r>
              <a:rPr sz="900" b="0">
                <a:solidFill>
                  <a:srgbClr val="5D716C"/>
                </a:solidFill>
                <a:latin typeface="微软雅黑"/>
              </a:rPr>
              <a:t>15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82B2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68680" y="1737360"/>
            <a:ext cx="100584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>
                <a:solidFill>
                  <a:srgbClr val="D9B26D"/>
                </a:solidFill>
                <a:latin typeface="微软雅黑"/>
              </a:rPr>
              <a:t>下一步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68680" y="2194560"/>
            <a:ext cx="100584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3400" b="1">
                <a:solidFill>
                  <a:srgbClr val="FFFFFF"/>
                </a:solidFill>
                <a:latin typeface="微软雅黑"/>
              </a:rPr>
              <a:t>拿你自己的门店结构，跑一遍再说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68680" y="3291840"/>
            <a:ext cx="96012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60000"/>
              </a:lnSpc>
            </a:pPr>
            <a:r>
              <a:rPr sz="1500" b="0">
                <a:solidFill>
                  <a:srgbClr val="C3D8D3"/>
                </a:solidFill>
                <a:latin typeface="微软雅黑"/>
              </a:rPr>
              <a:t>15 分钟演示：用你的商品、门店与储值规则走一遍收银到结算。</a:t>
            </a:r>
          </a:p>
          <a:p>
            <a:pPr algn="l">
              <a:lnSpc>
                <a:spcPct val="160000"/>
              </a:lnSpc>
            </a:pPr>
            <a:r>
              <a:rPr sz="1500" b="0">
                <a:solidFill>
                  <a:srgbClr val="C3D8D3"/>
                </a:solidFill>
                <a:latin typeface="微软雅黑"/>
              </a:rPr>
              <a:t>演示后给按模块的报价与实施计划，不绑定采购。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8680" y="4892040"/>
            <a:ext cx="100584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60000"/>
              </a:lnSpc>
            </a:pPr>
            <a:r>
              <a:rPr sz="1200" b="0">
                <a:solidFill>
                  <a:srgbClr val="9DB7B1"/>
                </a:solidFill>
                <a:latin typeface="微软雅黑"/>
              </a:rPr>
              <a:t>400-678-7857 / 18016313342（微信同号）</a:t>
            </a:r>
          </a:p>
          <a:p>
            <a:pPr algn="l">
              <a:lnSpc>
                <a:spcPct val="160000"/>
              </a:lnSpc>
            </a:pPr>
            <a:r>
              <a:rPr sz="1200" b="0">
                <a:solidFill>
                  <a:srgbClr val="9DB7B1"/>
                </a:solidFill>
                <a:latin typeface="微软雅黑"/>
              </a:rPr>
              <a:t>cooper@micount.cn</a:t>
            </a:r>
          </a:p>
          <a:p>
            <a:pPr algn="l">
              <a:lnSpc>
                <a:spcPct val="160000"/>
              </a:lnSpc>
            </a:pPr>
            <a:r>
              <a:rPr sz="1200" b="0">
                <a:solidFill>
                  <a:srgbClr val="9DB7B1"/>
                </a:solidFill>
                <a:latin typeface="微软雅黑"/>
              </a:rPr>
              <a:t>https://p.zerocod.cn/shop-baojianpin/</a:t>
            </a:r>
          </a:p>
          <a:p>
            <a:pPr algn="l">
              <a:lnSpc>
                <a:spcPct val="160000"/>
              </a:lnSpc>
            </a:pPr>
            <a:r>
              <a:rPr sz="1200" b="0">
                <a:solidFill>
                  <a:srgbClr val="9DB7B1"/>
                </a:solidFill>
                <a:latin typeface="微软雅黑"/>
              </a:rPr>
              <a:t>在线演示：https://p.zerocod.cn/shop-baojianpin/erp/（admin / 123456）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