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D17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00000" y="1900000"/>
            <a:ext cx="104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0EA5A4"/>
                </a:solidFill>
                <a:latin typeface="Microsoft YaHei"/>
              </a:rPr>
              <a:t>中国二手车出口 · 从国内收车到海外交付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0000" y="2400000"/>
            <a:ext cx="10400000" cy="11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</a:rPr>
              <a:t>算数·海辕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0000" y="3500000"/>
            <a:ext cx="104000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7D5EF"/>
                </a:solidFill>
                <a:latin typeface="Microsoft YaHei"/>
              </a:rPr>
              <a:t>中国二手车出口一体化管理系统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0000" y="4400000"/>
            <a:ext cx="104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8FA8D6"/>
                </a:solidFill>
                <a:latin typeface="Microsoft YaHei"/>
              </a:rPr>
              <a:t>国内收车  →  整备检测  →  出口许可  →  报关发运  →  目的港  →  海外销售  →  收汇退税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0000" y="5200000"/>
            <a:ext cx="104000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FFFFFF"/>
                </a:solidFill>
                <a:latin typeface="Microsoft YaHei"/>
              </a:rPr>
              <a:t>算数科技  ·  18016313342（微信同号）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0000" y="5700000"/>
            <a:ext cx="104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8FA8D6"/>
                </a:solidFill>
                <a:latin typeface="Microsoft YaHei"/>
              </a:rPr>
              <a:t>资料版本 2026-10-11 · 演示环境数据为虚构示例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00" y="430000"/>
            <a:ext cx="1090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0EA5A4"/>
                </a:solidFill>
                <a:latin typeface="Microsoft YaHei"/>
              </a:rPr>
              <a:t>PRODUCT / 产品定位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00" y="760000"/>
            <a:ext cx="10900000" cy="6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0D1730"/>
                </a:solidFill>
                <a:latin typeface="Microsoft YaHei"/>
              </a:rPr>
              <a:t>中国二手车出口一体化管理系统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00" y="1460000"/>
            <a:ext cx="900000" cy="38100"/>
          </a:xfrm>
          <a:prstGeom prst="rect">
            <a:avLst/>
          </a:prstGeom>
          <a:solidFill>
            <a:srgbClr val="F0A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00" y="1700000"/>
            <a:ext cx="10900000" cy="1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0">
                <a:solidFill>
                  <a:srgbClr val="24344F"/>
                </a:solidFill>
                <a:latin typeface="Microsoft YaHei"/>
              </a:rPr>
              <a:t>一条主线打通「国内收车与整备 + 出口许可与报关发运 + 海外仓与销售 + 收汇退税与售后」：车源怎么收、整备检测花多少、出口许可证用到哪、报关发运缺不缺证、海外卖了多少钱、退税退回来没有——每一步都落在同一套单据上。一车一档以 VIN 为主线，车价、整备、检测、运费与关税摊到单车成本，报价当场知道毛利；交期与在途节点全链路可盯，取消 / 退运 / 拒收 / 退关等逆向与冲销有闭环。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00" y="3750000"/>
            <a:ext cx="2550000" cy="1150000"/>
          </a:xfrm>
          <a:prstGeom prst="roundRect">
            <a:avLst/>
          </a:prstGeom>
          <a:solidFill>
            <a:srgbClr val="F4F8FD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0000" y="3900000"/>
            <a:ext cx="2250000" cy="3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123A8C"/>
                </a:solidFill>
                <a:latin typeface="Microsoft YaHei"/>
              </a:rPr>
              <a:t>一车一档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0000" y="4290000"/>
            <a:ext cx="2250000" cy="5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5C6C86"/>
                </a:solidFill>
                <a:latin typeface="Microsoft YaHei"/>
              </a:rPr>
              <a:t>以 VIN 为主线，收车到售后全程可追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90000" y="3750000"/>
            <a:ext cx="2550000" cy="1150000"/>
          </a:xfrm>
          <a:prstGeom prst="roundRect">
            <a:avLst/>
          </a:prstGeom>
          <a:solidFill>
            <a:srgbClr val="F4F8FD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40000" y="3900000"/>
            <a:ext cx="2250000" cy="3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123A8C"/>
                </a:solidFill>
                <a:latin typeface="Microsoft YaHei"/>
              </a:rPr>
              <a:t>单车成本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40000" y="4290000"/>
            <a:ext cx="2250000" cy="5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5C6C86"/>
                </a:solidFill>
                <a:latin typeface="Microsoft YaHei"/>
              </a:rPr>
              <a:t>车价 + 整备 + 检测 + 运费 + 关税，毛利算得出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40000" y="3750000"/>
            <a:ext cx="2550000" cy="1150000"/>
          </a:xfrm>
          <a:prstGeom prst="roundRect">
            <a:avLst/>
          </a:prstGeom>
          <a:solidFill>
            <a:srgbClr val="F4F8FD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90000" y="3900000"/>
            <a:ext cx="2250000" cy="3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123A8C"/>
                </a:solidFill>
                <a:latin typeface="Microsoft YaHei"/>
              </a:rPr>
              <a:t>单证齐套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90000" y="4290000"/>
            <a:ext cx="2250000" cy="5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5C6C86"/>
                </a:solidFill>
                <a:latin typeface="Microsoft YaHei"/>
              </a:rPr>
              <a:t>发运前 / 报关前缺证自动卡住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890000" y="3750000"/>
            <a:ext cx="2550000" cy="1150000"/>
          </a:xfrm>
          <a:prstGeom prst="roundRect">
            <a:avLst/>
          </a:prstGeom>
          <a:solidFill>
            <a:srgbClr val="F4F8FD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040000" y="3900000"/>
            <a:ext cx="2250000" cy="3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123A8C"/>
                </a:solidFill>
                <a:latin typeface="Microsoft YaHei"/>
              </a:rPr>
              <a:t>多端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0000" y="4290000"/>
            <a:ext cx="2250000" cy="5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5C6C86"/>
                </a:solidFill>
                <a:latin typeface="Microsoft YaHei"/>
              </a:rPr>
              <a:t>PC · 手机 · 渠道门户 · 集团大屏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00" y="6428000"/>
            <a:ext cx="80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算数·海辕 · 算数科技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92000" y="6428000"/>
            <a:ext cx="6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00" y="430000"/>
            <a:ext cx="1090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0EA5A4"/>
                </a:solidFill>
                <a:latin typeface="Microsoft YaHei"/>
              </a:rPr>
              <a:t>WHY / 为什么需要　1/3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00" y="760000"/>
            <a:ext cx="10900000" cy="6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0D1730"/>
                </a:solidFill>
                <a:latin typeface="Microsoft YaHei"/>
              </a:rPr>
              <a:t>做二手车出口，难的从来不是把车卖出去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00" y="1460000"/>
            <a:ext cx="900000" cy="38100"/>
          </a:xfrm>
          <a:prstGeom prst="rect">
            <a:avLst/>
          </a:prstGeom>
          <a:solidFill>
            <a:srgbClr val="F0A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00" y="1700000"/>
            <a:ext cx="10900000" cy="1350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00000" y="1920000"/>
            <a:ext cx="56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1">
                <a:solidFill>
                  <a:srgbClr val="123A8C"/>
                </a:solidFill>
                <a:latin typeface="Microsoft YaHei"/>
              </a:rPr>
              <a:t>收车靠经验，车况说不清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000" y="1930000"/>
            <a:ext cx="9600000" cy="9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24344F"/>
                </a:solidFill>
                <a:latin typeface="Microsoft YaHei"/>
              </a:rPr>
              <a:t>车商、平台、个人报来的车源散在微信里，车况描述与报价各说各话，收回来才发现整备要花大钱。收车线索、评估、合同与付款串成一条链，收进来的每一台都有档。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00" y="3220000"/>
            <a:ext cx="10900000" cy="1350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0000" y="3440000"/>
            <a:ext cx="56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1">
                <a:solidFill>
                  <a:srgbClr val="123A8C"/>
                </a:solidFill>
                <a:latin typeface="Microsoft YaHei"/>
              </a:rPr>
              <a:t>整备成本吃掉了利润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000" y="3450000"/>
            <a:ext cx="9600000" cy="9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24344F"/>
                </a:solidFill>
                <a:latin typeface="Microsoft YaHei"/>
              </a:rPr>
              <a:t>清洗、钣喷、换件、改装加装花多少，往往到结算才知道。整备工单按车登记项目与工时费用，直接并进单车成本，报价时就知道还剩多少毛利。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00" y="4740000"/>
            <a:ext cx="10900000" cy="1350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00000" y="4960000"/>
            <a:ext cx="56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1">
                <a:solidFill>
                  <a:srgbClr val="123A8C"/>
                </a:solidFill>
                <a:latin typeface="Microsoft YaHei"/>
              </a:rPr>
              <a:t>出口合规踩坑代价大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000" y="4970000"/>
            <a:ext cx="9600000" cy="9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24344F"/>
                </a:solidFill>
                <a:latin typeface="Microsoft YaHei"/>
              </a:rPr>
              <a:t>180 天车龄怎么算、哪些情形禁止出口、目的国认证到期没有——一处没看清，货到港口也发不出去。出口前合规自检逐台过规则，红黄绿判定，不合格不许报关。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00" y="6428000"/>
            <a:ext cx="80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算数·海辕 · 算数科技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92000" y="6428000"/>
            <a:ext cx="6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00" y="430000"/>
            <a:ext cx="1090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0EA5A4"/>
                </a:solidFill>
                <a:latin typeface="Microsoft YaHei"/>
              </a:rPr>
              <a:t>WHY / 为什么需要　2/3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00" y="760000"/>
            <a:ext cx="10900000" cy="6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0D1730"/>
                </a:solidFill>
                <a:latin typeface="Microsoft YaHei"/>
              </a:rPr>
              <a:t>收车看车况、整备算成本、许可盯用证、报关等单证、退税怕误期——靠表格和群聊，越做越沉。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00" y="1460000"/>
            <a:ext cx="900000" cy="38100"/>
          </a:xfrm>
          <a:prstGeom prst="rect">
            <a:avLst/>
          </a:prstGeom>
          <a:solidFill>
            <a:srgbClr val="F0A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00" y="1700000"/>
            <a:ext cx="10900000" cy="1350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00000" y="1920000"/>
            <a:ext cx="56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1">
                <a:solidFill>
                  <a:srgbClr val="123A8C"/>
                </a:solidFill>
                <a:latin typeface="Microsoft YaHei"/>
              </a:rPr>
              <a:t>出口许可证管不清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000" y="1930000"/>
            <a:ext cx="9600000" cy="9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24344F"/>
                </a:solidFill>
                <a:latin typeface="Microsoft YaHei"/>
              </a:rPr>
              <a:t>「一批一证」一证最多 20 台且同一 HS 编码，用了几台、还剩几台、什么时候到期，全靠人记。许可证台账把用证进度与有效期摆在明面上，临期自动提醒。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00" y="3220000"/>
            <a:ext cx="10900000" cy="1350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0000" y="3440000"/>
            <a:ext cx="56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1">
                <a:solidFill>
                  <a:srgbClr val="123A8C"/>
                </a:solidFill>
                <a:latin typeface="Microsoft YaHei"/>
              </a:rPr>
              <a:t>报关发运卡在缺一张证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000" y="3450000"/>
            <a:ext cx="9600000" cy="9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24344F"/>
                </a:solidFill>
                <a:latin typeface="Microsoft YaHei"/>
              </a:rPr>
              <a:t>报关单、报检单、原产地证、随货 CI / PL / BL，缺一张就发不出去。单证齐套按场景自动判定——发运前、报关前、目的港交付前各自「必须有什么」。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00" y="4740000"/>
            <a:ext cx="10900000" cy="1350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00000" y="4960000"/>
            <a:ext cx="56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1">
                <a:solidFill>
                  <a:srgbClr val="123A8C"/>
                </a:solidFill>
                <a:latin typeface="Microsoft YaHei"/>
              </a:rPr>
              <a:t>退税与收汇最怕错过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000" y="4970000"/>
            <a:ext cx="9600000" cy="9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24344F"/>
                </a:solidFill>
                <a:latin typeface="Microsoft YaHei"/>
              </a:rPr>
              <a:t>外汇什么时候到账、结汇汇率是多少、退税申报截止还有几天，一忙就误。收汇逐笔登记与核销，应退、已退与在途分开看，锁汇差额算得明白。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00" y="6428000"/>
            <a:ext cx="80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算数·海辕 · 算数科技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92000" y="6428000"/>
            <a:ext cx="6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00" y="430000"/>
            <a:ext cx="1090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0EA5A4"/>
                </a:solidFill>
                <a:latin typeface="Microsoft YaHei"/>
              </a:rPr>
              <a:t>WHY / 为什么需要　3/3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00" y="760000"/>
            <a:ext cx="10900000" cy="6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0D1730"/>
                </a:solidFill>
                <a:latin typeface="Microsoft YaHei"/>
              </a:rPr>
              <a:t>收车看车况、整备算成本、许可盯用证、报关等单证、退税怕误期——靠表格和群聊，越做越沉。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00" y="1460000"/>
            <a:ext cx="900000" cy="38100"/>
          </a:xfrm>
          <a:prstGeom prst="rect">
            <a:avLst/>
          </a:prstGeom>
          <a:solidFill>
            <a:srgbClr val="F0A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00" y="1700000"/>
            <a:ext cx="10900000" cy="1350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00000" y="1920000"/>
            <a:ext cx="56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1">
                <a:solidFill>
                  <a:srgbClr val="123A8C"/>
                </a:solidFill>
                <a:latin typeface="Microsoft YaHei"/>
              </a:rPr>
              <a:t>多币种多口径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000" y="1930000"/>
            <a:ext cx="9600000" cy="9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24344F"/>
                </a:solidFill>
                <a:latin typeface="Microsoft YaHei"/>
              </a:rPr>
              <a:t>国内收车用人民币、海运与报关用美元、海外销售用当地币，汇率一动毛利就变。多币种口径与汇率参数集中维护，成本与售价各算各的，互不打架。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00" y="3220000"/>
            <a:ext cx="10900000" cy="1350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0000" y="3440000"/>
            <a:ext cx="56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1">
                <a:solidFill>
                  <a:srgbClr val="123A8C"/>
                </a:solidFill>
                <a:latin typeface="Microsoft YaHei"/>
              </a:rPr>
              <a:t>车到哪了没人答得上来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000" y="3450000"/>
            <a:ext cx="9600000" cy="9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24344F"/>
                </a:solidFill>
                <a:latin typeface="Microsoft YaHei"/>
              </a:rPr>
              <a:t>车在集港、在海上、在清关、在海外仓、在门店，每段都得靠人问，客户催单时没人答得上来。在途节点逐段回填，交期三层口径算 OTD，超期自动预警。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00" y="4740000"/>
            <a:ext cx="10900000" cy="1350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00000" y="4960000"/>
            <a:ext cx="56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1">
                <a:solidFill>
                  <a:srgbClr val="123A8C"/>
                </a:solidFill>
                <a:latin typeface="Microsoft YaHei"/>
              </a:rPr>
              <a:t>拒收退运没有闭环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000" y="4970000"/>
            <a:ext cx="9600000" cy="9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24344F"/>
                </a:solidFill>
                <a:latin typeface="Microsoft YaHei"/>
              </a:rPr>
              <a:t>取消、拒收、退运、退关、甩柜、不符点——一件坏事要回滚哪几个模块、做了几环、还差几天结案，往往没人说得清。出口逆向把每一环冲销留痕，损失金额汇总看得见。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00" y="6428000"/>
            <a:ext cx="80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算数·海辕 · 算数科技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92000" y="6428000"/>
            <a:ext cx="6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00" y="430000"/>
            <a:ext cx="1090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0EA5A4"/>
                </a:solidFill>
                <a:latin typeface="Microsoft YaHei"/>
              </a:rPr>
              <a:t>FLOW / 业务链路　1/2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00" y="760000"/>
            <a:ext cx="10900000" cy="6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0D1730"/>
                </a:solidFill>
                <a:latin typeface="Microsoft YaHei"/>
              </a:rPr>
              <a:t>一条主线：从国内收车到海外客户手里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00" y="1460000"/>
            <a:ext cx="900000" cy="38100"/>
          </a:xfrm>
          <a:prstGeom prst="rect">
            <a:avLst/>
          </a:prstGeom>
          <a:solidFill>
            <a:srgbClr val="F0A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00" y="1700000"/>
            <a:ext cx="76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>
                <a:solidFill>
                  <a:srgbClr val="F0A020"/>
                </a:solidFill>
                <a:latin typeface="Microsoft YaHei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0000" y="1700000"/>
            <a:ext cx="260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0D1730"/>
                </a:solidFill>
                <a:latin typeface="Microsoft YaHei"/>
              </a:rPr>
              <a:t>收车与评估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2140000"/>
            <a:ext cx="3400000" cy="6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0EA5A4"/>
                </a:solidFill>
                <a:latin typeface="Microsoft YaHei"/>
              </a:rPr>
              <a:t>收车线索 · 收车合同 · 收车付款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00000" y="1730000"/>
            <a:ext cx="6600000" cy="1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24344F"/>
                </a:solidFill>
                <a:latin typeface="Microsoft YaHei"/>
              </a:rPr>
              <a:t>车商 / 平台 / 个人报来的车源，按车型与车况评估报价，签合同、付定金，收进来的车一车一档。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00" y="2870000"/>
            <a:ext cx="76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>
                <a:solidFill>
                  <a:srgbClr val="F0A020"/>
                </a:solidFill>
                <a:latin typeface="Microsoft YaHei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00000" y="2870000"/>
            <a:ext cx="260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0D1730"/>
                </a:solidFill>
                <a:latin typeface="Microsoft YaHei"/>
              </a:rPr>
              <a:t>整备与改装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3310000"/>
            <a:ext cx="3400000" cy="6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0EA5A4"/>
                </a:solidFill>
                <a:latin typeface="Microsoft YaHei"/>
              </a:rPr>
              <a:t>整备工单 · 改装加装 · 成本归集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00000" y="2900000"/>
            <a:ext cx="6600000" cy="1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24344F"/>
                </a:solidFill>
                <a:latin typeface="Microsoft YaHei"/>
              </a:rPr>
              <a:t>清洗、钣喷、换件，以及按目的国要求的改装（右改左舵、加装后雾灯等）；工时与费用直接进单车成本。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00" y="4040000"/>
            <a:ext cx="76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>
                <a:solidFill>
                  <a:srgbClr val="F0A020"/>
                </a:solidFill>
                <a:latin typeface="Microsoft YaHei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00000" y="4040000"/>
            <a:ext cx="260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0D1730"/>
                </a:solidFill>
                <a:latin typeface="Microsoft YaHei"/>
              </a:rPr>
              <a:t>出口前检测与认证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0000" y="4480000"/>
            <a:ext cx="3400000" cy="6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0EA5A4"/>
                </a:solidFill>
                <a:latin typeface="Microsoft YaHei"/>
              </a:rPr>
              <a:t>出口前检测 · 目的国认证 · 出口资质台账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00000" y="4070000"/>
            <a:ext cx="6600000" cy="1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24344F"/>
                </a:solidFill>
                <a:latin typeface="Microsoft YaHei"/>
              </a:rPr>
              <a:t>第三方 / 自有检测出报告，目的国认证（OTTC / SBKTS / GCC / NOM）申请与有效期管理，不合格不许出口。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00" y="5210000"/>
            <a:ext cx="76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>
                <a:solidFill>
                  <a:srgbClr val="F0A020"/>
                </a:solidFill>
                <a:latin typeface="Microsoft YaHei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00000" y="5210000"/>
            <a:ext cx="260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0D1730"/>
                </a:solidFill>
                <a:latin typeface="Microsoft YaHei"/>
              </a:rPr>
              <a:t>出口合规与许可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00000" y="5650000"/>
            <a:ext cx="3400000" cy="6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0EA5A4"/>
                </a:solidFill>
                <a:latin typeface="Microsoft YaHei"/>
              </a:rPr>
              <a:t>合规自检 · 出口许可证 · HS 编码与退税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00000" y="5240000"/>
            <a:ext cx="6600000" cy="1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24344F"/>
                </a:solidFill>
                <a:latin typeface="Microsoft YaHei"/>
              </a:rPr>
              <a:t>逐台过 180 天车龄与禁止出口情形自检；出口许可证按「一批一证」管理，一证最多 20 台且同一 HS 编码。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00" y="6428000"/>
            <a:ext cx="80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算数·海辕 · 算数科技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92000" y="6428000"/>
            <a:ext cx="6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00" y="430000"/>
            <a:ext cx="1090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0EA5A4"/>
                </a:solidFill>
                <a:latin typeface="Microsoft YaHei"/>
              </a:rPr>
              <a:t>FLOW / 业务链路　2/2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00" y="760000"/>
            <a:ext cx="10900000" cy="6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0D1730"/>
                </a:solidFill>
                <a:latin typeface="Microsoft YaHei"/>
              </a:rPr>
              <a:t>一条主线：从国内收车到海外客户手里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00" y="1460000"/>
            <a:ext cx="900000" cy="38100"/>
          </a:xfrm>
          <a:prstGeom prst="rect">
            <a:avLst/>
          </a:prstGeom>
          <a:solidFill>
            <a:srgbClr val="F0A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00" y="1700000"/>
            <a:ext cx="76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>
                <a:solidFill>
                  <a:srgbClr val="F0A020"/>
                </a:solidFill>
                <a:latin typeface="Microsoft YaHei"/>
              </a:rPr>
              <a:t>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0000" y="1700000"/>
            <a:ext cx="260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0D1730"/>
                </a:solidFill>
                <a:latin typeface="Microsoft YaHei"/>
              </a:rPr>
              <a:t>报关与单证齐套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0000" y="2140000"/>
            <a:ext cx="3400000" cy="6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0EA5A4"/>
                </a:solidFill>
                <a:latin typeface="Microsoft YaHei"/>
              </a:rPr>
              <a:t>报关单 · 出口单证 · 原产地证 CO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00000" y="1730000"/>
            <a:ext cx="6600000" cy="1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24344F"/>
                </a:solidFill>
                <a:latin typeface="Microsoft YaHei"/>
              </a:rPr>
              <a:t>报关申报、报检与放行；发运前与报关前「必须要哪些证」自动判定——缺证发不出去，也清不了关。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00" y="2870000"/>
            <a:ext cx="76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>
                <a:solidFill>
                  <a:srgbClr val="F0A020"/>
                </a:solidFill>
                <a:latin typeface="Microsoft YaHei"/>
              </a:rPr>
              <a:t>06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00000" y="2870000"/>
            <a:ext cx="260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0D1730"/>
                </a:solidFill>
                <a:latin typeface="Microsoft YaHei"/>
              </a:rPr>
              <a:t>集港发运与在途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0000" y="3310000"/>
            <a:ext cx="3400000" cy="6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0EA5A4"/>
                </a:solidFill>
                <a:latin typeface="Microsoft YaHei"/>
              </a:rPr>
              <a:t>运输计划 · 发运单 · 提单 · 在途节点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00000" y="2900000"/>
            <a:ext cx="6600000" cy="1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24344F"/>
                </a:solidFill>
                <a:latin typeface="Microsoft YaHei"/>
              </a:rPr>
              <a:t>订舱、装柜、VIN 清单、提单与在途节点逐段回填；船名航次、ETD / ETA 与延误盯着看。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00" y="4040000"/>
            <a:ext cx="76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>
                <a:solidFill>
                  <a:srgbClr val="F0A020"/>
                </a:solidFill>
                <a:latin typeface="Microsoft YaHei"/>
              </a:rPr>
              <a:t>07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00000" y="4040000"/>
            <a:ext cx="260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0D1730"/>
                </a:solidFill>
                <a:latin typeface="Microsoft YaHei"/>
              </a:rPr>
              <a:t>海外仓与销售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0000" y="4480000"/>
            <a:ext cx="3400000" cy="6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0EA5A4"/>
                </a:solidFill>
                <a:latin typeface="Microsoft YaHei"/>
              </a:rPr>
              <a:t>目的港交付 · 出口报价 · 外销合同 · 海外展厅与门店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00000" y="4070000"/>
            <a:ext cx="6600000" cy="1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24344F"/>
                </a:solidFill>
                <a:latin typeface="Microsoft YaHei"/>
              </a:rPr>
              <a:t>目的港清关提柜、海外仓入库与门店调拨；海外客户报价（FOB / CIF）、外销合同与订单，展厅与门店交付。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00" y="5210000"/>
            <a:ext cx="76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>
                <a:solidFill>
                  <a:srgbClr val="F0A020"/>
                </a:solidFill>
                <a:latin typeface="Microsoft YaHei"/>
              </a:rPr>
              <a:t>08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00000" y="5210000"/>
            <a:ext cx="260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0D1730"/>
                </a:solidFill>
                <a:latin typeface="Microsoft YaHei"/>
              </a:rPr>
              <a:t>收汇退税与售后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00000" y="5650000"/>
            <a:ext cx="3400000" cy="6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0EA5A4"/>
                </a:solidFill>
                <a:latin typeface="Microsoft YaHei"/>
              </a:rPr>
              <a:t>出口收汇 · 汇率锁定 · 出口退税 · 海外服务与质保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00000" y="5240000"/>
            <a:ext cx="6600000" cy="1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24344F"/>
                </a:solidFill>
                <a:latin typeface="Microsoft YaHei"/>
              </a:rPr>
              <a:t>逐笔收汇与结汇核销、出口退税申报与到账；海外服务网点、配件、工单与质保索赔跟到底。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00" y="6428000"/>
            <a:ext cx="80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算数·海辕 · 算数科技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92000" y="6428000"/>
            <a:ext cx="6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00" y="430000"/>
            <a:ext cx="1090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0EA5A4"/>
                </a:solidFill>
                <a:latin typeface="Microsoft YaHei"/>
              </a:rPr>
              <a:t>MODULES / 模块全景　1/2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00" y="760000"/>
            <a:ext cx="10900000" cy="6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0D1730"/>
                </a:solidFill>
                <a:latin typeface="Microsoft YaHei"/>
              </a:rPr>
              <a:t>模块全景：出口主线十个板块，一套操作手感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00" y="1460000"/>
            <a:ext cx="900000" cy="38100"/>
          </a:xfrm>
          <a:prstGeom prst="rect">
            <a:avLst/>
          </a:prstGeom>
          <a:solidFill>
            <a:srgbClr val="F0A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00" y="1640000"/>
            <a:ext cx="24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123A8C"/>
                </a:solidFill>
                <a:latin typeface="Microsoft YaHei"/>
              </a:rPr>
              <a:t>工作台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00000" y="1640000"/>
            <a:ext cx="8500000" cy="8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经营驾驶舱（KPI 点数字下钻到明细）　·　交期看板（距承诺交期还剩几天、卡在哪一段、谁在跟；含 L/C 银行死线）　·　逆向工作台（取消 / 退运 / 拒收 / 退关 / 冲销在跟）　·　我的待办（现在轮到我处理的单据）　·　我的消息与提醒　·　演示路线图（按闭环讲解）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00" y="2600000"/>
            <a:ext cx="24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123A8C"/>
                </a:solidFill>
                <a:latin typeface="Microsoft YaHei"/>
              </a:rPr>
              <a:t>出口车源与车况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00000" y="2600000"/>
            <a:ext cx="8500000" cy="8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收车线索（车商 / 平台 / 个人报车评估）　·　收车合同（车况描述、车价、过户与付款条件）　·　收车付款（预付与尾款逐笔对账，未付清不放车）　·　出口车辆档案（一车一档：VIN 全生命周期）　·　出口前检测（第三方 / 自有检测报告与出口结论）　·　整备工单 · 改装加装（右改左舵等目的国要求）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00" y="3560000"/>
            <a:ext cx="24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123A8C"/>
                </a:solidFill>
                <a:latin typeface="Microsoft YaHei"/>
              </a:rPr>
              <a:t>出口准入与合规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00000" y="3560000"/>
            <a:ext cx="8500000" cy="8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目的国认证（OTTC / SBKTS / GCC / NOM 申请与有效期）　·　出口资质台账（企业经营资质与备案）　·　出口前合规自检（180 天车龄 + 禁止出口情形逐台判定）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00" y="4520000"/>
            <a:ext cx="24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123A8C"/>
                </a:solidFill>
                <a:latin typeface="Microsoft YaHei"/>
              </a:rPr>
              <a:t>出口单证执行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00000" y="4520000"/>
            <a:ext cx="8500000" cy="8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出口许可证（一批一证：一证最多 20 台且同一 HS 编码）　·　出口单证齐套（商检、发票、装箱单、许可证书）　·　报关单（申报、放行与结关状态跟踪）　·　原产地证 CO（FORM E 等关税优惠）　·　危包鉴定（新能源：UN38.3 与包装使用鉴定）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00" y="5480000"/>
            <a:ext cx="24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123A8C"/>
                </a:solidFill>
                <a:latin typeface="Microsoft YaHei"/>
              </a:rPr>
              <a:t>出口物流与交付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00000" y="5480000"/>
            <a:ext cx="8500000" cy="8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运输计划（国内集港 + 海运方案、承运商与费用）　·　发运单（船名航次、ETD / ETA、订舱与 VIN 清单）　·　提单管理（MBL / HBL、收货人与放单方式）　·　在途节点（起运→到港→清关→提柜→送仓逐段回填）　·　目的港交付（清关、提柜、送展厅与客户签收）　·　保税仓监管账册（备案 / 进出口 / 账面余额三栏对账）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00" y="6428000"/>
            <a:ext cx="80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算数·海辕 · 算数科技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92000" y="6428000"/>
            <a:ext cx="6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00" y="430000"/>
            <a:ext cx="1090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0EA5A4"/>
                </a:solidFill>
                <a:latin typeface="Microsoft YaHei"/>
              </a:rPr>
              <a:t>MODULES / 模块全景　2/2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00" y="760000"/>
            <a:ext cx="10900000" cy="6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0D1730"/>
                </a:solidFill>
                <a:latin typeface="Microsoft YaHei"/>
              </a:rPr>
              <a:t>模块全景：出口主线十个板块，一套操作手感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00" y="1460000"/>
            <a:ext cx="900000" cy="38100"/>
          </a:xfrm>
          <a:prstGeom prst="rect">
            <a:avLst/>
          </a:prstGeom>
          <a:solidFill>
            <a:srgbClr val="F0A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00" y="1640000"/>
            <a:ext cx="24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123A8C"/>
                </a:solidFill>
                <a:latin typeface="Microsoft YaHei"/>
              </a:rPr>
              <a:t>出口销售与市场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00000" y="1640000"/>
            <a:ext cx="8500000" cy="8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海外客户（经销商 / 终端客户档案与信用）　·　市场线索（海外询盘与展会 / 平台线索）　·　出口报价（FOB / CIF：车价、海运、保险与佣金）　·　外销合同（贸易术语、T/T 或 L/C、交期与索赔）　·　出口订单（串起配车、单证、发运与收汇）　·　海外展厅与基地（海外仓与服务基地布局）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00" y="2600000"/>
            <a:ext cx="24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123A8C"/>
                </a:solidFill>
                <a:latin typeface="Microsoft YaHei"/>
              </a:rPr>
              <a:t>出口资金与财务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00000" y="2600000"/>
            <a:ext cx="8500000" cy="8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出口收汇（逐笔到账核销、结汇与尾款跟踪）　·　汇率锁定与远期（报价汇率 vs 实际结汇差额）　·　出口退税（应退、已退与在途申报跟踪）　·　单车成本核算（车价 + 整备 + 检测 + 运费 + 关税）　·　出口信用保险额度与信用证（L/C 收单议付死线）　·　应收应付台账与账龄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00" y="3560000"/>
            <a:ext cx="24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123A8C"/>
                </a:solidFill>
                <a:latin typeface="Microsoft YaHei"/>
              </a:rPr>
              <a:t>出口售后服务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00000" y="3560000"/>
            <a:ext cx="8500000" cy="8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海外服务网点（服务能力、配件供应与结算）　·　海外服务工单（故障描述、处理与费用归属）　·　海外配件库存与补货　·　质保索赔（保内判定、索赔金额与厂家核销）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00" y="4520000"/>
            <a:ext cx="24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123A8C"/>
                </a:solidFill>
                <a:latin typeface="Microsoft YaHei"/>
              </a:rPr>
              <a:t>出口逆向与冲销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00000" y="4520000"/>
            <a:ext cx="8500000" cy="8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出口逆向工作台（取消 / 退运 / 拒收 / 退关 / 甩柜 / 不符点）　·　出口逆向看板（阶段漏斗、类型分布、责任方归因与损失汇总）　·　出口逆向单台账（金额三口径与承诺结案日）　·　冲销留痕（每一环动哪个模块、改前改后、谁做的）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00" y="5480000"/>
            <a:ext cx="24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123A8C"/>
                </a:solidFill>
                <a:latin typeface="Microsoft YaHei"/>
              </a:rPr>
              <a:t>出口基础主数据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00000" y="5480000"/>
            <a:ext cx="8500000" cy="8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目的国市场（驾驶方向 / 车龄上限 / 排放与认证要求）　·　出口口岸（中国起运港与目的港、航线船期）　·　HS 编码与退税（退税率、监管条件、申报要素）　·　结算币种与汇率 · 费用科目口径　·　合作方档案（货代 / 报关行 / 检测机构 / 海外经销商）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00" y="6428000"/>
            <a:ext cx="80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算数·海辕 · 算数科技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92000" y="6428000"/>
            <a:ext cx="6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00" y="430000"/>
            <a:ext cx="1090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0EA5A4"/>
                </a:solidFill>
                <a:latin typeface="Microsoft YaHei"/>
              </a:rPr>
              <a:t>CORE / 核心能力　1/2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00" y="760000"/>
            <a:ext cx="10900000" cy="6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0D1730"/>
                </a:solidFill>
                <a:latin typeface="Microsoft YaHei"/>
              </a:rPr>
              <a:t>六大核心能力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00" y="1460000"/>
            <a:ext cx="900000" cy="38100"/>
          </a:xfrm>
          <a:prstGeom prst="rect">
            <a:avLst/>
          </a:prstGeom>
          <a:solidFill>
            <a:srgbClr val="F0A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00" y="1650000"/>
            <a:ext cx="10900000" cy="1380000"/>
          </a:xfrm>
          <a:prstGeom prst="roundRect">
            <a:avLst/>
          </a:prstGeom>
          <a:solidFill>
            <a:srgbClr val="F4F8FD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80000" y="1820000"/>
            <a:ext cx="2000000" cy="3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123A8C"/>
                </a:solidFill>
                <a:latin typeface="Microsoft YaHei"/>
              </a:rPr>
              <a:t>01　一车一档与单车成本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00000" y="1830000"/>
            <a:ext cx="8400000" cy="5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24344F"/>
                </a:solidFill>
                <a:latin typeface="Microsoft YaHei"/>
              </a:rPr>
              <a:t>以 VIN 为主线，收车价、整备、检测、改装、运费与关税逐项归集到同一台车，一台车一份成本卡，报价时就知道能赚多少。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00000" y="2440000"/>
            <a:ext cx="8400000" cy="5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5C6C86"/>
                </a:solidFill>
                <a:latin typeface="Microsoft YaHei"/>
              </a:rPr>
              <a:t>收车 → 整备 → 检测 → 运费 → 关税逐项归集　·　报价 / 外销合同 / 毛利同一口径　·　任何一项支出都能追到原始单据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00" y="3200000"/>
            <a:ext cx="10900000" cy="1380000"/>
          </a:xfrm>
          <a:prstGeom prst="roundRect">
            <a:avLst/>
          </a:prstGeom>
          <a:solidFill>
            <a:srgbClr val="F4F8FD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80000" y="3370000"/>
            <a:ext cx="2000000" cy="3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123A8C"/>
                </a:solidFill>
                <a:latin typeface="Microsoft YaHei"/>
              </a:rPr>
              <a:t>02　出口许可与合规把关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00000" y="3380000"/>
            <a:ext cx="8400000" cy="5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24344F"/>
                </a:solidFill>
                <a:latin typeface="Microsoft YaHei"/>
              </a:rPr>
              <a:t>出口许可证按「一批一证」（一证最多 20 台且同一 HS 编码）管额度与有效期；180 天车龄与禁止出口情形逐台自检，不合格不放行。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00000" y="3990000"/>
            <a:ext cx="8400000" cy="5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5C6C86"/>
                </a:solidFill>
                <a:latin typeface="Microsoft YaHei"/>
              </a:rPr>
              <a:t>许可证台账：用证进度与临期提醒　·　合规自检红黄绿判定，不合格不许报关　·　HS 编码对应退税率与监管条件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00" y="4750000"/>
            <a:ext cx="10900000" cy="1380000"/>
          </a:xfrm>
          <a:prstGeom prst="roundRect">
            <a:avLst/>
          </a:prstGeom>
          <a:solidFill>
            <a:srgbClr val="F4F8FD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80000" y="4920000"/>
            <a:ext cx="2000000" cy="3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123A8C"/>
                </a:solidFill>
                <a:latin typeface="Microsoft YaHei"/>
              </a:rPr>
              <a:t>03　单证齐套自动判定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00000" y="4930000"/>
            <a:ext cx="8400000" cy="5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24344F"/>
                </a:solidFill>
                <a:latin typeface="Microsoft YaHei"/>
              </a:rPr>
              <a:t>发运前、报关前、目的港交付前各自「必须要哪些证」由区域包定义，缺哪一张系统直接卡住，不靠人记。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00000" y="5540000"/>
            <a:ext cx="8400000" cy="5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5C6C86"/>
                </a:solidFill>
                <a:latin typeface="Microsoft YaHei"/>
              </a:rPr>
              <a:t>按场景判定齐套率与阻断项　·　报关单 / 报检单 / 原产地证 / 危包鉴定　·　缺证自动预警并可追到责任人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00" y="6428000"/>
            <a:ext cx="80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算数·海辕 · 算数科技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92000" y="6428000"/>
            <a:ext cx="6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00" y="430000"/>
            <a:ext cx="1090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0EA5A4"/>
                </a:solidFill>
                <a:latin typeface="Microsoft YaHei"/>
              </a:rPr>
              <a:t>CORE / 核心能力　2/2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00" y="760000"/>
            <a:ext cx="10900000" cy="6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0D1730"/>
                </a:solidFill>
                <a:latin typeface="Microsoft YaHei"/>
              </a:rPr>
              <a:t>六大核心能力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00" y="1460000"/>
            <a:ext cx="900000" cy="38100"/>
          </a:xfrm>
          <a:prstGeom prst="rect">
            <a:avLst/>
          </a:prstGeom>
          <a:solidFill>
            <a:srgbClr val="F0A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00" y="1650000"/>
            <a:ext cx="10900000" cy="1380000"/>
          </a:xfrm>
          <a:prstGeom prst="roundRect">
            <a:avLst/>
          </a:prstGeom>
          <a:solidFill>
            <a:srgbClr val="F4F8FD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80000" y="1820000"/>
            <a:ext cx="2000000" cy="3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123A8C"/>
                </a:solidFill>
                <a:latin typeface="Microsoft YaHei"/>
              </a:rPr>
              <a:t>04　收汇 · 锁汇 · 退税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00000" y="1830000"/>
            <a:ext cx="8400000" cy="5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24344F"/>
                </a:solidFill>
                <a:latin typeface="Microsoft YaHei"/>
              </a:rPr>
              <a:t>逐笔收汇到账核销与结汇跟踪，锁汇差额看得见；出口退税应退、已退与在途分开管，申报节点不误期。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00000" y="2440000"/>
            <a:ext cx="8400000" cy="5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5C6C86"/>
                </a:solidFill>
                <a:latin typeface="Microsoft YaHei"/>
              </a:rPr>
              <a:t>收汇逐笔核销，尾款不再靠催　·　汇率锁定与远期台账　·　退税申报与到账全程跟踪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00" y="3200000"/>
            <a:ext cx="10900000" cy="1380000"/>
          </a:xfrm>
          <a:prstGeom prst="roundRect">
            <a:avLst/>
          </a:prstGeom>
          <a:solidFill>
            <a:srgbClr val="F4F8FD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80000" y="3370000"/>
            <a:ext cx="2000000" cy="3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123A8C"/>
                </a:solidFill>
                <a:latin typeface="Microsoft YaHei"/>
              </a:rPr>
              <a:t>05　交期与在途节点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00000" y="3380000"/>
            <a:ext cx="8400000" cy="5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24344F"/>
                </a:solidFill>
                <a:latin typeface="Microsoft YaHei"/>
              </a:rPr>
              <a:t>一台车从集港到海外交付拆成可追踪的段落：每段有承诺日、当前状态、责任人与倒计时，超期自动预警。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00000" y="3990000"/>
            <a:ext cx="8400000" cy="5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5C6C86"/>
                </a:solidFill>
                <a:latin typeface="Microsoft YaHei"/>
              </a:rPr>
              <a:t>在途节点逐段回填，延误自动算　·　承诺 / 预计 / 实际三层口径与 OTD　·　L/C 最迟装运日是死线，错过银行不保付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00" y="4750000"/>
            <a:ext cx="10900000" cy="1380000"/>
          </a:xfrm>
          <a:prstGeom prst="roundRect">
            <a:avLst/>
          </a:prstGeom>
          <a:solidFill>
            <a:srgbClr val="F4F8FD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80000" y="4920000"/>
            <a:ext cx="2000000" cy="3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123A8C"/>
                </a:solidFill>
                <a:latin typeface="Microsoft YaHei"/>
              </a:rPr>
              <a:t>06　逆向与冲销闭环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00000" y="4930000"/>
            <a:ext cx="8400000" cy="5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24344F"/>
                </a:solidFill>
                <a:latin typeface="Microsoft YaHei"/>
              </a:rPr>
              <a:t>取消、退运、拒收、退关、甩柜、不符点统一受理：每一环要回滚哪个模块、改前改后是什么、谁做的，全部留痕，损失金额汇总。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00000" y="5540000"/>
            <a:ext cx="8400000" cy="5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5C6C86"/>
                </a:solidFill>
                <a:latin typeface="Microsoft YaHei"/>
              </a:rPr>
              <a:t>逆向主单串起库存 / 应收 / 凭证回滚　·　冲销留痕可追溯到操作人　·　逆向看板：阶段漏斗与责任方归因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00" y="6428000"/>
            <a:ext cx="80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算数·海辕 · 算数科技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92000" y="6428000"/>
            <a:ext cx="6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00" y="430000"/>
            <a:ext cx="1090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0EA5A4"/>
                </a:solidFill>
                <a:latin typeface="Microsoft YaHei"/>
              </a:rPr>
              <a:t>PACK / 区域包与本地化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00" y="760000"/>
            <a:ext cx="10900000" cy="6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0D1730"/>
                </a:solidFill>
                <a:latin typeface="Microsoft YaHei"/>
              </a:rPr>
              <a:t>区域包：换国家 = 换一个包，不改业务代码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00" y="1460000"/>
            <a:ext cx="900000" cy="38100"/>
          </a:xfrm>
          <a:prstGeom prst="rect">
            <a:avLst/>
          </a:prstGeom>
          <a:solidFill>
            <a:srgbClr val="F0A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00" y="1700000"/>
            <a:ext cx="109000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>
                <a:solidFill>
                  <a:srgbClr val="24344F"/>
                </a:solidFill>
                <a:latin typeface="Microsoft YaHei"/>
              </a:rPr>
              <a:t>二手车出口主线是 pack_export：出口许可证 + 报关单 + 原产地证 + 危包鉴定；目的国准入认证按市场可插拔。业务代码不认识国家，只认识包——开拓新市场时只需要多一个包，业务逻辑一行不动。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2620000"/>
            <a:ext cx="1300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23A8C"/>
                </a:solidFill>
                <a:latin typeface="Microsoft YaHei"/>
              </a:rPr>
              <a:t>区域包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90000" y="2620000"/>
            <a:ext cx="395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pack_export（二手车出口）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40000" y="2620000"/>
            <a:ext cx="1300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23A8C"/>
                </a:solidFill>
                <a:latin typeface="Microsoft YaHei"/>
              </a:rPr>
              <a:t>许可证 / 准入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0000" y="2620000"/>
            <a:ext cx="395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出口许可证 · 目的国认证 · 危包鉴定 · 检验检疫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00" y="3300000"/>
            <a:ext cx="1300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23A8C"/>
                </a:solidFill>
                <a:latin typeface="Microsoft YaHei"/>
              </a:rPr>
              <a:t>报关单证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90000" y="3300000"/>
            <a:ext cx="395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报关单 · 报检单 · 原产地证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40000" y="3300000"/>
            <a:ext cx="1300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23A8C"/>
                </a:solidFill>
                <a:latin typeface="Microsoft YaHei"/>
              </a:rPr>
              <a:t>随货单证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0000" y="3300000"/>
            <a:ext cx="395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CI · PL · BL · COO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00" y="3980000"/>
            <a:ext cx="1300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23A8C"/>
                </a:solidFill>
                <a:latin typeface="Microsoft YaHei"/>
              </a:rPr>
              <a:t>仓库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90000" y="3980000"/>
            <a:ext cx="395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国内集货仓 · 口岸保税仓 · 海外仓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40000" y="3980000"/>
            <a:ext cx="1300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23A8C"/>
                </a:solidFill>
                <a:latin typeface="Microsoft YaHei"/>
              </a:rPr>
              <a:t>语言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0000" y="3980000"/>
            <a:ext cx="395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中文 / English / Português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00" y="4660000"/>
            <a:ext cx="1300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23A8C"/>
                </a:solidFill>
                <a:latin typeface="Microsoft YaHei"/>
              </a:rPr>
              <a:t>币种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90000" y="4660000"/>
            <a:ext cx="395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USD 结算（核算另存 CNY / BRL）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40000" y="4660000"/>
            <a:ext cx="1300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23A8C"/>
                </a:solidFill>
                <a:latin typeface="Microsoft YaHei"/>
              </a:rPr>
              <a:t>目的国认证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90000" y="4660000"/>
            <a:ext cx="395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按市场插拔：OTTC · SBKTS · GCC · NOM 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00" y="5708000"/>
            <a:ext cx="109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>
                <a:solidFill>
                  <a:srgbClr val="0EA5A4"/>
                </a:solidFill>
                <a:latin typeface="Microsoft YaHei"/>
              </a:rPr>
              <a:t>下一站：pack_ph（菲律宾）、pack_vn（越南）等，按同一套接口扩展；国家差异不进主干代码。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00" y="6428000"/>
            <a:ext cx="80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算数·海辕 · 算数科技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992000" y="6428000"/>
            <a:ext cx="6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00" y="430000"/>
            <a:ext cx="1090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0EA5A4"/>
                </a:solidFill>
                <a:latin typeface="Microsoft YaHei"/>
              </a:rPr>
              <a:t>ROLES / 角色与多端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00" y="760000"/>
            <a:ext cx="10900000" cy="6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0D1730"/>
                </a:solidFill>
                <a:latin typeface="Microsoft YaHei"/>
              </a:rPr>
              <a:t>谁在用、用什么端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00" y="1460000"/>
            <a:ext cx="900000" cy="38100"/>
          </a:xfrm>
          <a:prstGeom prst="rect">
            <a:avLst/>
          </a:prstGeom>
          <a:solidFill>
            <a:srgbClr val="F0A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00" y="1700000"/>
            <a:ext cx="5200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123A8C"/>
                </a:solidFill>
                <a:latin typeface="Microsoft YaHei"/>
              </a:rPr>
              <a:t>高层管理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2070000"/>
            <a:ext cx="5200000" cy="53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5C6C86"/>
                </a:solidFill>
                <a:latin typeface="Microsoft YaHei"/>
              </a:rPr>
              <a:t>全盘 KPI 与经营驾驶舱：收车、出口、销售、退税任何指标点开都能查到单据与责任人。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40000" y="1700000"/>
            <a:ext cx="5200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123A8C"/>
                </a:solidFill>
                <a:latin typeface="Microsoft YaHei"/>
              </a:rPr>
              <a:t>收车与整备（评估 · 车务 · 仓库）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40000" y="2070000"/>
            <a:ext cx="5200000" cy="53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5C6C86"/>
                </a:solidFill>
                <a:latin typeface="Microsoft YaHei"/>
              </a:rPr>
              <a:t>收车线索与合同、收车付款、整备工单、出口前检测、改装加装与整车档案。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00" y="2600000"/>
            <a:ext cx="5200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123A8C"/>
                </a:solidFill>
                <a:latin typeface="Microsoft YaHei"/>
              </a:rPr>
              <a:t>单证与关务（出口专员 · 关务）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00" y="2970000"/>
            <a:ext cx="5200000" cy="53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5C6C86"/>
                </a:solidFill>
                <a:latin typeface="Microsoft YaHei"/>
              </a:rPr>
              <a:t>出口许可证实、单证齐套、报关报检、原产地证与危包鉴定。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40000" y="2600000"/>
            <a:ext cx="5200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123A8C"/>
                </a:solidFill>
                <a:latin typeface="Microsoft YaHei"/>
              </a:rPr>
              <a:t>海外销售与财务（业务 · 财务）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40000" y="2970000"/>
            <a:ext cx="5200000" cy="53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5C6C86"/>
                </a:solidFill>
                <a:latin typeface="Microsoft YaHei"/>
              </a:rPr>
              <a:t>海外客户与报价、外销合同与订单、收汇结汇、汇率锁定、出口退税与单车成本。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00" y="4560000"/>
            <a:ext cx="10900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0D1730"/>
                </a:solidFill>
                <a:latin typeface="Microsoft YaHei"/>
              </a:rPr>
              <a:t>五个端，各就各位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00" y="4960000"/>
            <a:ext cx="109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内部工作台（PC）：收车 · 整备 · 单证 · 物流 · 海外销售 · 财务，桌面全功能操作与审批。　·　手机端：收车看车拍照、整备进度、扫码出入库、审批待办——现场就能用。　·　渠道商门户：B2B 订货平台：下单、签收、库存上报、账期与对账。　·　集团大屏：驾驶舱指标上墙，点数字穿透到结果集，早会直接对着讲。　·　品牌官网：对外展示车型、门店与留资，线索自动进线索池并轮派。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00" y="6428000"/>
            <a:ext cx="80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算数·海辕 · 算数科技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92000" y="6428000"/>
            <a:ext cx="6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00" y="430000"/>
            <a:ext cx="1090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0EA5A4"/>
                </a:solidFill>
                <a:latin typeface="Microsoft YaHei"/>
              </a:rPr>
              <a:t>CASES / 客户与场景　1/2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00" y="760000"/>
            <a:ext cx="10900000" cy="6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0D1730"/>
                </a:solidFill>
                <a:latin typeface="Microsoft YaHei"/>
              </a:rPr>
              <a:t>四类企业，同一条主线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00" y="1460000"/>
            <a:ext cx="900000" cy="38100"/>
          </a:xfrm>
          <a:prstGeom prst="rect">
            <a:avLst/>
          </a:prstGeom>
          <a:solidFill>
            <a:srgbClr val="F0A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00" y="1700000"/>
            <a:ext cx="10900000" cy="2150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80000" y="1880000"/>
            <a:ext cx="45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123A8C"/>
                </a:solidFill>
                <a:latin typeface="Microsoft YaHei"/>
              </a:rPr>
              <a:t>二手车出口企业　·　国内收车 · 出口到海外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0000" y="2350000"/>
            <a:ext cx="4700000" cy="13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出口量做起来之后，最怕的不是卖不动，而是「这批车到底赚了多少」说不清：收车成本、整备开销、海运费与关税散在几个人手里，退税退回来没有也对不上。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00000" y="1880000"/>
            <a:ext cx="5700000" cy="18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· 收车、整备、检测、运费、关税与退税以 VIN 串成一条链，中间不再靠人传表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· 单车成本与毛利随时算得出，报价当场知道底线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· 经营驾驶舱按目的国 / 车型 / 客户下钻，点数字直达单据与责任人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00" y="4050000"/>
            <a:ext cx="10900000" cy="2150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80000" y="4230000"/>
            <a:ext cx="45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123A8C"/>
                </a:solidFill>
                <a:latin typeface="Microsoft YaHei"/>
              </a:rPr>
              <a:t>主机厂 / 品牌二手车出口　·　品牌认证 · 批量出口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0000" y="4700000"/>
            <a:ext cx="4700000" cy="13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认证二手车要做检测与整备标准，批量出口还要管许可证额度与单证齐套，靠线下表格很难保证每台车口径一致。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00000" y="4230000"/>
            <a:ext cx="5700000" cy="18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· 出口前检测与整备标准落到每台车，检测报告与结论留档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· 出口许可证按「一批一证」管额度，用证进度透明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· 目的国认证与单证齐套自动判定，缺证发不出去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00" y="6428000"/>
            <a:ext cx="80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算数·海辕 · 算数科技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92000" y="6428000"/>
            <a:ext cx="6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00" y="430000"/>
            <a:ext cx="1090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0EA5A4"/>
                </a:solidFill>
                <a:latin typeface="Microsoft YaHei"/>
              </a:rPr>
              <a:t>CASES / 客户与场景　2/2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00" y="760000"/>
            <a:ext cx="10900000" cy="6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0D1730"/>
                </a:solidFill>
                <a:latin typeface="Microsoft YaHei"/>
              </a:rPr>
              <a:t>四类企业，同一条主线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00" y="1460000"/>
            <a:ext cx="900000" cy="38100"/>
          </a:xfrm>
          <a:prstGeom prst="rect">
            <a:avLst/>
          </a:prstGeom>
          <a:solidFill>
            <a:srgbClr val="F0A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00" y="1700000"/>
            <a:ext cx="10900000" cy="2150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80000" y="1880000"/>
            <a:ext cx="45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123A8C"/>
                </a:solidFill>
                <a:latin typeface="Microsoft YaHei"/>
              </a:rPr>
              <a:t>二手车出口 + 海外零售一体　·　出口与海外门店一套账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0000" y="2350000"/>
            <a:ext cx="4700000" cy="13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既做出口又做海外零售，国内成本口径与海外售价口径对不上，海外仓与门店库存、售后配件也各记一本账。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00000" y="1880000"/>
            <a:ext cx="5700000" cy="18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· 出口链路与海外仓、门店销售、售后共用一套主数据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· 单车成本从收车一路带到海外成交，毛利不会被汇率吃掉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· 海外服务网点、配件与质保索赔在同一台 VIN 上闭环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00" y="4050000"/>
            <a:ext cx="10900000" cy="215000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80000" y="4230000"/>
            <a:ext cx="45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123A8C"/>
                </a:solidFill>
                <a:latin typeface="Microsoft YaHei"/>
              </a:rPr>
              <a:t>海外总代 / 分销商　·　多品牌 · 多区域 · 渠道网络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0000" y="4700000"/>
            <a:ext cx="4700000" cy="13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下游渠道下单靠电话与微信，额度、账期、签收、返利各记一本账；窜货与低价销售发现得晚，坏账要到年底才暴露。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00000" y="4230000"/>
            <a:ext cx="5700000" cy="18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· 渠道商门户自助下单、查额度与账期、确认签收、上报库存，总部少一半对账人力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· 额度 / 保证金 / 账期三层风控，回款自动核销多张应收单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24344F"/>
                </a:solidFill>
                <a:latin typeface="Microsoft YaHei"/>
              </a:rPr>
              <a:t>· 返利按政策结算，窜货与低价销售可立案稽核，渠道贡献看得见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00" y="6428000"/>
            <a:ext cx="80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算数·海辕 · 算数科技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92000" y="6428000"/>
            <a:ext cx="6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00" y="430000"/>
            <a:ext cx="1090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0EA5A4"/>
                </a:solidFill>
                <a:latin typeface="Microsoft YaHei"/>
              </a:rPr>
              <a:t>ROLLOUT / 落地路径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00" y="760000"/>
            <a:ext cx="10900000" cy="6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0D1730"/>
                </a:solidFill>
                <a:latin typeface="Microsoft YaHei"/>
              </a:rPr>
              <a:t>落地路径：一条线跑通，再复制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00" y="1460000"/>
            <a:ext cx="900000" cy="38100"/>
          </a:xfrm>
          <a:prstGeom prst="rect">
            <a:avLst/>
          </a:prstGeom>
          <a:solidFill>
            <a:srgbClr val="F0A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00" y="1700000"/>
            <a:ext cx="4600000" cy="1300000"/>
          </a:xfrm>
          <a:prstGeom prst="roundRect">
            <a:avLst/>
          </a:prstGeom>
          <a:solidFill>
            <a:srgbClr val="F4F8FD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00000" y="1880000"/>
            <a:ext cx="41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123A8C"/>
                </a:solidFill>
                <a:latin typeface="Microsoft YaHei"/>
              </a:rPr>
              <a:t>1. 先跑通一票货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0000" y="2340000"/>
            <a:ext cx="4100000" cy="5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5C6C86"/>
                </a:solidFill>
                <a:latin typeface="Microsoft YaHei"/>
              </a:rPr>
              <a:t>先跑通再复制，口径不变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50000" y="1850000"/>
            <a:ext cx="6200000" cy="10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24344F"/>
                </a:solidFill>
                <a:latin typeface="Microsoft YaHei"/>
              </a:rPr>
              <a:t>选一类车源 + 一个目的国，把「收车 → 整备检测 → 许可报关 → 集港发运 → 收汇退税」跑通，拿到第一份可信的单车成本。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00" y="3200000"/>
            <a:ext cx="4600000" cy="1300000"/>
          </a:xfrm>
          <a:prstGeom prst="roundRect">
            <a:avLst/>
          </a:prstGeom>
          <a:solidFill>
            <a:srgbClr val="F4F8FD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00000" y="3380000"/>
            <a:ext cx="41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123A8C"/>
                </a:solidFill>
                <a:latin typeface="Microsoft YaHei"/>
              </a:rPr>
              <a:t>2. 再铺到多目的国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0000" y="3840000"/>
            <a:ext cx="4100000" cy="5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5C6C86"/>
                </a:solidFill>
                <a:latin typeface="Microsoft YaHei"/>
              </a:rPr>
              <a:t>先跑通再复制，口径不变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50000" y="3350000"/>
            <a:ext cx="6200000" cy="10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24344F"/>
                </a:solidFill>
                <a:latin typeface="Microsoft YaHei"/>
              </a:rPr>
              <a:t>同一套区域包机制加新市场（许可证、单证、税制、币种、语言），业务逻辑与操作习惯不变，集团报表自动汇总。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00" y="4700000"/>
            <a:ext cx="4600000" cy="1300000"/>
          </a:xfrm>
          <a:prstGeom prst="roundRect">
            <a:avLst/>
          </a:prstGeom>
          <a:solidFill>
            <a:srgbClr val="F4F8FD"/>
          </a:solidFill>
          <a:ln w="9525">
            <a:solidFill>
              <a:srgbClr val="E3EA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00000" y="4880000"/>
            <a:ext cx="41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123A8C"/>
                </a:solidFill>
                <a:latin typeface="Microsoft YaHei"/>
              </a:rPr>
              <a:t>3. 最后接上本地零售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0000" y="5340000"/>
            <a:ext cx="4100000" cy="5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5C6C86"/>
                </a:solidFill>
                <a:latin typeface="Microsoft YaHei"/>
              </a:rPr>
              <a:t>先跑通再复制，口径不变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0000" y="4850000"/>
            <a:ext cx="6200000" cy="10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24344F"/>
                </a:solidFill>
                <a:latin typeface="Microsoft YaHei"/>
              </a:rPr>
              <a:t>海外仓、门店销售与售后逐步打开，出口与海外零售在同一套主数据上算总账。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00" y="6428000"/>
            <a:ext cx="80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算数·海辕 · 算数科技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92000" y="6428000"/>
            <a:ext cx="6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00" y="430000"/>
            <a:ext cx="1090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0EA5A4"/>
                </a:solidFill>
                <a:latin typeface="Microsoft YaHei"/>
              </a:rPr>
              <a:t>FAQ / 常见问题　1/2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00" y="760000"/>
            <a:ext cx="10900000" cy="6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0D1730"/>
                </a:solidFill>
                <a:latin typeface="Microsoft YaHei"/>
              </a:rPr>
              <a:t>常见问题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00" y="1460000"/>
            <a:ext cx="900000" cy="38100"/>
          </a:xfrm>
          <a:prstGeom prst="rect">
            <a:avLst/>
          </a:prstGeom>
          <a:solidFill>
            <a:srgbClr val="F0A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00" y="1620000"/>
            <a:ext cx="109000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23A8C"/>
                </a:solidFill>
                <a:latin typeface="Microsoft YaHei"/>
              </a:rPr>
              <a:t>Q　是「标品」还是「定制开发」？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0000" y="1940000"/>
            <a:ext cx="1060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标品。国家差异被抽成可插拔区域包（许可证、单证、税种、币种、语言），交付时按市场换包，不动业务代码；客户特有的字段走「扩展字段」，特有的下拉选项走「数据字典」，都由客户自己维护。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00" y="2435000"/>
            <a:ext cx="109000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23A8C"/>
                </a:solidFill>
                <a:latin typeface="Microsoft YaHei"/>
              </a:rPr>
              <a:t>Q　出口许可证怎么管？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0000" y="2755000"/>
            <a:ext cx="1060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按「一批一证」管理：一个证对应一个 HS 编码、最多 20 台，系统盯着用证进度与有效期，临期自动提醒；某票货用了哪张证、还剩几台额度，随时查得到。目的国认证（OTTC / SBKTS / GCC / NOM 等）单独按车核验有效期，过期一律不得报关发运。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00" y="3250000"/>
            <a:ext cx="109000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23A8C"/>
                </a:solidFill>
                <a:latin typeface="Microsoft YaHei"/>
              </a:rPr>
              <a:t>Q　出口合规怎么把关？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0000" y="3570000"/>
            <a:ext cx="1060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出口前逐台过自检规则：180 天车龄口径、禁止出口情形、目的国准入与检测结论，给出红黄绿判定；不合格的车不允许进入报关环节。检测报告与认证材料按 VIN 归档，随时可调。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00" y="4065000"/>
            <a:ext cx="109000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23A8C"/>
                </a:solidFill>
                <a:latin typeface="Microsoft YaHei"/>
              </a:rPr>
              <a:t>Q　支持哪些语言和币种？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0000" y="4385000"/>
            <a:ext cx="1060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界面支持中文 / English / Português；结算以 USD 为主，核算可另存 CNY / BRL，汇率集中参数化并支持锁汇台账。具体某个市场默认用哪种语言与币种，由区域包决定。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00" y="4880000"/>
            <a:ext cx="109000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23A8C"/>
                </a:solidFill>
                <a:latin typeface="Microsoft YaHei"/>
              </a:rPr>
              <a:t>Q　能精细到「一台车」吗？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0000" y="5200000"/>
            <a:ext cx="1060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能，而且是以 VIN 为主线。收车、整备、检测、许可证、报关、发运、在途、海外交付、售后与质保索赔共用同一台车档案，任何环节都能追到上下游单据。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00" y="5695000"/>
            <a:ext cx="109000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23A8C"/>
                </a:solidFill>
                <a:latin typeface="Microsoft YaHei"/>
              </a:rPr>
              <a:t>Q　单车成本与毛利怎么算？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0000" y="6015000"/>
            <a:ext cx="1060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收车价、整备工时与配件、检测费、改装、国内运费、海运费与保险、关税与目的港费用逐项归集到 VIN，形成单车成本卡；出口报价与外销合同套用同一口径，报价时就知道毛利，不用事后倒算。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00" y="6428000"/>
            <a:ext cx="80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算数·海辕 · 算数科技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92000" y="6428000"/>
            <a:ext cx="6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00" y="430000"/>
            <a:ext cx="1090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0EA5A4"/>
                </a:solidFill>
                <a:latin typeface="Microsoft YaHei"/>
              </a:rPr>
              <a:t>FAQ / 常见问题　2/2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00" y="760000"/>
            <a:ext cx="10900000" cy="6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0D1730"/>
                </a:solidFill>
                <a:latin typeface="Microsoft YaHei"/>
              </a:rPr>
              <a:t>常见问题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00" y="1460000"/>
            <a:ext cx="900000" cy="38100"/>
          </a:xfrm>
          <a:prstGeom prst="rect">
            <a:avLst/>
          </a:prstGeom>
          <a:solidFill>
            <a:srgbClr val="F0A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00" y="1620000"/>
            <a:ext cx="109000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23A8C"/>
                </a:solidFill>
                <a:latin typeface="Microsoft YaHei"/>
              </a:rPr>
              <a:t>Q　收汇与退税怎么跟？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0000" y="1940000"/>
            <a:ext cx="1060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收汇逐笔登记并核销应收，结汇与汇率锁定差额单独看；出口退税按「应退 / 已退 / 在途」三态跟踪，申报节点与到账时间都有提醒，不怕误期。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00" y="2435000"/>
            <a:ext cx="109000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23A8C"/>
                </a:solidFill>
                <a:latin typeface="Microsoft YaHei"/>
              </a:rPr>
              <a:t>Q　交期能盯到哪一段？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0000" y="2755000"/>
            <a:ext cx="1060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以 VIN 为主线把交付拆成「收车 · 整备检测 · 许可报关 · 集港发运 · 在途 · 目的港交付」等段落：每段有承诺日与当前状态，交期看板直接给出「距承诺交期还剩几天」、卡在哪一段、谁在跟；承诺 / 预计 / 实际三层口径分开计算 OTD，超期自动预警并可点数字追到具体单据。L/C 场景另有最迟装运日死线提醒。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00" y="3250000"/>
            <a:ext cx="109000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23A8C"/>
                </a:solidFill>
                <a:latin typeface="Microsoft YaHei"/>
              </a:rPr>
              <a:t>Q　拒收、退运、退关怎么处理？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0000" y="3570000"/>
            <a:ext cx="1060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走统一的出口逆向流程：受理建单（取消 / 退运 / 拒收 / 退关 / 甩柜 / 不符点）→ 分诊定责 → 逐环冲销（库存、应收、凭证与单证状态同步回滚）→ 结案。每一环冲销留痕（动哪个模块、改前改后、谁做的），逆向看板给出阶段漏斗、责任方归因与损失金额汇总。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00" y="4065000"/>
            <a:ext cx="109000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23A8C"/>
                </a:solidFill>
                <a:latin typeface="Microsoft YaHei"/>
              </a:rPr>
              <a:t>Q　部署与运行要求高吗？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0000" y="4385000"/>
            <a:ext cx="1060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PHP 8.0+（推荐 8.3）与 SQLite 即可运行，支持子目录部署与无伪静态环境，不依赖额外中间件——一台普通云主机就能跑演示与试点，后续可平滑换成正式数据库。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00" y="4880000"/>
            <a:ext cx="109000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>
                <a:solidFill>
                  <a:srgbClr val="123A8C"/>
                </a:solidFill>
                <a:latin typeface="Microsoft YaHei"/>
              </a:rPr>
              <a:t>Q　演示数据能重置吗？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0000" y="5200000"/>
            <a:ext cx="1060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能。演示环境提供一键重置，随时回到出厂数据，方便反复给不同客户、不同角色演示。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00" y="6428000"/>
            <a:ext cx="80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算数·海辕 · 算数科技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92000" y="6428000"/>
            <a:ext cx="600000" cy="2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>
                <a:solidFill>
                  <a:srgbClr val="5C6C86"/>
                </a:solidFill>
                <a:latin typeface="Microsoft YaHei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D17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00000" y="1750000"/>
            <a:ext cx="104000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</a:rPr>
              <a:t>安排一次 30 分钟的实操演示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0000" y="2600000"/>
            <a:ext cx="10400000" cy="1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0">
                <a:solidFill>
                  <a:srgbClr val="C7D5EF"/>
                </a:solidFill>
                <a:latin typeface="Microsoft YaHei"/>
              </a:rPr>
              <a:t>我们会用这套演示环境，按「收车 → 整备检测 → 许可报关 → 集港发运 → 海外销售 → 收汇退税」的真实动线走一遍，再针对你要落地的目的国（区域包）算一遍许可、单证与单车成本。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0000" y="4250000"/>
            <a:ext cx="104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</a:rPr>
              <a:t>商务电话：18016313342（微信同号）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0000" y="4750000"/>
            <a:ext cx="104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8FA8D6"/>
                </a:solidFill>
                <a:latin typeface="Microsoft YaHei"/>
              </a:rPr>
              <a:t>cooper@micount.cn　·　https://zerocod.cn/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0000" y="5350000"/>
            <a:ext cx="104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8FA8D6"/>
                </a:solidFill>
                <a:latin typeface="Microsoft YaHei"/>
              </a:rPr>
              <a:t>演示入口：登录页一键切换角色（内部工作台 / 渠道商门户 / 品牌官网 / 集团大屏）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0000" y="5950000"/>
            <a:ext cx="104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6B80A8"/>
                </a:solidFill>
                <a:latin typeface="Microsoft YaHei"/>
              </a:rPr>
              <a:t>本页数据均来自演示环境，可在页面底部一键进入演示系统查看真实单据。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