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-731520" y="2011680"/>
            <a:ext cx="5943600" cy="54864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914400" y="2286000"/>
            <a:ext cx="10332720" cy="2377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5400" b="1">
                <a:solidFill>
                  <a:srgbClr val="FFFFFF"/>
                </a:solidFill>
                <a:latin typeface="微软雅黑"/>
              </a:rPr>
              <a:t>算数·海辕</a:t>
            </a:r>
          </a:p>
          <a:p>
            <a:r>
              <a:rPr sz="2200" b="0">
                <a:solidFill>
                  <a:srgbClr val="9FB2CF"/>
                </a:solidFill>
                <a:latin typeface="微软雅黑"/>
              </a:rPr>
              <a:t>海外新车 4S 经销 &amp; 汽车分销 DMS</a:t>
            </a:r>
          </a:p>
          <a:p>
            <a:pPr>
              <a:spcBef>
                <a:spcPts val="1400"/>
              </a:spcBef>
            </a:pPr>
            <a:r>
              <a:rPr sz="1700" b="0">
                <a:solidFill>
                  <a:srgbClr val="C5D6F0"/>
                </a:solidFill>
                <a:latin typeface="微软雅黑"/>
              </a:rPr>
              <a:t>面向中国新车出海的海外新车 4S 经销 &amp; 汽车分销 DMS 管理标品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14400" y="5760720"/>
            <a:ext cx="1033272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00" b="0">
                <a:solidFill>
                  <a:srgbClr val="93A8C8"/>
                </a:solidFill>
                <a:latin typeface="微软雅黑"/>
              </a:rPr>
              <a:t>算数海辕 · 商务邮箱 jason@micount.cn · 面向中国新车出海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目录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1280160"/>
            <a:ext cx="566928" cy="420624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914400" y="1307592"/>
            <a:ext cx="56692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50" b="1">
                <a:solidFill>
                  <a:srgbClr val="FFFFFF"/>
                </a:solidFill>
                <a:latin typeface="微软雅黑"/>
              </a:rPr>
              <a:t>01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91640" y="1316736"/>
            <a:ext cx="8686800" cy="42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0">
                <a:solidFill>
                  <a:srgbClr val="0D1730"/>
                </a:solidFill>
                <a:latin typeface="微软雅黑"/>
              </a:rPr>
              <a:t>为什么要上这套系统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14400" y="1847088"/>
            <a:ext cx="566928" cy="420624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14400" y="1874519"/>
            <a:ext cx="56692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50" b="1">
                <a:solidFill>
                  <a:srgbClr val="FFFFFF"/>
                </a:solidFill>
                <a:latin typeface="微软雅黑"/>
              </a:rPr>
              <a:t>02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691640" y="1883664"/>
            <a:ext cx="8686800" cy="42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0">
                <a:solidFill>
                  <a:srgbClr val="0D1730"/>
                </a:solidFill>
                <a:latin typeface="微软雅黑"/>
              </a:rPr>
              <a:t>一条新车主线 · 九个环节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14400" y="2414016"/>
            <a:ext cx="566928" cy="420624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" y="2441448"/>
            <a:ext cx="56692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50" b="1">
                <a:solidFill>
                  <a:srgbClr val="FFFFFF"/>
                </a:solidFill>
                <a:latin typeface="微软雅黑"/>
              </a:rPr>
              <a:t>03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691640" y="2450592"/>
            <a:ext cx="8686800" cy="42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0">
                <a:solidFill>
                  <a:srgbClr val="0D1730"/>
                </a:solidFill>
                <a:latin typeface="微软雅黑"/>
              </a:rPr>
              <a:t>模块全景 · 十大板块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914400" y="2980944"/>
            <a:ext cx="566928" cy="420624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3008376"/>
            <a:ext cx="56692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50" b="1">
                <a:solidFill>
                  <a:srgbClr val="FFFFFF"/>
                </a:solidFill>
                <a:latin typeface="微软雅黑"/>
              </a:rPr>
              <a:t>04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91640" y="3017520"/>
            <a:ext cx="8686800" cy="42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0">
                <a:solidFill>
                  <a:srgbClr val="0D1730"/>
                </a:solidFill>
                <a:latin typeface="微软雅黑"/>
              </a:rPr>
              <a:t>分析中心 · 每个模块都能穿透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14400" y="3547872"/>
            <a:ext cx="566928" cy="420624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14400" y="3575304"/>
            <a:ext cx="56692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50" b="1">
                <a:solidFill>
                  <a:srgbClr val="FFFFFF"/>
                </a:solidFill>
                <a:latin typeface="微软雅黑"/>
              </a:rPr>
              <a:t>05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91640" y="3584448"/>
            <a:ext cx="8686800" cy="42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0">
                <a:solidFill>
                  <a:srgbClr val="0D1730"/>
                </a:solidFill>
                <a:latin typeface="微软雅黑"/>
              </a:rPr>
              <a:t>八大核心能力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14400" y="4114800"/>
            <a:ext cx="566928" cy="420624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914400" y="4142232"/>
            <a:ext cx="56692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50" b="1">
                <a:solidFill>
                  <a:srgbClr val="FFFFFF"/>
                </a:solidFill>
                <a:latin typeface="微软雅黑"/>
              </a:rPr>
              <a:t>06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691640" y="4151376"/>
            <a:ext cx="8686800" cy="42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0">
                <a:solidFill>
                  <a:srgbClr val="0D1730"/>
                </a:solidFill>
                <a:latin typeface="微软雅黑"/>
              </a:rPr>
              <a:t>角色与多端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914400" y="4681728"/>
            <a:ext cx="566928" cy="420624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914400" y="4709160"/>
            <a:ext cx="56692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50" b="1">
                <a:solidFill>
                  <a:srgbClr val="FFFFFF"/>
                </a:solidFill>
                <a:latin typeface="微软雅黑"/>
              </a:rPr>
              <a:t>07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91640" y="4718304"/>
            <a:ext cx="8686800" cy="42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0">
                <a:solidFill>
                  <a:srgbClr val="0D1730"/>
                </a:solidFill>
                <a:latin typeface="微软雅黑"/>
              </a:rPr>
              <a:t>区域包 · 换国家不改代码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914400" y="5248656"/>
            <a:ext cx="566928" cy="420624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14400" y="5276088"/>
            <a:ext cx="56692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50" b="1">
                <a:solidFill>
                  <a:srgbClr val="FFFFFF"/>
                </a:solidFill>
                <a:latin typeface="微软雅黑"/>
              </a:rPr>
              <a:t>08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691640" y="5285232"/>
            <a:ext cx="8686800" cy="42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0">
                <a:solidFill>
                  <a:srgbClr val="0D1730"/>
                </a:solidFill>
                <a:latin typeface="微软雅黑"/>
              </a:rPr>
              <a:t>客户场景与落地路径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914400" y="5815584"/>
            <a:ext cx="566928" cy="420624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914400" y="5843016"/>
            <a:ext cx="566928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350" b="1">
                <a:solidFill>
                  <a:srgbClr val="FFFFFF"/>
                </a:solidFill>
                <a:latin typeface="微软雅黑"/>
              </a:rPr>
              <a:t>09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691640" y="5852160"/>
            <a:ext cx="8686800" cy="420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0">
                <a:solidFill>
                  <a:srgbClr val="0D1730"/>
                </a:solidFill>
                <a:latin typeface="微软雅黑"/>
              </a:rPr>
              <a:t>演示与商务联系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为什么要上这套系统</a:t>
            </a:r>
          </a:p>
          <a:p>
            <a:r>
              <a:rPr sz="1300" b="0">
                <a:solidFill>
                  <a:srgbClr val="5C6C86"/>
                </a:solidFill>
                <a:latin typeface="微软雅黑"/>
              </a:rPr>
              <a:t>出海卖车，难的从来不是卖车本身：链路长、角色多、口径杂。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81360" y="384048"/>
            <a:ext cx="8229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2200" b="1">
                <a:solidFill>
                  <a:srgbClr val="C7D8F5"/>
                </a:solidFill>
                <a:latin typeface="微软雅黑"/>
              </a:rPr>
              <a:t>01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463040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640080" y="1463040"/>
            <a:ext cx="3520440" cy="73152"/>
          </a:xfrm>
          <a:prstGeom prst="roundRect">
            <a:avLst/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68680" y="1664208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🚗 新车卖了多少台、每台赚多少，说不清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新车出海最怕的不是卖不动，而是月底说不清：卖了多少台、每台成本多少、毛利多少，全靠各区域自己报。系统把新车成交、上牌交车、单车成本与毛利收成一本账，点数字就能追到那一台车、那一张订单。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434840" y="1463040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4434840" y="1463040"/>
            <a:ext cx="352044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4663440" y="1664208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🧩 新车车型配置太多，报价一错就亏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同一款新车有年款、续航版本、配置包与选装，不同门店报价口径还不一样，一线记不住参数就容易报错价。系统把车型 / Trim / 选装 / 年款存成统一主数据，报价单带审批，跨门店价格不打架。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8229600" y="1463040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8229600" y="1463040"/>
            <a:ext cx="3520440" cy="73152"/>
          </a:xfrm>
          <a:prstGeom prst="roundRect">
            <a:avLst/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458200" y="1664208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🚚 海外几家店抢新车，谁先拿到说不清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新车在海外仓就那么几台，门店、渠道商、企业车队都在要。系统按预留锁定与优先级配车：谁锁了哪台 VIN、什么时候锁定、什么时候释放，一条记录说得清。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0080" y="4087368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40080" y="4087368"/>
            <a:ext cx="352044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868680" y="4288536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🧭 总部与海外两张皮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国内集团看报表靠邮件，海外门店报数据靠表格，月中对不上、月底算不清。一套主数据、一套口径，让总部与门店看同一本账。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4434840" y="4087368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4434840" y="4087368"/>
            <a:ext cx="3520440" cy="73152"/>
          </a:xfrm>
          <a:prstGeom prst="roundRect">
            <a:avLst/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4663440" y="4288536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📦 进口链路全靠 Excel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下单、订舱、装柜、清关、缴税节点多、单据散。系统把发运、单证齐套、到港清关串成有状态的单据流——缺证发不出去，缺单清不了关。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8229600" y="4087368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8229600" y="4087368"/>
            <a:ext cx="352044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458200" y="4288536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％ 税费分摊算不清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关税与附加税怎么摊到每一台车、单车真实成本是多少，是出海业务最疼的一笔账。系统按 VIN 自动分摊，直接落到单车成本与毛利。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40080" y="6711696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40080" y="6711696"/>
            <a:ext cx="3520440" cy="73152"/>
          </a:xfrm>
          <a:prstGeom prst="roundRect">
            <a:avLst/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868680" y="6912864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💱 多币种多口径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采购用人民币或美元、销售用雷亚尔，汇率一动毛利就变。三币种口径与汇率参数同时保存，成本与售价各算各的，互不打架。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434840" y="6711696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4434840" y="6711696"/>
            <a:ext cx="352044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4663440" y="6912864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🏢 渠道商协同靠微信群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渠道下单、额度占用、交车签收、账期回款散在聊天记录里。门户让渠道自助下单与对账，总部用一条应收账龄管住钱。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229600" y="6711696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8229600" y="6711696"/>
            <a:ext cx="3520440" cy="73152"/>
          </a:xfrm>
          <a:prstGeom prst="roundRect">
            <a:avLst/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8458200" y="6912864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🔧 售后与配件没体系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保修索赔、配件库存、客户回访没有留痕，复购与口碑无从谈起。预约 → 接车 → 工单 → 配件 → 索赔 → 回访闭环，落在同一台 VIN 上。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640080" y="9336024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640080" y="9336024"/>
            <a:ext cx="352044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868680" y="9537192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⏱ 交期拖到最后一天才知道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新车在国内、在海上、在清关、在仓库、在门店，每一段都得靠人问，客户催单时没人答得上来。系统把一台新车的交付拆成可追踪的段落：每段有承诺日、当前状态、责任人与倒计时，超期自动预警。</a:t>
            </a:r>
          </a:p>
        </p:txBody>
      </p:sp>
      <p:sp>
        <p:nvSpPr>
          <p:cNvPr id="35" name="Rounded Rectangle 34"/>
          <p:cNvSpPr/>
          <p:nvPr/>
        </p:nvSpPr>
        <p:spPr>
          <a:xfrm>
            <a:off x="4434840" y="9336024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6" name="Rounded Rectangle 35"/>
          <p:cNvSpPr/>
          <p:nvPr/>
        </p:nvSpPr>
        <p:spPr>
          <a:xfrm>
            <a:off x="4434840" y="9336024"/>
            <a:ext cx="3520440" cy="73152"/>
          </a:xfrm>
          <a:prstGeom prst="roundRect">
            <a:avLst/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7" name="TextBox 36"/>
          <p:cNvSpPr txBox="1"/>
          <p:nvPr/>
        </p:nvSpPr>
        <p:spPr>
          <a:xfrm>
            <a:off x="4663440" y="9537192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↩ 退车退货没有闭环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客户退车、渠道退货、PDI 判退全靠线下沟通：车退回来了，票没冲、库存没回滚，仓库与财务两本账。逆向流程把受理、分诊检验、红字 NF-e、库存回滚与客户退款串成一条可审的单据流。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8229600" y="9336024"/>
            <a:ext cx="3520440" cy="233172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9" name="Rounded Rectangle 38"/>
          <p:cNvSpPr/>
          <p:nvPr/>
        </p:nvSpPr>
        <p:spPr>
          <a:xfrm>
            <a:off x="8229600" y="9336024"/>
            <a:ext cx="352044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0" name="TextBox 39"/>
          <p:cNvSpPr txBox="1"/>
          <p:nvPr/>
        </p:nvSpPr>
        <p:spPr>
          <a:xfrm>
            <a:off x="8458200" y="9537192"/>
            <a:ext cx="306324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600" b="1">
                <a:solidFill>
                  <a:srgbClr val="123A8C"/>
                </a:solidFill>
                <a:latin typeface="微软雅黑"/>
              </a:rPr>
              <a:t>📱 现场的事要回办公室补录</a:t>
            </a:r>
          </a:p>
          <a:p>
            <a:pPr>
              <a:spcBef>
                <a:spcPts val="6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交车检查、逆向受理、扫码出入库都得回到电脑前补单，当天现场情况第二天才看得见。手机端把现场动作直接落库，断网还能暂存本机、联网自动重传。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一条新车主线 · 九个环节</a:t>
            </a:r>
          </a:p>
          <a:p>
            <a:r>
              <a:rPr sz="1300" b="0">
                <a:solidFill>
                  <a:srgbClr val="5C6C86"/>
                </a:solidFill>
                <a:latin typeface="微软雅黑"/>
              </a:rPr>
              <a:t>每台车从下单到交付再到维修，状态永远只有一个真相。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81360" y="384048"/>
            <a:ext cx="8229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2200" b="1">
                <a:solidFill>
                  <a:srgbClr val="C7D8F5"/>
                </a:solidFill>
                <a:latin typeface="微软雅黑"/>
              </a:rPr>
              <a:t>02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55448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640080" y="155448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080" y="201168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FFFFF"/>
                </a:solidFill>
                <a:latin typeface="微软雅黑"/>
              </a:rPr>
              <a:t>01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08760" y="1737360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123A8C"/>
                </a:solidFill>
                <a:latin typeface="微软雅黑"/>
              </a:rPr>
              <a:t>集团总部采购新车</a:t>
            </a:r>
          </a:p>
          <a:p>
            <a:pPr>
              <a:spcBef>
                <a:spcPts val="4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向中国主机厂订购新车：车型、数量、贸易术语与结算币种，价格与数量审批留痕。</a:t>
            </a:r>
          </a:p>
          <a:p>
            <a:pPr>
              <a:spcBef>
                <a:spcPts val="600"/>
              </a:spcBef>
            </a:pPr>
            <a:r>
              <a:rPr sz="1050" b="0">
                <a:solidFill>
                  <a:srgbClr val="2563EB"/>
                </a:solidFill>
                <a:latin typeface="微软雅黑"/>
              </a:rPr>
              <a:t>采购订单 PO · 车型与配置（Trim） · 价格审批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309360" y="155448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6309360" y="155448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09360" y="201168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FFFFF"/>
                </a:solidFill>
                <a:latin typeface="微软雅黑"/>
              </a:rPr>
              <a:t>02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78040" y="1737360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123A8C"/>
                </a:solidFill>
                <a:latin typeface="微软雅黑"/>
              </a:rPr>
              <a:t>进口发运</a:t>
            </a:r>
          </a:p>
          <a:p>
            <a:pPr>
              <a:spcBef>
                <a:spcPts val="4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订舱、装柜、VIN 清单与到港预报；发运前单证必须齐套，缺一张就发不出去。</a:t>
            </a:r>
          </a:p>
          <a:p>
            <a:pPr>
              <a:spcBef>
                <a:spcPts val="600"/>
              </a:spcBef>
            </a:pPr>
            <a:r>
              <a:rPr sz="1050" b="0">
                <a:solidFill>
                  <a:srgbClr val="2563EB"/>
                </a:solidFill>
                <a:latin typeface="微软雅黑"/>
              </a:rPr>
              <a:t>海外发运单 · 三维装柜计划 · 进口单证齐套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" y="420624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40080" y="420624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0080" y="466344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FFFFF"/>
                </a:solidFill>
                <a:latin typeface="微软雅黑"/>
              </a:rPr>
              <a:t>03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08760" y="4389120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123A8C"/>
                </a:solidFill>
                <a:latin typeface="微软雅黑"/>
              </a:rPr>
              <a:t>到港清关</a:t>
            </a:r>
          </a:p>
          <a:p>
            <a:pPr>
              <a:spcBef>
                <a:spcPts val="4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申报、查验、缴税与放行，案卷齐套才能放行——卡在海港的每一天都是钱。</a:t>
            </a:r>
          </a:p>
          <a:p>
            <a:pPr>
              <a:spcBef>
                <a:spcPts val="600"/>
              </a:spcBef>
            </a:pPr>
            <a:r>
              <a:rPr sz="1050" b="0">
                <a:solidFill>
                  <a:srgbClr val="2563EB"/>
                </a:solidFill>
                <a:latin typeface="微软雅黑"/>
              </a:rPr>
              <a:t>清关案卷 DI / DUIMP · 许可证台账 · 查验与放行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309360" y="420624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309360" y="420624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309360" y="466344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FFFFF"/>
                </a:solidFill>
                <a:latin typeface="微软雅黑"/>
              </a:rPr>
              <a:t>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78040" y="4389120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123A8C"/>
                </a:solidFill>
                <a:latin typeface="微软雅黑"/>
              </a:rPr>
              <a:t>进口税费分摊</a:t>
            </a:r>
          </a:p>
          <a:p>
            <a:pPr>
              <a:spcBef>
                <a:spcPts val="4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关税与附加税按 VIN 分摊到每一台新车，算出真正能定价格的单车成本。</a:t>
            </a:r>
          </a:p>
          <a:p>
            <a:pPr>
              <a:spcBef>
                <a:spcPts val="600"/>
              </a:spcBef>
            </a:pPr>
            <a:r>
              <a:rPr sz="1050" b="0">
                <a:solidFill>
                  <a:srgbClr val="2563EB"/>
                </a:solidFill>
                <a:latin typeface="微软雅黑"/>
              </a:rPr>
              <a:t>税费分摊单 · 单车成本卡 · 毛利测算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一条新车主线 · 九个环节</a:t>
            </a:r>
          </a:p>
          <a:p>
            <a:r>
              <a:rPr sz="1300" b="0">
                <a:solidFill>
                  <a:srgbClr val="5C6C86"/>
                </a:solidFill>
                <a:latin typeface="微软雅黑"/>
              </a:rPr>
              <a:t>每台车从下单到交付再到维修，状态永远只有一个真相。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81360" y="384048"/>
            <a:ext cx="8229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2200" b="1">
                <a:solidFill>
                  <a:srgbClr val="C7D8F5"/>
                </a:solidFill>
                <a:latin typeface="微软雅黑"/>
              </a:rPr>
              <a:t>02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55448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640080" y="155448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080" y="201168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FFFFF"/>
                </a:solidFill>
                <a:latin typeface="微软雅黑"/>
              </a:rPr>
              <a:t>05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08760" y="1737360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123A8C"/>
                </a:solidFill>
                <a:latin typeface="微软雅黑"/>
              </a:rPr>
              <a:t>PDI 检验</a:t>
            </a:r>
          </a:p>
          <a:p>
            <a:pPr>
              <a:spcBef>
                <a:spcPts val="4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新车入库前整车检验：外观、电检、随车件（充电桩、钥匙、工具包）与结论。</a:t>
            </a:r>
          </a:p>
          <a:p>
            <a:pPr>
              <a:spcBef>
                <a:spcPts val="600"/>
              </a:spcBef>
            </a:pPr>
            <a:r>
              <a:rPr sz="1050" b="0">
                <a:solidFill>
                  <a:srgbClr val="2563EB"/>
                </a:solidFill>
                <a:latin typeface="微软雅黑"/>
              </a:rPr>
              <a:t>PDI 检验单 · 随车物料登记 · 不合格隔离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309360" y="155448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6309360" y="155448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09360" y="201168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FFFFF"/>
                </a:solidFill>
                <a:latin typeface="微软雅黑"/>
              </a:rPr>
              <a:t>06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78040" y="1737360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123A8C"/>
                </a:solidFill>
                <a:latin typeface="微软雅黑"/>
              </a:rPr>
              <a:t>海外仓调拨</a:t>
            </a:r>
          </a:p>
          <a:p>
            <a:pPr>
              <a:spcBef>
                <a:spcPts val="4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新车入仓、库位、门店调拨、盘点与库龄预警，仓库里压了多少钱一眼看清。</a:t>
            </a:r>
          </a:p>
          <a:p>
            <a:pPr>
              <a:spcBef>
                <a:spcPts val="600"/>
              </a:spcBef>
            </a:pPr>
            <a:r>
              <a:rPr sz="1050" b="0">
                <a:solidFill>
                  <a:srgbClr val="2563EB"/>
                </a:solidFill>
                <a:latin typeface="微软雅黑"/>
              </a:rPr>
              <a:t>入库单 RK · 调拨单 DB · 盘点单 PD · 库龄预警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" y="420624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40080" y="420624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0080" y="466344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FFFFF"/>
                </a:solidFill>
                <a:latin typeface="微软雅黑"/>
              </a:rPr>
              <a:t>07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08760" y="4389120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123A8C"/>
                </a:solidFill>
                <a:latin typeface="微软雅黑"/>
              </a:rPr>
              <a:t>海外门店新车销售</a:t>
            </a:r>
          </a:p>
          <a:p>
            <a:pPr>
              <a:spcBef>
                <a:spcPts val="4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线索 → 试驾 → 报价 → 成交 → 收款 → 开票 → 上牌 → 交车，一台新车在门店走完 4S 全流程。</a:t>
            </a:r>
          </a:p>
          <a:p>
            <a:pPr>
              <a:spcBef>
                <a:spcPts val="600"/>
              </a:spcBef>
            </a:pPr>
            <a:r>
              <a:rPr sz="1050" b="0">
                <a:solidFill>
                  <a:srgbClr val="2563EB"/>
                </a:solidFill>
                <a:latin typeface="微软雅黑"/>
              </a:rPr>
              <a:t>线索池 · 试驾 · 报价单 · 新车销售订单 · NF-e 开票 · 交车单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309360" y="420624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309360" y="420624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309360" y="466344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FFFFF"/>
                </a:solidFill>
                <a:latin typeface="微软雅黑"/>
              </a:rPr>
              <a:t>08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78040" y="4389120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123A8C"/>
                </a:solidFill>
                <a:latin typeface="微软雅黑"/>
              </a:rPr>
              <a:t>售后维修配件</a:t>
            </a:r>
          </a:p>
          <a:p>
            <a:pPr>
              <a:spcBef>
                <a:spcPts val="4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预约 → 接车 → 工单 → 配件 → 索赔 → 回访，一台新车的完整生命周期都有档案。</a:t>
            </a:r>
          </a:p>
          <a:p>
            <a:pPr>
              <a:spcBef>
                <a:spcPts val="600"/>
              </a:spcBef>
            </a:pPr>
            <a:r>
              <a:rPr sz="1050" b="0">
                <a:solidFill>
                  <a:srgbClr val="2563EB"/>
                </a:solidFill>
                <a:latin typeface="微软雅黑"/>
              </a:rPr>
              <a:t>维修工单 · 配件库存 · 保修索赔 · 回访与满意度 CSI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40080" y="685800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40080" y="685800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40080" y="731520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FFFFF"/>
                </a:solidFill>
                <a:latin typeface="微软雅黑"/>
              </a:rPr>
              <a:t>09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508760" y="7040880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123A8C"/>
                </a:solidFill>
                <a:latin typeface="微软雅黑"/>
              </a:rPr>
              <a:t>逆向退换与冲票</a:t>
            </a:r>
          </a:p>
          <a:p>
            <a:pPr>
              <a:spcBef>
                <a:spcPts val="400"/>
              </a:spcBef>
            </a:pPr>
            <a:r>
              <a:rPr sz="1150" b="0">
                <a:solidFill>
                  <a:srgbClr val="5C6C86"/>
                </a:solidFill>
                <a:latin typeface="微软雅黑"/>
              </a:rPr>
              <a:t>客户退车、渠道退货、交付拒绝、返修退料统一受理：逆向 PDI 分诊 → 红字 NF-e 冲销原票 → 库存回滚 → 客户退款与应收核销同步回滚。</a:t>
            </a:r>
          </a:p>
          <a:p>
            <a:pPr>
              <a:spcBef>
                <a:spcPts val="600"/>
              </a:spcBef>
            </a:pPr>
            <a:r>
              <a:rPr sz="1050" b="0">
                <a:solidFill>
                  <a:srgbClr val="2563EB"/>
                </a:solidFill>
                <a:latin typeface="微软雅黑"/>
              </a:rPr>
              <a:t>退车 / 退货单 · 红字 NF-e（CFOP 1.202 / 2.202） · 库存与财务双回滚 · 退款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模块全景 · 十大板块</a:t>
            </a:r>
          </a:p>
          <a:p>
            <a:r>
              <a:rPr sz="1300" b="0">
                <a:solidFill>
                  <a:srgbClr val="5C6C86"/>
                </a:solidFill>
                <a:latin typeface="微软雅黑"/>
              </a:rPr>
              <a:t>菜单按业务动线排：工作台 → 找客户 → 卖车 → 交车 → 售后 → 备货进口 → 渠道分销 → 算账 → 系统。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81360" y="384048"/>
            <a:ext cx="8229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2200" b="1">
                <a:solidFill>
                  <a:srgbClr val="C7D8F5"/>
                </a:solidFill>
                <a:latin typeface="微软雅黑"/>
              </a:rPr>
              <a:t>03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463040"/>
            <a:ext cx="2176272" cy="237744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640080" y="1463040"/>
            <a:ext cx="2176272" cy="82296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86384" y="1627632"/>
            <a:ext cx="1883664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◎ 工作台与决策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经营驾驶舱（新车销量 / 毛利 KPI，点数字下钻到明细）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分析中心：10 个业务域横向对比，一屏看哪个域不对劲（本轮新增）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每个一级导航下的独立分析页：KPI + 6 个月趋势 + 状态分布 + 排行（本轮新增）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指标穿透：卡片 / 分布行 / 排行点击后带筛选条件落到结果集（本轮新增）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新车交期看板（距承诺交期还剩几天、卡在哪一段、谁在跟）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逆向工作台（退车 / 退货 / 退款 / 冲票在跟）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我的待办（现在轮到我处理的单据）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我的消息与提醒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演示路线图（按闭环讲解）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2944368" y="1463040"/>
            <a:ext cx="2176272" cy="237744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2944368" y="1463040"/>
            <a:ext cx="2176272" cy="82296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3090672" y="1627632"/>
            <a:ext cx="1883664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✉ 客户与线索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线索池 · 轮派与超时回收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跟进记录与下次回访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试驾管理（预约 / 驾照校验 / 结论）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报价单（新车车价 / 选装 / 金融 / 审批）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客户档案（CPF / CNPJ 校验）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48656" y="1463040"/>
            <a:ext cx="2176272" cy="237744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5248656" y="1463040"/>
            <a:ext cx="2176272" cy="82296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5394960" y="1627632"/>
            <a:ext cx="1883664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🧾 新车销售与交付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新车销售订单（串起收款 · 开票 · 上牌 · 交车）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新车交期跟踪（承诺 / 预计 / 实际三层口径 · OTD）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收款收银（PIX / Boleto / 定金）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金融分期 CDC · 保险与延保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NF-e 电子发票签发与作废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上牌过户（Detran）· 交车单 · 家充安装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逆向退车 / 退货（红字 NF-e · 库存回滚 · 客户退款）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552944" y="1463040"/>
            <a:ext cx="2176272" cy="237744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7552944" y="1463040"/>
            <a:ext cx="2176272" cy="82296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7699248" y="1627632"/>
            <a:ext cx="1883664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🛠 售后维修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保养预约 · 维修接车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维修工单（工时 / 配件 / 质检 / 结算）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配件库存与领用 · 保修索赔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逆向 PDI 分诊（退车 / 退货检验与定责）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维修取证（四段留证 · 带水印定位）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签字确认 · 客情回访 · 满意度 CSI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9857232" y="1463040"/>
            <a:ext cx="2176272" cy="237744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9857232" y="1463040"/>
            <a:ext cx="2176272" cy="82296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0003536" y="1627632"/>
            <a:ext cx="1883664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⚓ 备货与进口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新车采购订单 PO（币种与贸易术语）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海外发运 · 三维装柜计划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到港清关 DI · 许可证台账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进口税费分摊到 VIN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内陆运输 · 进口单证齐套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40080" y="4059935"/>
            <a:ext cx="2176272" cy="237744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40080" y="4059935"/>
            <a:ext cx="2176272" cy="82296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86384" y="4224527"/>
            <a:ext cx="1883664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▦ 库存与车辆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新车库存总览（分布 / 库龄 / 资金占用）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一车一档：VIN 全生命周期档案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PDI 检验 · 入库 RK · 出库 CK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调拨 DB · 盘点 PD · 预留锁定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库龄预警 · 库存流水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944368" y="4059935"/>
            <a:ext cx="2176272" cy="237744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2944368" y="4059935"/>
            <a:ext cx="2176272" cy="82296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3090672" y="4224527"/>
            <a:ext cx="1883664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🏢 渠道分销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分销商档案 · 框架协议 · 批发价目表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新车批发订单 WS（额度校验与配车）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交车签收 · 保证金台账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账期应收 · 渠道对账与回款核销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返利结算 · 渠道库存上报 · 窜货价格稽核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5248656" y="4059935"/>
            <a:ext cx="2176272" cy="237744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ounded Rectangle 26"/>
          <p:cNvSpPr/>
          <p:nvPr/>
        </p:nvSpPr>
        <p:spPr>
          <a:xfrm>
            <a:off x="5248656" y="4059935"/>
            <a:ext cx="2176272" cy="82296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TextBox 27"/>
          <p:cNvSpPr txBox="1"/>
          <p:nvPr/>
        </p:nvSpPr>
        <p:spPr>
          <a:xfrm>
            <a:off x="5394960" y="4224527"/>
            <a:ext cx="1883664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📊 财务分析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应收应付与账龄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新车单车成本核算（采购 + 关税 + 物流 + PDI）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费用凭证 · 税务配置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逆向冲票与退款（红字 NF-e · 应收回滚 · 退款去向）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返利政策 · 提成规则与月度结算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经营分析报表（新车销量 / 毛利 / 周转 / 渠道贡献）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552944" y="4059935"/>
            <a:ext cx="2176272" cy="237744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7552944" y="4059935"/>
            <a:ext cx="2176272" cy="82296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7699248" y="4224527"/>
            <a:ext cx="1883664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📖 知识与公告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知识库（制度 / 流程 / 话术按角色可见）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公告通知（召回 / 政策 / 活动）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文档目录与文档库（下载留痕）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工作提醒（到期自动挂单）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9857232" y="4059935"/>
            <a:ext cx="2176272" cy="237744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9857232" y="4059935"/>
            <a:ext cx="2176272" cy="82296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10003536" y="4224527"/>
            <a:ext cx="1883664" cy="2103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⚙ 系统管理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用户 · 角色 · 权限点 · 数据范围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数据字典（下拉选项客户自助维护）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扩展字段（加字段不改表结构）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数据口：模板 / 导出 / 批量导入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打印模板 · 界面布局 · 全局参数 · 审计日志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状态机配置：界面增删状态与流转，并校验与数据的漂移（本轮新增）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异常行为预警：大量导出 / 异常改价 / 非工作时间操作（本轮新增）</a:t>
            </a:r>
          </a:p>
          <a:p>
            <a:pPr>
              <a:spcBef>
                <a:spcPts val="200"/>
              </a:spcBef>
            </a:pPr>
            <a:r>
              <a:rPr sz="900" b="0">
                <a:solidFill>
                  <a:srgbClr val="5C6C86"/>
                </a:solidFill>
                <a:latin typeface="微软雅黑"/>
              </a:rPr>
              <a:t>· 对外集成接口端点配置（车联网 / 金融 / 保险 / 税务）（本轮新增）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分析中心：每个业务模块都有自己的分析页</a:t>
            </a:r>
          </a:p>
          <a:p>
            <a:r>
              <a:rPr sz="1300" b="0">
                <a:solidFill>
                  <a:srgbClr val="5C6C86"/>
                </a:solidFill>
                <a:latin typeface="微软雅黑"/>
              </a:rPr>
              <a:t>左侧 10 个一级导航，每个下面都有「KPI + 6 个月趋势 + 状态分布 + 排行」，点一下就穿到单据。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81360" y="384048"/>
            <a:ext cx="8229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2200" b="1">
                <a:solidFill>
                  <a:srgbClr val="C7D8F5"/>
                </a:solidFill>
                <a:latin typeface="微软雅黑"/>
              </a:rPr>
              <a:t>04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481328"/>
            <a:ext cx="10927080" cy="960120"/>
          </a:xfrm>
          <a:prstGeom prst="roundRect">
            <a:avLst/>
          </a:prstGeom>
          <a:solidFill>
            <a:srgbClr val="EAF1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8680" y="1572768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123A8C"/>
                </a:solidFill>
                <a:latin typeface="微软雅黑"/>
              </a:rPr>
              <a:t>为什么这事重要：老板不看「有多少个菜单」，只看「哪个指标不对劲、点下去能不能查到那一张单」。</a:t>
            </a:r>
          </a:p>
          <a:p>
            <a:r>
              <a:rPr sz="1100" b="0">
                <a:solidFill>
                  <a:srgbClr val="5C6C86"/>
                </a:solidFill>
                <a:latin typeface="微软雅黑"/>
              </a:rPr>
              <a:t>本轮把分析能力从「只有工作台有」补齐到「每个一级导航都有」，并且每条指标都能穿透到结果集与数据来源。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0080" y="2697480"/>
            <a:ext cx="2606040" cy="15727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ounded Rectangle 7"/>
          <p:cNvSpPr/>
          <p:nvPr/>
        </p:nvSpPr>
        <p:spPr>
          <a:xfrm>
            <a:off x="640080" y="2697480"/>
            <a:ext cx="2606040" cy="73152"/>
          </a:xfrm>
          <a:prstGeom prst="roundRect">
            <a:avLst/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804671" y="2862072"/>
            <a:ext cx="2276856" cy="1298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123A8C"/>
                </a:solidFill>
                <a:latin typeface="微软雅黑"/>
              </a:rPr>
              <a:t>分析中心</a:t>
            </a:r>
          </a:p>
          <a:p>
            <a:pPr>
              <a:spcBef>
                <a:spcPts val="300"/>
              </a:spcBef>
            </a:pPr>
            <a:r>
              <a:rPr sz="950" b="0">
                <a:solidFill>
                  <a:srgbClr val="5C6C86"/>
                </a:solidFill>
                <a:latin typeface="微软雅黑"/>
              </a:rPr>
              <a:t>左侧每个一级导航（工作台 / 出口 / 客户 / 零售 / 售后 / 采购 / 库存 / 渠道 / 财务 / 知识 / 系统）都有自己的分析页：KPI、6 个月趋势、状态分布与排行，全部可点穿。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447288" y="2697480"/>
            <a:ext cx="2606040" cy="15727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3447288" y="2697480"/>
            <a:ext cx="260604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3611880" y="2862072"/>
            <a:ext cx="2276856" cy="1298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123A8C"/>
                </a:solidFill>
                <a:latin typeface="微软雅黑"/>
              </a:rPr>
              <a:t>指标穿透</a:t>
            </a:r>
          </a:p>
          <a:p>
            <a:pPr>
              <a:spcBef>
                <a:spcPts val="300"/>
              </a:spcBef>
            </a:pPr>
            <a:r>
              <a:rPr sz="950" b="0">
                <a:solidFill>
                  <a:srgbClr val="5C6C86"/>
                </a:solidFill>
                <a:latin typeface="微软雅黑"/>
              </a:rPr>
              <a:t>驾驶舱卡片、分布行、排行条目点击后，带着当前筛选条件落到对应结果集；没有结果集的位置本轮补齐模块。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54496" y="2697480"/>
            <a:ext cx="2606040" cy="15727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254496" y="2697480"/>
            <a:ext cx="2606040" cy="73152"/>
          </a:xfrm>
          <a:prstGeom prst="roundRect">
            <a:avLst/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19088" y="2862072"/>
            <a:ext cx="2276856" cy="1298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123A8C"/>
                </a:solidFill>
                <a:latin typeface="微软雅黑"/>
              </a:rPr>
              <a:t>手机端 H5</a:t>
            </a:r>
          </a:p>
          <a:p>
            <a:pPr>
              <a:spcBef>
                <a:spcPts val="300"/>
              </a:spcBef>
            </a:pPr>
            <a:r>
              <a:rPr sz="950" b="0">
                <a:solidFill>
                  <a:srgbClr val="5C6C86"/>
                </a:solidFill>
                <a:latin typeface="微软雅黑"/>
              </a:rPr>
              <a:t>底部导航与单列卡片按手机屏重排，分析页用零 JS 迷你趋势图；交车检查、逆向受理、扫码出入库在手机上直接落库。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061704" y="2697480"/>
            <a:ext cx="2606040" cy="15727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9061704" y="2697480"/>
            <a:ext cx="260604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9226296" y="2862072"/>
            <a:ext cx="2276856" cy="1298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123A8C"/>
                </a:solidFill>
                <a:latin typeface="微软雅黑"/>
              </a:rPr>
              <a:t>交期三层口径</a:t>
            </a:r>
          </a:p>
          <a:p>
            <a:pPr>
              <a:spcBef>
                <a:spcPts val="300"/>
              </a:spcBef>
            </a:pPr>
            <a:r>
              <a:rPr sz="950" b="0">
                <a:solidFill>
                  <a:srgbClr val="5C6C86"/>
                </a:solidFill>
                <a:latin typeface="微软雅黑"/>
              </a:rPr>
              <a:t>承诺 / 预计 / 实际交期分开算 OTD 准时交付率，超期预警可追到卡在哪一张单。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40080" y="4489704"/>
            <a:ext cx="2606040" cy="15727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40080" y="4489704"/>
            <a:ext cx="2606040" cy="73152"/>
          </a:xfrm>
          <a:prstGeom prst="roundRect">
            <a:avLst/>
          </a:prstGeom>
          <a:solidFill>
            <a:srgbClr val="2563E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804671" y="4654296"/>
            <a:ext cx="2276856" cy="1298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123A8C"/>
                </a:solidFill>
                <a:latin typeface="微软雅黑"/>
              </a:rPr>
              <a:t>逆向闭环</a:t>
            </a:r>
          </a:p>
          <a:p>
            <a:pPr>
              <a:spcBef>
                <a:spcPts val="300"/>
              </a:spcBef>
            </a:pPr>
            <a:r>
              <a:rPr sz="950" b="0">
                <a:solidFill>
                  <a:srgbClr val="5C6C86"/>
                </a:solidFill>
                <a:latin typeface="微软雅黑"/>
              </a:rPr>
              <a:t>退车 / 退货 / 交付拒绝 / 返修退料统一受理，红字 NF-e 冲销原票，库存与财务双回滚。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3447288" y="4489704"/>
            <a:ext cx="2606040" cy="15727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3447288" y="4489704"/>
            <a:ext cx="260604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3611880" y="4654296"/>
            <a:ext cx="2276856" cy="1298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123A8C"/>
                </a:solidFill>
                <a:latin typeface="微软雅黑"/>
              </a:rPr>
              <a:t>可配置平台</a:t>
            </a:r>
          </a:p>
          <a:p>
            <a:pPr>
              <a:spcBef>
                <a:spcPts val="300"/>
              </a:spcBef>
            </a:pPr>
            <a:r>
              <a:rPr sz="950" b="0">
                <a:solidFill>
                  <a:srgbClr val="5C6C86"/>
                </a:solidFill>
                <a:latin typeface="微软雅黑"/>
              </a:rPr>
              <a:t>数据字典、扩展字段、状态机与打印模板由客户自己维护；接口端点可在系统设置里配置。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0080" y="6053328"/>
            <a:ext cx="1088136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50" b="1">
                <a:solidFill>
                  <a:srgbClr val="2563EB"/>
                </a:solidFill>
                <a:latin typeface="微软雅黑"/>
              </a:rPr>
              <a:t>演示路径：工作台 → 数据分析总览 → 任一业务域分析页 → 点分布行 / 排行 → 带筛选条件落地到结果集。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八大核心能力</a:t>
            </a:r>
          </a:p>
          <a:p>
            <a:r>
              <a:rPr sz="1300" b="0">
                <a:solidFill>
                  <a:srgbClr val="5C6C86"/>
                </a:solidFill>
                <a:latin typeface="微软雅黑"/>
              </a:rPr>
              <a:t>这八件事决定「新车出海能不能算得清、交得准、退得回」，也是通用 ERP 与本地化软件之间的差距。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81360" y="384048"/>
            <a:ext cx="8229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2200" b="1">
                <a:solidFill>
                  <a:srgbClr val="C7D8F5"/>
                </a:solidFill>
                <a:latin typeface="微软雅黑"/>
              </a:rPr>
              <a:t>05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554480"/>
            <a:ext cx="5394960" cy="2286000"/>
          </a:xfrm>
          <a:prstGeom prst="roundRect">
            <a:avLst/>
          </a:prstGeom>
          <a:solidFill>
            <a:srgbClr val="0A17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640080" y="155448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080" y="196596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0A020"/>
                </a:solidFill>
                <a:latin typeface="微软雅黑"/>
              </a:rPr>
              <a:t>01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08760" y="1755648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FFFFFF"/>
                </a:solidFill>
                <a:latin typeface="微软雅黑"/>
              </a:rPr>
              <a:t>新车销售与分销全流程</a:t>
            </a:r>
          </a:p>
          <a:p>
            <a:pPr>
              <a:spcBef>
                <a:spcPts val="400"/>
              </a:spcBef>
            </a:pPr>
            <a:r>
              <a:rPr sz="1100" b="0">
                <a:solidFill>
                  <a:srgbClr val="C3D3EA"/>
                </a:solidFill>
                <a:latin typeface="微软雅黑"/>
              </a:rPr>
              <a:t>线索 → 试驾 → 报价 → 成交 → 金融保险 → 开票上牌 → 交车，一台新车在门店走完 4S 全流程；同一套主数据同时支撑渠道批发与企业车队批售，不用两套系统。</a:t>
            </a:r>
          </a:p>
          <a:p>
            <a:pPr>
              <a:spcBef>
                <a:spcPts val="600"/>
              </a:spcBef>
            </a:pPr>
            <a:r>
              <a:rPr sz="1000" b="0">
                <a:solidFill>
                  <a:srgbClr val="7FD7D3"/>
                </a:solidFill>
                <a:latin typeface="微软雅黑"/>
              </a:rPr>
              <a:t>门店零售 / 渠道批发 / 企业车队同一条链 · 车型 · Trim · 选装 · 年款主数据统一口径 · 报价带审批，跨门店价格不打架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309360" y="1554480"/>
            <a:ext cx="5394960" cy="2286000"/>
          </a:xfrm>
          <a:prstGeom prst="roundRect">
            <a:avLst/>
          </a:prstGeom>
          <a:solidFill>
            <a:srgbClr val="0A17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6309360" y="155448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309360" y="196596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0A020"/>
                </a:solidFill>
                <a:latin typeface="微软雅黑"/>
              </a:rPr>
              <a:t>02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178040" y="1755648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FFFFFF"/>
                </a:solidFill>
                <a:latin typeface="微软雅黑"/>
              </a:rPr>
              <a:t>跨境税费分摊</a:t>
            </a:r>
          </a:p>
          <a:p>
            <a:pPr>
              <a:spcBef>
                <a:spcPts val="400"/>
              </a:spcBef>
            </a:pPr>
            <a:r>
              <a:rPr sz="1100" b="0">
                <a:solidFill>
                  <a:srgbClr val="C3D3EA"/>
                </a:solidFill>
                <a:latin typeface="微软雅黑"/>
              </a:rPr>
              <a:t>关税、附加税、运费与保险按 VIN 摊到单车成本，一台车一份成本卡，价格定得住、毛利算得出。</a:t>
            </a:r>
          </a:p>
          <a:p>
            <a:pPr>
              <a:spcBef>
                <a:spcPts val="600"/>
              </a:spcBef>
            </a:pPr>
            <a:r>
              <a:rPr sz="1000" b="0">
                <a:solidFill>
                  <a:srgbClr val="7FD7D3"/>
                </a:solidFill>
                <a:latin typeface="微软雅黑"/>
              </a:rPr>
              <a:t>按 VIN 分摊，不按批次平均 · 单车成本卡贯穿报价与毛利 · 分摊结果可穿透回清关与采购单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" y="4206240"/>
            <a:ext cx="5394960" cy="2286000"/>
          </a:xfrm>
          <a:prstGeom prst="roundRect">
            <a:avLst/>
          </a:prstGeom>
          <a:solidFill>
            <a:srgbClr val="0A17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40080" y="420624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0080" y="461772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0A020"/>
                </a:solidFill>
                <a:latin typeface="微软雅黑"/>
              </a:rPr>
              <a:t>03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08760" y="4407407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FFFFFF"/>
                </a:solidFill>
                <a:latin typeface="微软雅黑"/>
              </a:rPr>
              <a:t>多币种与汇率</a:t>
            </a:r>
          </a:p>
          <a:p>
            <a:pPr>
              <a:spcBef>
                <a:spcPts val="400"/>
              </a:spcBef>
            </a:pPr>
            <a:r>
              <a:rPr sz="1100" b="0">
                <a:solidFill>
                  <a:srgbClr val="C3D3EA"/>
                </a:solidFill>
                <a:latin typeface="微软雅黑"/>
              </a:rPr>
              <a:t>采购人民币 / 美元、销售雷亚尔，汇率与税种参数集中维护，成本与售价两套口径互不干扰。</a:t>
            </a:r>
          </a:p>
          <a:p>
            <a:pPr>
              <a:spcBef>
                <a:spcPts val="600"/>
              </a:spcBef>
            </a:pPr>
            <a:r>
              <a:rPr sz="1000" b="0">
                <a:solidFill>
                  <a:srgbClr val="7FD7D3"/>
                </a:solidFill>
                <a:latin typeface="微软雅黑"/>
              </a:rPr>
              <a:t>CNY / USD / BRL 三币种并存 · 汇率参数化，改一次全站生效 · 税务配置随区域包切换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309360" y="4206240"/>
            <a:ext cx="5394960" cy="2286000"/>
          </a:xfrm>
          <a:prstGeom prst="roundRect">
            <a:avLst/>
          </a:prstGeom>
          <a:solidFill>
            <a:srgbClr val="0A17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309360" y="420624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6309360" y="461772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0A020"/>
                </a:solidFill>
                <a:latin typeface="微软雅黑"/>
              </a:rPr>
              <a:t>04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178040" y="4407407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FFFFFF"/>
                </a:solidFill>
                <a:latin typeface="微软雅黑"/>
              </a:rPr>
              <a:t>海外仓与库存</a:t>
            </a:r>
          </a:p>
          <a:p>
            <a:pPr>
              <a:spcBef>
                <a:spcPts val="400"/>
              </a:spcBef>
            </a:pPr>
            <a:r>
              <a:rPr sz="1100" b="0">
                <a:solidFill>
                  <a:srgbClr val="C3D3EA"/>
                </a:solidFill>
                <a:latin typeface="微软雅黑"/>
              </a:rPr>
              <a:t>一车一档以 VIN 为主线，从到港、PDI、入仓到门店调拨与新车交付，状态永远只有一个真相。</a:t>
            </a:r>
          </a:p>
          <a:p>
            <a:pPr>
              <a:spcBef>
                <a:spcPts val="600"/>
              </a:spcBef>
            </a:pPr>
            <a:r>
              <a:rPr sz="1000" b="0">
                <a:solidFill>
                  <a:srgbClr val="7FD7D3"/>
                </a:solidFill>
                <a:latin typeface="微软雅黑"/>
              </a:rPr>
              <a:t>VIN 全生命周期档案 · 预留锁定与释放（报价 / 订单 / 批发） · 库龄预警与资金占用可视化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40080" y="6858000"/>
            <a:ext cx="5394960" cy="2286000"/>
          </a:xfrm>
          <a:prstGeom prst="roundRect">
            <a:avLst/>
          </a:prstGeom>
          <a:solidFill>
            <a:srgbClr val="0A17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40080" y="685800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40080" y="726948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0A020"/>
                </a:solidFill>
                <a:latin typeface="微软雅黑"/>
              </a:rPr>
              <a:t>05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508760" y="7059168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FFFFFF"/>
                </a:solidFill>
                <a:latin typeface="微软雅黑"/>
              </a:rPr>
              <a:t>渠道商协同</a:t>
            </a:r>
          </a:p>
          <a:p>
            <a:pPr>
              <a:spcBef>
                <a:spcPts val="400"/>
              </a:spcBef>
            </a:pPr>
            <a:r>
              <a:rPr sz="1100" b="0">
                <a:solidFill>
                  <a:srgbClr val="C3D3EA"/>
                </a:solidFill>
                <a:latin typeface="微软雅黑"/>
              </a:rPr>
              <a:t>渠道商有自己的门户：自助下单、查额度与账期、确认签收、上报库存；总部用额度、保证金、账龄与返利管住渠道。</a:t>
            </a:r>
          </a:p>
          <a:p>
            <a:pPr>
              <a:spcBef>
                <a:spcPts val="600"/>
              </a:spcBef>
            </a:pPr>
            <a:r>
              <a:rPr sz="1000" b="0">
                <a:solidFill>
                  <a:srgbClr val="7FD7D3"/>
                </a:solidFill>
                <a:latin typeface="微软雅黑"/>
              </a:rPr>
              <a:t>渠道门户自助订货与对账 · 额度 / 保证金 / 账期三层风控 · 回款自动核销多张应收单 · 窜货与低价可立案稽核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309360" y="6858000"/>
            <a:ext cx="5394960" cy="2286000"/>
          </a:xfrm>
          <a:prstGeom prst="roundRect">
            <a:avLst/>
          </a:prstGeom>
          <a:solidFill>
            <a:srgbClr val="0A17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309360" y="6858000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309360" y="7269480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0A020"/>
                </a:solidFill>
                <a:latin typeface="微软雅黑"/>
              </a:rPr>
              <a:t>06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178040" y="7059168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FFFFFF"/>
                </a:solidFill>
                <a:latin typeface="微软雅黑"/>
              </a:rPr>
              <a:t>新车交期与状态跟踪</a:t>
            </a:r>
          </a:p>
          <a:p>
            <a:pPr>
              <a:spcBef>
                <a:spcPts val="400"/>
              </a:spcBef>
            </a:pPr>
            <a:r>
              <a:rPr sz="1100" b="0">
                <a:solidFill>
                  <a:srgbClr val="C3D3EA"/>
                </a:solidFill>
                <a:latin typeface="微软雅黑"/>
              </a:rPr>
              <a:t>一台新车从下单到交付拆成「采购发运 · 到港清关 · 税费分摊 · PDI 入仓 · 在途调拨 · 到店交付」六段：每段有承诺日、当前状态、责任人与倒计时，超期自动预警。</a:t>
            </a:r>
          </a:p>
          <a:p>
            <a:pPr>
              <a:spcBef>
                <a:spcPts val="600"/>
              </a:spcBef>
            </a:pPr>
            <a:r>
              <a:rPr sz="1000" b="0">
                <a:solidFill>
                  <a:srgbClr val="7FD7D3"/>
                </a:solidFill>
                <a:latin typeface="微软雅黑"/>
              </a:rPr>
              <a:t>四类单据统一看板（采购 / 发运 / 批发 / 零售交付） · 承诺交期 · 预计交期 · 实际交期三层口径 · OTD 准时交付率与延误归因，点数字直达单据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40080" y="9509759"/>
            <a:ext cx="5394960" cy="2286000"/>
          </a:xfrm>
          <a:prstGeom prst="roundRect">
            <a:avLst/>
          </a:prstGeom>
          <a:solidFill>
            <a:srgbClr val="0A17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Rounded Rectangle 29"/>
          <p:cNvSpPr/>
          <p:nvPr/>
        </p:nvSpPr>
        <p:spPr>
          <a:xfrm>
            <a:off x="640080" y="9509759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640080" y="9921239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0A020"/>
                </a:solidFill>
                <a:latin typeface="微软雅黑"/>
              </a:rPr>
              <a:t>07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508760" y="9710928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FFFFFF"/>
                </a:solidFill>
                <a:latin typeface="微软雅黑"/>
              </a:rPr>
              <a:t>逆向流程闭环</a:t>
            </a:r>
          </a:p>
          <a:p>
            <a:pPr>
              <a:spcBef>
                <a:spcPts val="400"/>
              </a:spcBef>
            </a:pPr>
            <a:r>
              <a:rPr sz="1100" b="0">
                <a:solidFill>
                  <a:srgbClr val="C3D3EA"/>
                </a:solidFill>
                <a:latin typeface="微软雅黑"/>
              </a:rPr>
              <a:t>退车、退货、交付拒绝、返修退料统一受理：逆向 PDI 分诊 → 红字 NF-e 冲销原票 → 库存回滚 → 客户退款与应收核销同步回滚，全程审批留痕。</a:t>
            </a:r>
          </a:p>
          <a:p>
            <a:pPr>
              <a:spcBef>
                <a:spcPts val="600"/>
              </a:spcBef>
            </a:pPr>
            <a:r>
              <a:rPr sz="1000" b="0">
                <a:solidFill>
                  <a:srgbClr val="7FD7D3"/>
                </a:solidFill>
                <a:latin typeface="微软雅黑"/>
              </a:rPr>
              <a:t>退车 / 退货单与明细行（return_orders） · 红字 NF-e（devolução · CFOP 1.202 / 2.202）与原票勾稽 · 库存与财务双回滚，退货率与在跟金额可视化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6309360" y="9509759"/>
            <a:ext cx="5394960" cy="2286000"/>
          </a:xfrm>
          <a:prstGeom prst="roundRect">
            <a:avLst/>
          </a:prstGeom>
          <a:solidFill>
            <a:srgbClr val="0A17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ounded Rectangle 33"/>
          <p:cNvSpPr/>
          <p:nvPr/>
        </p:nvSpPr>
        <p:spPr>
          <a:xfrm>
            <a:off x="6309360" y="9509759"/>
            <a:ext cx="640080" cy="228600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6309360" y="9921239"/>
            <a:ext cx="6400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400" b="1">
                <a:solidFill>
                  <a:srgbClr val="F0A020"/>
                </a:solidFill>
                <a:latin typeface="微软雅黑"/>
              </a:rPr>
              <a:t>08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78040" y="9710928"/>
            <a:ext cx="4297680" cy="1920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700" b="1">
                <a:solidFill>
                  <a:srgbClr val="FFFFFF"/>
                </a:solidFill>
                <a:latin typeface="微软雅黑"/>
              </a:rPr>
              <a:t>新车客户经营</a:t>
            </a:r>
          </a:p>
          <a:p>
            <a:pPr>
              <a:spcBef>
                <a:spcPts val="400"/>
              </a:spcBef>
            </a:pPr>
            <a:r>
              <a:rPr sz="1100" b="0">
                <a:solidFill>
                  <a:srgbClr val="C3D3EA"/>
                </a:solidFill>
                <a:latin typeface="微软雅黑"/>
              </a:rPr>
              <a:t>新车成交不是终点：客户档案、售后记录、回访与满意度、复购与置换机会都挂回这台新车，让「卖过一台车」变成「经营一位客户」。</a:t>
            </a:r>
          </a:p>
          <a:p>
            <a:pPr>
              <a:spcBef>
                <a:spcPts val="600"/>
              </a:spcBef>
            </a:pPr>
            <a:r>
              <a:rPr sz="1000" b="0">
                <a:solidFill>
                  <a:srgbClr val="7FD7D3"/>
                </a:solidFill>
                <a:latin typeface="微软雅黑"/>
              </a:rPr>
              <a:t>客户档案（CPF / CNPJ 校验）与车辆档案互通 · 售后回访 · 满意度 CSI · 流失预警 · 置换评估把老客户变成下一台新车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角色与多端</a:t>
            </a:r>
          </a:p>
          <a:p>
            <a:r>
              <a:rPr sz="1300" b="0">
                <a:solidFill>
                  <a:srgbClr val="5C6C86"/>
                </a:solidFill>
                <a:latin typeface="微软雅黑"/>
              </a:rPr>
              <a:t>角色 → 权限点 → 数据范围三层控制；五个端，各就各位。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81360" y="384048"/>
            <a:ext cx="8229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2200" b="1">
                <a:solidFill>
                  <a:srgbClr val="C7D8F5"/>
                </a:solidFill>
                <a:latin typeface="微软雅黑"/>
              </a:rPr>
              <a:t>06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463040"/>
            <a:ext cx="5394960" cy="102412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8680" y="1591056"/>
            <a:ext cx="4937760" cy="795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50" b="1">
                <a:solidFill>
                  <a:srgbClr val="123A8C"/>
                </a:solidFill>
                <a:latin typeface="微软雅黑"/>
              </a:rPr>
              <a:t>高层管理</a:t>
            </a:r>
          </a:p>
          <a:p>
            <a:r>
              <a:rPr sz="1050" b="0">
                <a:solidFill>
                  <a:srgbClr val="5C6C86"/>
                </a:solidFill>
                <a:latin typeface="微软雅黑"/>
              </a:rPr>
              <a:t>全集团新车销量与交付 KPI、单车毛利与渠道贡献，任何指标点开都能查到那台新车与责任人。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09360" y="1463040"/>
            <a:ext cx="5394960" cy="102412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537960" y="1591056"/>
            <a:ext cx="4937760" cy="795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50" b="1">
                <a:solidFill>
                  <a:srgbClr val="123A8C"/>
                </a:solidFill>
                <a:latin typeface="微软雅黑"/>
              </a:rPr>
              <a:t>总部职能（进口 · 仓储 · 财务）</a:t>
            </a:r>
          </a:p>
          <a:p>
            <a:r>
              <a:rPr sz="1050" b="0">
                <a:solidFill>
                  <a:srgbClr val="5C6C86"/>
                </a:solidFill>
                <a:latin typeface="微软雅黑"/>
              </a:rPr>
              <a:t>发运与清关、税费分摊与新车单车成本、库存调拨、应收应付与渠道对账。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0080" y="2633472"/>
            <a:ext cx="5394960" cy="102412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68680" y="2761488"/>
            <a:ext cx="4937760" cy="795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50" b="1">
                <a:solidFill>
                  <a:srgbClr val="123A8C"/>
                </a:solidFill>
                <a:latin typeface="微软雅黑"/>
              </a:rPr>
              <a:t>门店（店长 · 销售 · 交付 · 收银 · 售后）</a:t>
            </a:r>
          </a:p>
          <a:p>
            <a:r>
              <a:rPr sz="1050" b="0">
                <a:solidFill>
                  <a:srgbClr val="5C6C86"/>
                </a:solidFill>
                <a:latin typeface="微软雅黑"/>
              </a:rPr>
              <a:t>新车从线索到交车的 4S 全流程、售后接车与工单、门店新车库存与业绩。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309360" y="2633472"/>
            <a:ext cx="5394960" cy="102412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537960" y="2761488"/>
            <a:ext cx="4937760" cy="795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350" b="1">
                <a:solidFill>
                  <a:srgbClr val="123A8C"/>
                </a:solidFill>
                <a:latin typeface="微软雅黑"/>
              </a:rPr>
              <a:t>渠道商（门户账号）</a:t>
            </a:r>
          </a:p>
          <a:p>
            <a:r>
              <a:rPr sz="1050" b="0">
                <a:solidFill>
                  <a:srgbClr val="5C6C86"/>
                </a:solidFill>
                <a:latin typeface="微软雅黑"/>
              </a:rPr>
              <a:t>自助下单、查额度与账期、确认签收、上报渠道库存、核对返利。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" y="3931920"/>
            <a:ext cx="10972800" cy="2286000"/>
          </a:xfrm>
          <a:prstGeom prst="roundRect">
            <a:avLst/>
          </a:prstGeom>
          <a:solidFill>
            <a:srgbClr val="0A17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14400" y="4069080"/>
            <a:ext cx="1042416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00" b="1">
                <a:solidFill>
                  <a:srgbClr val="FFFFFF"/>
                </a:solidFill>
                <a:latin typeface="微软雅黑"/>
              </a:rPr>
              <a:t>五个端，各就各位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68680" y="4526280"/>
            <a:ext cx="2103120" cy="1463040"/>
          </a:xfrm>
          <a:prstGeom prst="roundRect">
            <a:avLst/>
          </a:prstGeom>
          <a:solidFill>
            <a:srgbClr val="1230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978407" y="4617720"/>
            <a:ext cx="1883663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1">
                <a:solidFill>
                  <a:srgbClr val="FFFFFF"/>
                </a:solidFill>
                <a:latin typeface="微软雅黑"/>
              </a:rPr>
              <a:t>🖥 内部工作台（PC）</a:t>
            </a:r>
          </a:p>
          <a:p>
            <a:pPr>
              <a:spcBef>
                <a:spcPts val="300"/>
              </a:spcBef>
            </a:pPr>
            <a:r>
              <a:rPr sz="850" b="0">
                <a:solidFill>
                  <a:srgbClr val="C5D6F0"/>
                </a:solidFill>
                <a:latin typeface="微软雅黑"/>
              </a:rPr>
              <a:t>进口 · 库存 · 销售 · 售后 · 财务 · 系统，桌面全功能操作与审批。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090672" y="4526280"/>
            <a:ext cx="2103120" cy="1463040"/>
          </a:xfrm>
          <a:prstGeom prst="roundRect">
            <a:avLst/>
          </a:prstGeom>
          <a:solidFill>
            <a:srgbClr val="1230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3200400" y="4617720"/>
            <a:ext cx="1883663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1">
                <a:solidFill>
                  <a:srgbClr val="FFFFFF"/>
                </a:solidFill>
                <a:latin typeface="微软雅黑"/>
              </a:rPr>
              <a:t>📱 手机端</a:t>
            </a:r>
          </a:p>
          <a:p>
            <a:pPr>
              <a:spcBef>
                <a:spcPts val="300"/>
              </a:spcBef>
            </a:pPr>
            <a:r>
              <a:rPr sz="850" b="0">
                <a:solidFill>
                  <a:srgbClr val="C5D6F0"/>
                </a:solidFill>
                <a:latin typeface="微软雅黑"/>
              </a:rPr>
              <a:t>销售跟进、扫码出入库、工单进度、审批待办、交期跟踪与逆向受理——现场就能用；断网时先存本机，联网自动重传。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312664" y="4526280"/>
            <a:ext cx="2103120" cy="1463040"/>
          </a:xfrm>
          <a:prstGeom prst="roundRect">
            <a:avLst/>
          </a:prstGeom>
          <a:solidFill>
            <a:srgbClr val="1230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5422392" y="4617720"/>
            <a:ext cx="1883663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1">
                <a:solidFill>
                  <a:srgbClr val="FFFFFF"/>
                </a:solidFill>
                <a:latin typeface="微软雅黑"/>
              </a:rPr>
              <a:t>🏢 渠道商门户</a:t>
            </a:r>
          </a:p>
          <a:p>
            <a:pPr>
              <a:spcBef>
                <a:spcPts val="300"/>
              </a:spcBef>
            </a:pPr>
            <a:r>
              <a:rPr sz="850" b="0">
                <a:solidFill>
                  <a:srgbClr val="C5D6F0"/>
                </a:solidFill>
                <a:latin typeface="微软雅黑"/>
              </a:rPr>
              <a:t>B2B 订货平台：下单、签收、库存上报、账期与对账。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534655" y="4526280"/>
            <a:ext cx="2103120" cy="1463040"/>
          </a:xfrm>
          <a:prstGeom prst="roundRect">
            <a:avLst/>
          </a:prstGeom>
          <a:solidFill>
            <a:srgbClr val="1230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644383" y="4617720"/>
            <a:ext cx="1883663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1">
                <a:solidFill>
                  <a:srgbClr val="FFFFFF"/>
                </a:solidFill>
                <a:latin typeface="微软雅黑"/>
              </a:rPr>
              <a:t>📺 集团大屏</a:t>
            </a:r>
          </a:p>
          <a:p>
            <a:pPr>
              <a:spcBef>
                <a:spcPts val="300"/>
              </a:spcBef>
            </a:pPr>
            <a:r>
              <a:rPr sz="850" b="0">
                <a:solidFill>
                  <a:srgbClr val="C5D6F0"/>
                </a:solidFill>
                <a:latin typeface="微软雅黑"/>
              </a:rPr>
              <a:t>驾驶舱指标上墙，点数字穿透到结果集，早会直接对着讲。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756647" y="4526280"/>
            <a:ext cx="2103120" cy="1463040"/>
          </a:xfrm>
          <a:prstGeom prst="roundRect">
            <a:avLst/>
          </a:prstGeom>
          <a:solidFill>
            <a:srgbClr val="12306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9866375" y="4617720"/>
            <a:ext cx="1883663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00" b="1">
                <a:solidFill>
                  <a:srgbClr val="FFFFFF"/>
                </a:solidFill>
                <a:latin typeface="微软雅黑"/>
              </a:rPr>
              <a:t>🌐 品牌官网</a:t>
            </a:r>
          </a:p>
          <a:p>
            <a:pPr>
              <a:spcBef>
                <a:spcPts val="300"/>
              </a:spcBef>
            </a:pPr>
            <a:r>
              <a:rPr sz="850" b="0">
                <a:solidFill>
                  <a:srgbClr val="C5D6F0"/>
                </a:solidFill>
                <a:latin typeface="微软雅黑"/>
              </a:rPr>
              <a:t>对外展示车型、门店与留资，线索自动进线索池并轮派。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区域包：换国家 = 换一个包，不改业务代码</a:t>
            </a:r>
          </a:p>
          <a:p>
            <a:r>
              <a:rPr sz="1300" b="0">
                <a:solidFill>
                  <a:srgbClr val="5C6C86"/>
                </a:solidFill>
                <a:latin typeface="微软雅黑"/>
              </a:rPr>
              <a:t>业务代码不认识国家，只认识包。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81360" y="384048"/>
            <a:ext cx="8229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2200" b="1">
                <a:solidFill>
                  <a:srgbClr val="C7D8F5"/>
                </a:solidFill>
                <a:latin typeface="微软雅黑"/>
              </a:rPr>
              <a:t>07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554480"/>
            <a:ext cx="5394960" cy="6583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868680" y="1700784"/>
            <a:ext cx="49377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区域包　</a:t>
            </a:r>
            <a:r>
              <a:rPr sz="1250" b="0">
                <a:solidFill>
                  <a:srgbClr val="0D1730"/>
                </a:solidFill>
                <a:latin typeface="微软雅黑"/>
              </a:rPr>
              <a:t>pack_br（巴西）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309360" y="1554480"/>
            <a:ext cx="5394960" cy="6583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537960" y="1700784"/>
            <a:ext cx="49377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语言　</a:t>
            </a:r>
            <a:r>
              <a:rPr sz="1250" b="0">
                <a:solidFill>
                  <a:srgbClr val="0D1730"/>
                </a:solidFill>
                <a:latin typeface="微软雅黑"/>
              </a:rPr>
              <a:t>pt-BR / English / 中文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0080" y="2395728"/>
            <a:ext cx="5394960" cy="6583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68680" y="2542032"/>
            <a:ext cx="49377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币种　</a:t>
            </a:r>
            <a:r>
              <a:rPr sz="1250" b="0">
                <a:solidFill>
                  <a:srgbClr val="0D1730"/>
                </a:solidFill>
                <a:latin typeface="微软雅黑"/>
              </a:rPr>
              <a:t>BRL（核算另存 CNY / USD）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309360" y="2395728"/>
            <a:ext cx="5394960" cy="6583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537960" y="2542032"/>
            <a:ext cx="49377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许可证　</a:t>
            </a:r>
            <a:r>
              <a:rPr sz="1250" b="0">
                <a:solidFill>
                  <a:srgbClr val="0D1730"/>
                </a:solidFill>
                <a:latin typeface="微软雅黑"/>
              </a:rPr>
              <a:t>INMETRO · ANATEL · IBAMA · ANVISA · MAPA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" y="3236976"/>
            <a:ext cx="5394960" cy="6583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68680" y="3383280"/>
            <a:ext cx="49377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报关单证　</a:t>
            </a:r>
            <a:r>
              <a:rPr sz="1250" b="0">
                <a:solidFill>
                  <a:srgbClr val="0D1730"/>
                </a:solidFill>
                <a:latin typeface="微软雅黑"/>
              </a:rPr>
              <a:t>DI · LI · DUIMP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309360" y="3236976"/>
            <a:ext cx="5394960" cy="6583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37960" y="3383280"/>
            <a:ext cx="49377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随货单证　</a:t>
            </a:r>
            <a:r>
              <a:rPr sz="1250" b="0">
                <a:solidFill>
                  <a:srgbClr val="0D1730"/>
                </a:solidFill>
                <a:latin typeface="微软雅黑"/>
              </a:rPr>
              <a:t>INVOICE · PACKING · BL · CO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40080" y="4078224"/>
            <a:ext cx="5394960" cy="6583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868680" y="4224528"/>
            <a:ext cx="49377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电子发票　</a:t>
            </a:r>
            <a:r>
              <a:rPr sz="1250" b="0">
                <a:solidFill>
                  <a:srgbClr val="0D1730"/>
                </a:solidFill>
                <a:latin typeface="微软雅黑"/>
              </a:rPr>
              <a:t>NF-e（签发 / 作废 / DANFE）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309360" y="4078224"/>
            <a:ext cx="5394960" cy="658368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537960" y="4224528"/>
            <a:ext cx="4937760" cy="384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250" b="1">
                <a:solidFill>
                  <a:srgbClr val="123A8C"/>
                </a:solidFill>
                <a:latin typeface="微软雅黑"/>
              </a:rPr>
              <a:t>仓库　</a:t>
            </a:r>
            <a:r>
              <a:rPr sz="1250" b="0">
                <a:solidFill>
                  <a:srgbClr val="0D1730"/>
                </a:solidFill>
                <a:latin typeface="微软雅黑"/>
              </a:rPr>
              <a:t>圣保罗海外仓 · 坎皮纳斯仓 · 桑托斯港中转仓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40080" y="4572000"/>
            <a:ext cx="10972800" cy="1554480"/>
          </a:xfrm>
          <a:prstGeom prst="roundRect">
            <a:avLst/>
          </a:prstGeom>
          <a:solidFill>
            <a:srgbClr val="EAF7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868680" y="4754880"/>
            <a:ext cx="10515600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150" b="0">
                <a:solidFill>
                  <a:srgbClr val="10615F"/>
                </a:solidFill>
                <a:latin typeface="微软雅黑"/>
              </a:rPr>
              <a:t>齐套口径也放在包里：发运前、清关前、上牌前各自「必须要哪些证」，界面上的齐套率与提醒口径随包变化。</a:t>
            </a:r>
          </a:p>
          <a:p>
            <a:pPr>
              <a:spcBef>
                <a:spcPts val="600"/>
              </a:spcBef>
            </a:pPr>
            <a:r>
              <a:rPr sz="1150" b="1">
                <a:solidFill>
                  <a:srgbClr val="0EA5A4"/>
                </a:solidFill>
                <a:latin typeface="微软雅黑"/>
              </a:rPr>
              <a:t>下一站：pack_mx（墨西哥）、pack_ph（菲律宾）等，按同一套接口扩展；国家差异不进主干代码。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客户场景与落地路径</a:t>
            </a:r>
          </a:p>
          <a:p>
            <a:r>
              <a:rPr sz="1300" b="0">
                <a:solidFill>
                  <a:srgbClr val="5C6C86"/>
                </a:solidFill>
                <a:latin typeface="微软雅黑"/>
              </a:rPr>
              <a:t>不同出身、同一道难题：跨境链路与本地零售要连成一本账。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81360" y="384048"/>
            <a:ext cx="8229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2200" b="1">
                <a:solidFill>
                  <a:srgbClr val="C7D8F5"/>
                </a:solidFill>
                <a:latin typeface="微软雅黑"/>
              </a:rPr>
              <a:t>08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46304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640080" y="1463040"/>
            <a:ext cx="5394960" cy="73152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868680" y="1627632"/>
            <a:ext cx="493776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50" b="1">
                <a:solidFill>
                  <a:srgbClr val="123A8C"/>
                </a:solidFill>
                <a:latin typeface="微软雅黑"/>
              </a:rPr>
              <a:t>🚢 中国整车出口集团</a:t>
            </a:r>
            <a:r>
              <a:rPr sz="1050" b="0">
                <a:solidFill>
                  <a:srgbClr val="5C6C86"/>
                </a:solidFill>
                <a:latin typeface="微软雅黑"/>
              </a:rPr>
              <a:t>　总部在国内 · 门店在海外</a:t>
            </a:r>
          </a:p>
          <a:p>
            <a:pPr>
              <a:spcBef>
                <a:spcPts val="400"/>
              </a:spcBef>
            </a:pPr>
            <a:r>
              <a:rPr sz="1000" b="0">
                <a:solidFill>
                  <a:srgbClr val="5C6C86"/>
                </a:solidFill>
                <a:latin typeface="微软雅黑"/>
              </a:rPr>
              <a:t>出口量做起来之后，最怕的不是卖不动，而是「卖了多少台新车、每台赚多少」说不清：海外回款慢半拍，报关单、运费、关税散在几个国家的同事手里，集团月度经营会全靠各区域自己报。</a:t>
            </a:r>
          </a:p>
          <a:p>
            <a:pPr>
              <a:spcBef>
                <a:spcPts val="400"/>
              </a:spcBef>
            </a:pPr>
            <a:r>
              <a:rPr sz="950" b="0">
                <a:solidFill>
                  <a:srgbClr val="2563EB"/>
                </a:solidFill>
                <a:latin typeface="微软雅黑"/>
              </a:rPr>
              <a:t>发运、清关、税费分摊、入仓、新车成交、交付以 VIN 串成一条链，中间不再靠人传表 · 关税与附加税按 VIN 摊到单车成本，报价当场知道毛利 · 集团驾驶舱按门店 / 车型 / 渠道 / 销售下钻，点数字直达单据与责任人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309360" y="146304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ounded Rectangle 8"/>
          <p:cNvSpPr/>
          <p:nvPr/>
        </p:nvSpPr>
        <p:spPr>
          <a:xfrm>
            <a:off x="6309360" y="1463040"/>
            <a:ext cx="539496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6537960" y="1627632"/>
            <a:ext cx="493776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50" b="1">
                <a:solidFill>
                  <a:srgbClr val="123A8C"/>
                </a:solidFill>
                <a:latin typeface="微软雅黑"/>
              </a:rPr>
              <a:t>🏬 海外中国品牌 4S 连锁</a:t>
            </a:r>
            <a:r>
              <a:rPr sz="1050" b="0">
                <a:solidFill>
                  <a:srgbClr val="5C6C86"/>
                </a:solidFill>
                <a:latin typeface="微软雅黑"/>
              </a:rPr>
              <a:t>　多店 · 多股东 · 一套标准</a:t>
            </a:r>
          </a:p>
          <a:p>
            <a:pPr>
              <a:spcBef>
                <a:spcPts val="400"/>
              </a:spcBef>
            </a:pPr>
            <a:r>
              <a:rPr sz="1000" b="0">
                <a:solidFill>
                  <a:srgbClr val="5C6C86"/>
                </a:solidFill>
                <a:latin typeface="微软雅黑"/>
              </a:rPr>
              <a:t>门店各自用一套表格，新人上手靠老人带；同一款新车在不同门店报价口径不一，售后工单与配件账对不上，开第二家店就要重来一遍。</a:t>
            </a:r>
          </a:p>
          <a:p>
            <a:pPr>
              <a:spcBef>
                <a:spcPts val="400"/>
              </a:spcBef>
            </a:pPr>
            <a:r>
              <a:rPr sz="950" b="0">
                <a:solidFill>
                  <a:srgbClr val="2563EB"/>
                </a:solidFill>
                <a:latin typeface="微软雅黑"/>
              </a:rPr>
              <a:t>线索 → 试驾 → 报价 → 成交 → 收款 → 开票 → 上牌 → 交车，一套新车 4S 标准动作全门店统一 · 角色 → 权限点 → 数据范围三层控制：店长看本店、区域看区域、股东看集团 · 售后预约、工单、配件、保修索赔、CSI 留痕，新店直接复制流程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40080" y="411480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Rounded Rectangle 11"/>
          <p:cNvSpPr/>
          <p:nvPr/>
        </p:nvSpPr>
        <p:spPr>
          <a:xfrm>
            <a:off x="640080" y="4114800"/>
            <a:ext cx="5394960" cy="73152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868680" y="4279392"/>
            <a:ext cx="493776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50" b="1">
                <a:solidFill>
                  <a:srgbClr val="123A8C"/>
                </a:solidFill>
                <a:latin typeface="微软雅黑"/>
              </a:rPr>
              <a:t>🤝 海外总代 / 分销商</a:t>
            </a:r>
            <a:r>
              <a:rPr sz="1050" b="0">
                <a:solidFill>
                  <a:srgbClr val="5C6C86"/>
                </a:solidFill>
                <a:latin typeface="微软雅黑"/>
              </a:rPr>
              <a:t>　多品牌 · 多区域 · 渠道网络</a:t>
            </a:r>
          </a:p>
          <a:p>
            <a:pPr>
              <a:spcBef>
                <a:spcPts val="400"/>
              </a:spcBef>
            </a:pPr>
            <a:r>
              <a:rPr sz="1000" b="0">
                <a:solidFill>
                  <a:srgbClr val="5C6C86"/>
                </a:solidFill>
                <a:latin typeface="微软雅黑"/>
              </a:rPr>
              <a:t>下游渠道下单靠电话与微信，额度、账期、签收、返利各记一本账；窜货与低价销售发现得晚，坏账要到年底才暴露。</a:t>
            </a:r>
          </a:p>
          <a:p>
            <a:pPr>
              <a:spcBef>
                <a:spcPts val="400"/>
              </a:spcBef>
            </a:pPr>
            <a:r>
              <a:rPr sz="950" b="0">
                <a:solidFill>
                  <a:srgbClr val="2563EB"/>
                </a:solidFill>
                <a:latin typeface="微软雅黑"/>
              </a:rPr>
              <a:t>渠道商门户自助下单、查额度与账期、确认签收、上报库存，总部少一半对账人力 · 额度 / 保证金 / 账期三层风控，回款自动核销多张应收单 · 返利按政策结算，窜货与低价销售可立案稽核，渠道贡献看得见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09360" y="4114800"/>
            <a:ext cx="5394960" cy="228600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309360" y="4114800"/>
            <a:ext cx="5394960" cy="73152"/>
          </a:xfrm>
          <a:prstGeom prst="roundRect">
            <a:avLst/>
          </a:prstGeom>
          <a:solidFill>
            <a:srgbClr val="0EA5A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37960" y="4279392"/>
            <a:ext cx="4937760" cy="1965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450" b="1">
                <a:solidFill>
                  <a:srgbClr val="123A8C"/>
                </a:solidFill>
                <a:latin typeface="微软雅黑"/>
              </a:rPr>
              <a:t>🧾 汽车出口贸易 / 工贸一体</a:t>
            </a:r>
            <a:r>
              <a:rPr sz="1050" b="0">
                <a:solidFill>
                  <a:srgbClr val="5C6C86"/>
                </a:solidFill>
                <a:latin typeface="微软雅黑"/>
              </a:rPr>
              <a:t>　以进口贸易为主，逐步转向本地零售</a:t>
            </a:r>
          </a:p>
          <a:p>
            <a:pPr>
              <a:spcBef>
                <a:spcPts val="400"/>
              </a:spcBef>
            </a:pPr>
            <a:r>
              <a:rPr sz="1000" b="0">
                <a:solidFill>
                  <a:srgbClr val="5C6C86"/>
                </a:solidFill>
                <a:latin typeface="微软雅黑"/>
              </a:rPr>
              <a:t>贸易出身，强在货与单证，弱在本地新车零售与售后：车卖出去了，客户是谁、什么时候该保养、配件够不够，没人管。</a:t>
            </a:r>
          </a:p>
          <a:p>
            <a:pPr>
              <a:spcBef>
                <a:spcPts val="400"/>
              </a:spcBef>
            </a:pPr>
            <a:r>
              <a:rPr sz="950" b="0">
                <a:solidFill>
                  <a:srgbClr val="2563EB"/>
                </a:solidFill>
                <a:latin typeface="微软雅黑"/>
              </a:rPr>
              <a:t>进口链路（PO · 发运 · 清关 · 单证齐套 · 税费分摊）与本地 4S 新车销售、售后共用一套主数据 · 先只上进口与库存，再逐步打开销售与售后，模块化上线不影响当下业务 · 客户档案与售后回访把「卖过一台车」变成「经营一位客户」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ounded Rectangle 1"/>
          <p:cNvSpPr/>
          <p:nvPr/>
        </p:nvSpPr>
        <p:spPr>
          <a:xfrm>
            <a:off x="502920" y="457200"/>
            <a:ext cx="109728" cy="566928"/>
          </a:xfrm>
          <a:prstGeom prst="roundRect">
            <a:avLst/>
          </a:prstGeom>
          <a:solidFill>
            <a:srgbClr val="F0A02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749808" y="384048"/>
            <a:ext cx="96012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800" b="1">
                <a:solidFill>
                  <a:srgbClr val="123A8C"/>
                </a:solidFill>
                <a:latin typeface="微软雅黑"/>
              </a:rPr>
              <a:t>演示与商务联系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881360" y="384048"/>
            <a:ext cx="82296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sz="2200" b="1">
                <a:solidFill>
                  <a:srgbClr val="C7D8F5"/>
                </a:solidFill>
                <a:latin typeface="微软雅黑"/>
              </a:rPr>
              <a:t>09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640080" y="1554480"/>
            <a:ext cx="5394960" cy="109728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640080" y="1554480"/>
            <a:ext cx="640080" cy="109728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40080" y="1828800"/>
            <a:ext cx="6400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200" b="1">
                <a:solidFill>
                  <a:srgbClr val="FFFFFF"/>
                </a:solidFill>
                <a:latin typeface="微软雅黑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08760" y="1719072"/>
            <a:ext cx="429768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1">
                <a:solidFill>
                  <a:srgbClr val="123A8C"/>
                </a:solidFill>
                <a:latin typeface="微软雅黑"/>
              </a:rPr>
              <a:t>先跑通一条线</a:t>
            </a:r>
          </a:p>
          <a:p>
            <a:r>
              <a:rPr sz="1100" b="0">
                <a:solidFill>
                  <a:srgbClr val="5C6C86"/>
                </a:solidFill>
                <a:latin typeface="微软雅黑"/>
              </a:rPr>
              <a:t>选一条进口线 + 一家门店，把「发运 → 清关分摊 → 海外仓 → 门店交付新车」跑通，拿到第一份可信的单车成本。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40080" y="2788920"/>
            <a:ext cx="5394960" cy="109728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ounded Rectangle 9"/>
          <p:cNvSpPr/>
          <p:nvPr/>
        </p:nvSpPr>
        <p:spPr>
          <a:xfrm>
            <a:off x="640080" y="2788920"/>
            <a:ext cx="640080" cy="109728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640080" y="3063239"/>
            <a:ext cx="6400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200" b="1">
                <a:solidFill>
                  <a:srgbClr val="FFFFFF"/>
                </a:solidFill>
                <a:latin typeface="微软雅黑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08760" y="2953512"/>
            <a:ext cx="429768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1">
                <a:solidFill>
                  <a:srgbClr val="123A8C"/>
                </a:solidFill>
                <a:latin typeface="微软雅黑"/>
              </a:rPr>
              <a:t>再铺到集团多店</a:t>
            </a:r>
          </a:p>
          <a:p>
            <a:r>
              <a:rPr sz="1100" b="0">
                <a:solidFill>
                  <a:srgbClr val="5C6C86"/>
                </a:solidFill>
                <a:latin typeface="微软雅黑"/>
              </a:rPr>
              <a:t>用同一套角色与权限模板开出第二、第三家店，集团报表自动汇总，不再逐店收表。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" y="4023360"/>
            <a:ext cx="5394960" cy="1097280"/>
          </a:xfrm>
          <a:prstGeom prst="round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ounded Rectangle 13"/>
          <p:cNvSpPr/>
          <p:nvPr/>
        </p:nvSpPr>
        <p:spPr>
          <a:xfrm>
            <a:off x="640080" y="4023360"/>
            <a:ext cx="640080" cy="1097280"/>
          </a:xfrm>
          <a:prstGeom prst="roundRect">
            <a:avLst/>
          </a:prstGeom>
          <a:solidFill>
            <a:srgbClr val="123A8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0080" y="4297680"/>
            <a:ext cx="64008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2200" b="1">
                <a:solidFill>
                  <a:srgbClr val="FFFFFF"/>
                </a:solidFill>
                <a:latin typeface="微软雅黑"/>
              </a:rPr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08760" y="4187952"/>
            <a:ext cx="429768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1500" b="1">
                <a:solidFill>
                  <a:srgbClr val="123A8C"/>
                </a:solidFill>
                <a:latin typeface="微软雅黑"/>
              </a:rPr>
              <a:t>最后复制到新国家</a:t>
            </a:r>
          </a:p>
          <a:p>
            <a:r>
              <a:rPr sz="1100" b="0">
                <a:solidFill>
                  <a:srgbClr val="5C6C86"/>
                </a:solidFill>
                <a:latin typeface="微软雅黑"/>
              </a:rPr>
              <a:t>新市场只加一个区域包（许可证、单证、税种、币种、语言），业务逻辑与操作习惯不变。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400800" y="1554480"/>
            <a:ext cx="5212080" cy="3703320"/>
          </a:xfrm>
          <a:prstGeom prst="roundRect">
            <a:avLst/>
          </a:prstGeom>
          <a:solidFill>
            <a:srgbClr val="0A173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766560" y="1828800"/>
            <a:ext cx="4480560" cy="32918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sz="2000" b="1">
                <a:solidFill>
                  <a:srgbClr val="FFFFFF"/>
                </a:solidFill>
                <a:latin typeface="微软雅黑"/>
              </a:rPr>
              <a:t>安排一次 30 分钟的实操演示</a:t>
            </a:r>
          </a:p>
          <a:p>
            <a:pPr>
              <a:spcBef>
                <a:spcPts val="800"/>
              </a:spcBef>
            </a:pPr>
            <a:r>
              <a:rPr sz="1300" b="0">
                <a:solidFill>
                  <a:srgbClr val="C5D6F0"/>
                </a:solidFill>
                <a:latin typeface="微软雅黑"/>
              </a:rPr>
              <a:t>按「发运 → 清关分摊 → 海外仓 → 门店交付 → 售后」的真实动线走一遍。</a:t>
            </a:r>
          </a:p>
          <a:p>
            <a:pPr>
              <a:spcBef>
                <a:spcPts val="800"/>
              </a:spcBef>
            </a:pPr>
            <a:r>
              <a:rPr sz="1300" b="0">
                <a:solidFill>
                  <a:srgbClr val="C5D6F0"/>
                </a:solidFill>
                <a:latin typeface="微软雅黑"/>
              </a:rPr>
              <a:t>再针对你要落地的国家（区域包）算一遍税费与价格。</a:t>
            </a:r>
          </a:p>
          <a:p>
            <a:pPr>
              <a:spcBef>
                <a:spcPts val="800"/>
              </a:spcBef>
            </a:pPr>
            <a:r>
              <a:rPr sz="1300" b="0">
                <a:solidFill>
                  <a:srgbClr val="C5D6F0"/>
                </a:solidFill>
                <a:latin typeface="微软雅黑"/>
              </a:rPr>
              <a:t/>
            </a:r>
          </a:p>
          <a:p>
            <a:pPr>
              <a:spcBef>
                <a:spcPts val="800"/>
              </a:spcBef>
            </a:pPr>
            <a:r>
              <a:rPr sz="1300" b="0">
                <a:solidFill>
                  <a:srgbClr val="C5D6F0"/>
                </a:solidFill>
                <a:latin typeface="微软雅黑"/>
              </a:rPr>
              <a:t>商务邮箱：jason@micount.cn</a:t>
            </a:r>
          </a:p>
          <a:p>
            <a:pPr>
              <a:spcBef>
                <a:spcPts val="800"/>
              </a:spcBef>
            </a:pPr>
            <a:r>
              <a:rPr sz="1300" b="0">
                <a:solidFill>
                  <a:srgbClr val="C5D6F0"/>
                </a:solidFill>
                <a:latin typeface="微软雅黑"/>
              </a:rPr>
              <a:t>官网与资料下载：https://p.zerocod.cn/wai-car/intro/downloads</a:t>
            </a:r>
          </a:p>
          <a:p>
            <a:pPr>
              <a:spcBef>
                <a:spcPts val="800"/>
              </a:spcBef>
            </a:pPr>
            <a:r>
              <a:rPr sz="1300" b="0">
                <a:solidFill>
                  <a:srgbClr val="C5D6F0"/>
                </a:solidFill>
                <a:latin typeface="微软雅黑"/>
              </a:rPr>
              <a:t>出品方：算数海辕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