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开场只说一句话：这套系统不是把 Excel 搬到线上，而是把「报价、单证、车间、收汇、退税」放在同一套主数据上。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这一页不要逐条念数字，只讲「19 个域说明它不是单点工具，208 个入口说明现场能点到」。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目录页只停留 10 秒，直接问客户「今天最想解决哪一段」，按需跳页。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六个断点逐一问：哪一个你们现在最痛？客户指哪个，后面就从哪一页切进去。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这一页是全套 PPT 的主心骨：任何功能都往这条线上挂，避免讲成功能罗列。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客户如果问「你们有没有 XX 功能」，直接在这一页报域，再翻到对应页。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重点不是列表，而是成本卡和退税收益。报价页是业务员每天待得最久的地方。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这一页回答「为什么你们的价还能再让一点，但又不亏」。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这页讲「规则说了算」，避免业务员凭关系放货。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最值钱的 8 分钟。一次单证返工就是两天船期，这页要讲案例，不要讲字段。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工贸企业的交期问题，八成不是产能不够，是物料和插单没说清。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让客户自己扫一次，比讲十页功能有效。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追溯不是给审核看的，是出问题时能在一小时内说清「货在哪、还有多少、发给了谁」。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财务页不要讲借贷，讲三件事：钱是谁的、税卡在谁那里、老板看到的现金是不是真的。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先讲「AI 不改单」这条底线，再讲能力。客户最担心的是 AI 乱改数据。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两个特写各讲 3 分钟。重点：AI 摊开推理链与证据，人点采纳才落库。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老板页只讲「八个数字、两次穿透」，不要念指标定义。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客户问「业务员能不能看到别人的客户和毛利」，直接指这一页。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交付页用来收口：客户如果认可，下一步就是诊断工作坊，不是直接报价。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收尾页用对比，不要用形容词。每条都对应前面某一页的截图或规则。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收尾只做一个动作：约 15 分钟演示。资料扫码或直接下载，不要留表单。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" name="Picture 2" descr="cover-assembly.jpg"/>
          <p:cNvPicPr>
            <a:picLocks noChangeAspect="1"/>
          </p:cNvPicPr>
          <p:nvPr/>
        </p:nvPicPr>
        <p:blipFill>
          <a:blip r:embed="rId2"/>
          <a:srcRect l="24308" r="24308"/>
          <a:stretch>
            <a:fillRect/>
          </a:stretch>
        </p:blipFill>
        <p:spPr>
          <a:xfrm>
            <a:off x="6903720" y="0"/>
            <a:ext cx="528797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76288" y="0"/>
            <a:ext cx="45720" cy="68580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56692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640080"/>
            <a:ext cx="457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TW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8176" y="621792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算数 · 电动工具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51415" y="603504"/>
            <a:ext cx="1417320" cy="274320"/>
          </a:xfrm>
          <a:prstGeom prst="roundRect">
            <a:avLst>
              <a:gd name="adj" fmla="val 50000"/>
            </a:avLst>
          </a:prstGeom>
          <a:solidFill>
            <a:srgbClr val="223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FFFFF"/>
                </a:solidFill>
                <a:latin typeface="微软雅黑"/>
                <a:ea typeface="微软雅黑"/>
              </a:rPr>
              <a:t>V2026.11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700784"/>
            <a:ext cx="5760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PRODUCT OVERVIEW / 产品介绍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029968"/>
            <a:ext cx="59436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从一张海外询盘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到退税到账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767328"/>
            <a:ext cx="58521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0" i="0">
                <a:solidFill>
                  <a:srgbClr val="C9D4E6"/>
                </a:solidFill>
                <a:latin typeface="微软雅黑"/>
                <a:ea typeface="微软雅黑"/>
              </a:rPr>
              <a:t>询盘 · 报价 · 认证 · 订单 · 单证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C9D4E6"/>
                </a:solidFill>
                <a:latin typeface="微软雅黑"/>
                <a:ea typeface="微软雅黑"/>
              </a:rPr>
              <a:t>出运 · 收汇 · 退税 · 车间 · 看板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C9D4E6"/>
                </a:solidFill>
                <a:latin typeface="微软雅黑"/>
                <a:ea typeface="微软雅黑"/>
              </a:rPr>
              <a:t>跑在同一套数据上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92040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600" b="1" i="0">
                <a:solidFill>
                  <a:srgbClr val="F9731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3583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AFC0D6"/>
                </a:solidFill>
                <a:latin typeface="微软雅黑"/>
                <a:ea typeface="微软雅黑"/>
              </a:rPr>
              <a:t>业务域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4288" y="4892040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600" b="1" i="0">
                <a:solidFill>
                  <a:srgbClr val="F97316"/>
                </a:solidFill>
                <a:latin typeface="微软雅黑"/>
                <a:ea typeface="微软雅黑"/>
              </a:rPr>
              <a:t>208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4288" y="53583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AFC0D6"/>
                </a:solidFill>
                <a:latin typeface="微软雅黑"/>
                <a:ea typeface="微软雅黑"/>
              </a:rPr>
              <a:t>功能入口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57984" y="4956048"/>
            <a:ext cx="9144" cy="566928"/>
          </a:xfrm>
          <a:prstGeom prst="rect">
            <a:avLst/>
          </a:prstGeom>
          <a:solidFill>
            <a:srgbClr val="335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85616" y="4892040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600" b="1" i="0">
                <a:solidFill>
                  <a:srgbClr val="F9731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85616" y="53583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AFC0D6"/>
                </a:solidFill>
                <a:latin typeface="微软雅黑"/>
                <a:ea typeface="微软雅黑"/>
              </a:rPr>
              <a:t>单证规则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39312" y="4956048"/>
            <a:ext cx="9144" cy="566928"/>
          </a:xfrm>
          <a:prstGeom prst="rect">
            <a:avLst/>
          </a:prstGeom>
          <a:solidFill>
            <a:srgbClr val="335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4892040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600" b="1" i="0">
                <a:solidFill>
                  <a:srgbClr val="F9731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6944" y="53583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AFC0D6"/>
                </a:solidFill>
                <a:latin typeface="微软雅黑"/>
                <a:ea typeface="微软雅黑"/>
              </a:rPr>
              <a:t>AI 能力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20640" y="4956048"/>
            <a:ext cx="9144" cy="566928"/>
          </a:xfrm>
          <a:prstGeom prst="rect">
            <a:avLst/>
          </a:prstGeom>
          <a:solidFill>
            <a:srgbClr val="335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6053328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8FA0B8"/>
                </a:solidFill>
                <a:latin typeface="微软雅黑"/>
                <a:ea typeface="微软雅黑"/>
              </a:rPr>
              <a:t>算数科技 · 工贸一体化产品线 · 演示租户 TOOLMAX（虚构企业）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AT A GLANCE / 一页看懂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FFFFFF"/>
                </a:solidFill>
                <a:latin typeface="微软雅黑"/>
                <a:ea typeface="微软雅黑"/>
              </a:rPr>
              <a:t>六个数字，先判断是不是同一个量级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8FA0B8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8FA0B8"/>
                </a:solidFill>
                <a:latin typeface="微软雅黑"/>
                <a:ea typeface="微软雅黑"/>
              </a:rPr>
              <a:t>02 / 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81051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46888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个业务域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76148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工作台 → 贸易 → 单证 → 制造 → 仓储 → 财务 → 配置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0" y="1865376"/>
            <a:ext cx="9144" cy="1417320"/>
          </a:xfrm>
          <a:prstGeom prst="rect">
            <a:avLst/>
          </a:prstGeom>
          <a:solidFill>
            <a:srgbClr val="2A3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52544" y="181051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208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2544" y="246888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个功能入口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2544" y="276148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20 个导航分组，逐条可在演示环境点开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383" y="1865376"/>
            <a:ext cx="9144" cy="1417320"/>
          </a:xfrm>
          <a:prstGeom prst="rect">
            <a:avLst/>
          </a:prstGeom>
          <a:solidFill>
            <a:srgbClr val="2A3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82127" y="181051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82127" y="246888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条单证校验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82127" y="276148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8 类单证全部启用，14 条自动校验，其余待人工复核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95935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61772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项 AI 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91032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10 项已上线，2 项规划，全部人在回路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0" y="4014215"/>
            <a:ext cx="9144" cy="1417320"/>
          </a:xfrm>
          <a:prstGeom prst="rect">
            <a:avLst/>
          </a:prstGeom>
          <a:solidFill>
            <a:srgbClr val="2A3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52544" y="395935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52544" y="461772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个角色 · 696 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2544" y="491032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19 个权限模块 × 5 类动作，逐格可改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44383" y="4014215"/>
            <a:ext cx="9144" cy="1417320"/>
          </a:xfrm>
          <a:prstGeom prst="rect">
            <a:avLst/>
          </a:prstGeom>
          <a:solidFill>
            <a:srgbClr val="2A3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82127" y="3959352"/>
            <a:ext cx="2194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400" b="1" i="0">
                <a:solidFill>
                  <a:srgbClr val="F9731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82127" y="4617720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幕演示剧本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82127" y="4910328"/>
            <a:ext cx="3200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93A5BF"/>
                </a:solidFill>
                <a:latin typeface="微软雅黑"/>
                <a:ea typeface="微软雅黑"/>
              </a:rPr>
              <a:t>10 幕主线 + 3 条支线 + 2 幕 AI 专题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5815584"/>
            <a:ext cx="10545775" cy="402336"/>
          </a:xfrm>
          <a:prstGeom prst="roundRect">
            <a:avLst>
              <a:gd name="adj" fmla="val 6000"/>
            </a:avLst>
          </a:prstGeom>
          <a:solidFill>
            <a:srgbClr val="223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05840" y="5879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1" i="0">
                <a:solidFill>
                  <a:srgbClr val="D8E2F0"/>
                </a:solidFill>
                <a:latin typeface="微软雅黑"/>
                <a:ea typeface="微软雅黑"/>
              </a:rPr>
              <a:t>主线：询盘 → 报价 → 认证 → 订单 → 单证 → 出运 → 收汇 → 退税 → 车间 → 看板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CONTENTS / 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四个问题，二十一页讲完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03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874519"/>
            <a:ext cx="5138928" cy="1783080"/>
          </a:xfrm>
          <a:prstGeom prst="roundRect">
            <a:avLst>
              <a:gd name="adj" fmla="val 4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2130552"/>
            <a:ext cx="8229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000" b="1" i="0">
                <a:solidFill>
                  <a:srgbClr val="F9731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4519" y="2185415"/>
            <a:ext cx="37490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0A1628"/>
                </a:solidFill>
                <a:latin typeface="微软雅黑"/>
                <a:ea typeface="微软雅黑"/>
              </a:rPr>
              <a:t>为什么需要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4519" y="2697479"/>
            <a:ext cx="3749039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 i="0">
                <a:solidFill>
                  <a:srgbClr val="5B6678"/>
                </a:solidFill>
                <a:latin typeface="微软雅黑"/>
                <a:ea typeface="微软雅黑"/>
              </a:rPr>
              <a:t>工贸企业的六个断点：询盘、报价、单证、车间、资金、数据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874519"/>
            <a:ext cx="5138928" cy="1783080"/>
          </a:xfrm>
          <a:prstGeom prst="roundRect">
            <a:avLst>
              <a:gd name="adj" fmla="val 4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7960" y="2130552"/>
            <a:ext cx="8229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000" b="1" i="0">
                <a:solidFill>
                  <a:srgbClr val="F9731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80" y="2185415"/>
            <a:ext cx="37490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0A1628"/>
                </a:solidFill>
                <a:latin typeface="微软雅黑"/>
                <a:ea typeface="微软雅黑"/>
              </a:rPr>
              <a:t>系统怎么做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2697479"/>
            <a:ext cx="3749039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 i="0">
                <a:solidFill>
                  <a:srgbClr val="5B6678"/>
                </a:solidFill>
                <a:latin typeface="微软雅黑"/>
                <a:ea typeface="微软雅黑"/>
              </a:rPr>
              <a:t>一条主线、19 个业务域、8 个招牌动作、12 项 AI 能力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3931920"/>
            <a:ext cx="5138928" cy="1783080"/>
          </a:xfrm>
          <a:prstGeom prst="roundRect">
            <a:avLst>
              <a:gd name="adj" fmla="val 4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187952"/>
            <a:ext cx="8229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000" b="1" i="0">
                <a:solidFill>
                  <a:srgbClr val="F9731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4519" y="4242816"/>
            <a:ext cx="37490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0A1628"/>
                </a:solidFill>
                <a:latin typeface="微软雅黑"/>
                <a:ea typeface="微软雅黑"/>
              </a:rPr>
              <a:t>能带来什么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74519" y="4754880"/>
            <a:ext cx="3749039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 i="0">
                <a:solidFill>
                  <a:srgbClr val="5B6678"/>
                </a:solidFill>
                <a:latin typeface="微软雅黑"/>
                <a:ea typeface="微软雅黑"/>
              </a:rPr>
              <a:t>从 25 分钟一张单，到出单前就知道会被哪条规则拦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931920"/>
            <a:ext cx="5138928" cy="1783080"/>
          </a:xfrm>
          <a:prstGeom prst="roundRect">
            <a:avLst>
              <a:gd name="adj" fmla="val 4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4187952"/>
            <a:ext cx="8229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3000" b="1" i="0">
                <a:solidFill>
                  <a:srgbClr val="F9731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9480" y="4242816"/>
            <a:ext cx="37490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700" b="1" i="0">
                <a:solidFill>
                  <a:srgbClr val="0A1628"/>
                </a:solidFill>
                <a:latin typeface="微软雅黑"/>
                <a:ea typeface="微软雅黑"/>
              </a:rPr>
              <a:t>怎么交付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9480" y="4754880"/>
            <a:ext cx="3749039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 i="0">
                <a:solidFill>
                  <a:srgbClr val="5B6678"/>
                </a:solidFill>
                <a:latin typeface="微软雅黑"/>
                <a:ea typeface="微软雅黑"/>
              </a:rPr>
              <a:t>三种形态、五类终端、四阶段实施与服务边界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WHY / 行业现状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不是没有系统，是六段各说各话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04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" y="20025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22860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询盘靠人盯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" y="269748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客户邮件、微信、平台消息散在几个人手里，24 小时响应靠自觉，超时没人知道。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2544" y="178308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52544" y="178308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08576" y="20025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22860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报价拍脑袋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269748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成本只有材料和大头费用，退税、认证摊销、海运保险靠估；不同业务员报出不同价。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82127" y="178308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882127" y="178308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8159" y="200253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38159" y="22860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单证出单才被拦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38159" y="269748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箱数、金额、币种、HS 编码对不上，货到港才发现，一次返工就是两天船期。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388620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388620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78992" y="410565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8992" y="438912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车间是黑箱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8992" y="480060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排产在 Excel、报工在微信群，插单影响说不清，交期只能拍脑袋答。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52544" y="388620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352544" y="388620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08576" y="410565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6" y="438912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钱和税对不上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08576" y="480060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水单到了不知道是谁的，月底对账才发现认错；退税批次因缺件作废。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82127" y="3886200"/>
            <a:ext cx="3310128" cy="187451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882127" y="3886200"/>
            <a:ext cx="64008" cy="1874519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38159" y="4105656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断点 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38159" y="438912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数据散在 Excel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38159" y="4800600"/>
            <a:ext cx="285292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同一张订单在业务、单证、财务各有一份，口径不一致，老板看到的数不能直接决策。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HOW / 一条主线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同一套主数据，跑完十段业务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05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82880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询盘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340864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24h SLA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24912" y="2176272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80944" y="182880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报价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0944" y="2340864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12 项成本卡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895" y="2176272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38928" y="182880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认证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38928" y="2340864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市场准入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2176272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96912" y="182880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订单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96912" y="2340864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放货规则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98864" y="2176272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54896" y="182880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单证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54896" y="2340864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25 条校验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324612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出运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3758183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报关资料包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24912" y="3593591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980944" y="324612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收汇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80944" y="3758183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水单认领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82895" y="3593591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138928" y="324612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退税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38928" y="3758183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缺件穿透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0880" y="3593591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296912" y="324612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车间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96912" y="3758183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扫码报工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98864" y="3593591"/>
            <a:ext cx="23774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8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54896" y="3246120"/>
            <a:ext cx="1847088" cy="1005840"/>
          </a:xfrm>
          <a:prstGeom prst="roundRect">
            <a:avLst>
              <a:gd name="adj" fmla="val 7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tIns="146304" rIns="73152" bIns="18288"/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看板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454896" y="3758183"/>
            <a:ext cx="18470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两次穿透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" y="4828032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0" i="0">
                <a:solidFill>
                  <a:srgbClr val="5B6678"/>
                </a:solidFill>
                <a:latin typeface="微软雅黑"/>
                <a:ea typeface="微软雅黑"/>
              </a:rPr>
              <a:t>十段业务共用一份客户 / 机型 / SKU / BOM / 汇率 / 权限；不产生第二套口径。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22960" y="5212080"/>
            <a:ext cx="3310128" cy="91440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2416" y="5358384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同一套主数据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2416" y="5669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客户、机型、SKU、BOM、HS 编码只有一份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52544" y="5212080"/>
            <a:ext cx="3310128" cy="91440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0" y="5358384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同一套单据流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0" y="5669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订单、单证、工单、水单互相引用，不重复录入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882127" y="5212080"/>
            <a:ext cx="3310128" cy="91440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101583" y="5358384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同一套权限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01583" y="566928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数据范围 + 字段级可见 + 菜单动作，一次配置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LANDSCAPE / 业务全景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19 个业务域，208 个入口，按岗位分组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06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55648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1847088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" y="205740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工作台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" y="2304288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今天该干什么，一屏说清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38144" y="1755648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84448" y="1847088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205740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AI 智能中心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2304288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12 项能力，人在回路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53328" y="1755648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99632" y="1847088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9632" y="205740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新品开品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99632" y="2304288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立项到试产，成本先算清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68512" y="1755648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14816" y="1847088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4816" y="205740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贸易与客户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14816" y="2304288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询盘 24 小时，报价不破线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2615184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9264" y="2706624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9264" y="2916936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订单与单证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9264" y="3163824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出单前就知道会被哪条规则拦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38144" y="2615184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84448" y="2706624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84448" y="2916936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出运与物流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84448" y="3163824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从订舱到到港，节点可追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53328" y="2615184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99632" y="2706624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99632" y="2916936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平台渠道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99632" y="3163824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第二条出货口，账也算得清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668512" y="2615184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14816" y="2706624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14816" y="2916936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财务与税务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14816" y="3163824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这笔钱是谁的，款到哪一单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22960" y="3474720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9264" y="356616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9264" y="377647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应付与成本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9264" y="4023359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每一分成本都能落到单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438144" y="3474720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584448" y="356616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84448" y="377647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采购与计划（MRP）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84448" y="4023359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交期是算出来的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053328" y="3474720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199632" y="356616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99632" y="377647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生产制造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99632" y="4023359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车间不再是黑箱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668512" y="3474720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814816" y="356616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14816" y="3776472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仓储与质量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14816" y="4023359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批次进、批次出、批次可追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22960" y="4334256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69264" y="4425696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69264" y="463600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质量管理（IQC/FQC）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69264" y="4882896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问题追到根因，范围说得清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438144" y="4334256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584448" y="4425696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84448" y="463600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主数据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584448" y="4882896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一套口径，全系统共用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053328" y="4334256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199632" y="4425696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99632" y="463600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协同办公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99632" y="4882896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待办不丢，通知到人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668512" y="4334256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814816" y="4425696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814816" y="463600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人事薪酬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814816" y="4882896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计件工资，算得明白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822960" y="5193792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969264" y="5285231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69264" y="5495544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平台化配置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69264" y="5742431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不写代码，改字段和规则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3438144" y="5193792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3584448" y="5285231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584448" y="5495544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系统与设置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584448" y="5742431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权限、审计、可交付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053328" y="5193792"/>
            <a:ext cx="2468880" cy="749808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199632" y="5285231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99632" y="5495544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1" i="0">
                <a:solidFill>
                  <a:srgbClr val="0A1628"/>
                </a:solidFill>
                <a:latin typeface="微软雅黑"/>
                <a:ea typeface="微软雅黑"/>
              </a:rPr>
              <a:t>只读参考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199632" y="5742431"/>
            <a:ext cx="221284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5B6678"/>
                </a:solidFill>
                <a:latin typeface="微软雅黑"/>
                <a:ea typeface="微软雅黑"/>
              </a:rPr>
              <a:t>规则与字典，随时可查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22960" y="603504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入口数：工作台 7 / 专项看板 4 / AI 智能中心 8 / 新品开品 2 / 贸易与客户 10 / 订单与单证 10 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TRADE / 贸易与客户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询盘 24 小时，报价不破线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07 / 21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2024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810512"/>
            <a:ext cx="42976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 i="0">
                <a:solidFill>
                  <a:srgbClr val="1B2432"/>
                </a:solidFill>
                <a:latin typeface="微软雅黑"/>
                <a:ea typeface="微软雅黑"/>
              </a:rPr>
              <a:t>询盘池 + 24 小时 SLA：超时自动置顶标红，跟进必须落到询盘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78608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468879"/>
            <a:ext cx="42976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 i="0">
                <a:solidFill>
                  <a:srgbClr val="1B2432"/>
                </a:solidFill>
                <a:latin typeface="微软雅黑"/>
                <a:ea typeface="微软雅黑"/>
              </a:rPr>
              <a:t>报价右侧展开 12 项成本卡，退税收益作为减项单列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23697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127248"/>
            <a:ext cx="42976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 i="0">
                <a:solidFill>
                  <a:srgbClr val="1B2432"/>
                </a:solidFill>
                <a:latin typeface="微软雅黑"/>
                <a:ea typeface="微软雅黑"/>
              </a:rPr>
              <a:t>认证台账 + 市场准入比对：接单前先看缺哪张证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895344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785616"/>
            <a:ext cx="42976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0" i="0">
                <a:solidFill>
                  <a:srgbClr val="1B2432"/>
                </a:solidFill>
                <a:latin typeface="微软雅黑"/>
                <a:ea typeface="微软雅黑"/>
              </a:rPr>
              <a:t>客户授信、价格台账、样品与跟进，全部挂在客户上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572000"/>
            <a:ext cx="1737360" cy="274320"/>
          </a:xfrm>
          <a:prstGeom prst="roundRect">
            <a:avLst>
              <a:gd name="adj" fmla="val 50000"/>
            </a:avLst>
          </a:prstGeom>
          <a:solidFill>
            <a:srgbClr val="FFF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203 条询盘在池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97479" y="4572000"/>
            <a:ext cx="1600200" cy="274320"/>
          </a:xfrm>
          <a:prstGeom prst="roundRect">
            <a:avLst>
              <a:gd name="adj" fmla="val 50000"/>
            </a:avLst>
          </a:prstGeom>
          <a:solidFill>
            <a:srgbClr val="FD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B42318"/>
                </a:solidFill>
                <a:latin typeface="微软雅黑"/>
                <a:ea typeface="微软雅黑"/>
              </a:rPr>
              <a:t>SLA 超时置顶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4572000"/>
            <a:ext cx="1691640" cy="274320"/>
          </a:xfrm>
          <a:prstGeom prst="roundRect">
            <a:avLst>
              <a:gd name="adj" fmla="val 50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1F8A5B"/>
                </a:solidFill>
                <a:latin typeface="微软雅黑"/>
                <a:ea typeface="微软雅黑"/>
              </a:rPr>
              <a:t>成本卡 12 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57800" y="1783080"/>
            <a:ext cx="6080760" cy="3429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1" name="Picture 20" descr="wai-02-quotation-list.jpg"/>
          <p:cNvPicPr>
            <a:picLocks noChangeAspect="1"/>
          </p:cNvPicPr>
          <p:nvPr/>
        </p:nvPicPr>
        <p:blipFill>
          <a:blip r:embed="rId2"/>
          <a:srcRect t="527" b="527"/>
          <a:stretch>
            <a:fillRect/>
          </a:stretch>
        </p:blipFill>
        <p:spPr>
          <a:xfrm>
            <a:off x="5308092" y="1833372"/>
            <a:ext cx="5980176" cy="332841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257800" y="5266944"/>
            <a:ext cx="6080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报价列表：毛利、成本、退税收益同屏，点开右侧是成本卡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57800" y="553212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现场验证：任选一条报价，点「成本卡」，改一项海运费用，看毛利与建议价同时变。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COST CARD / 报价成本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12 项算清，才知道让利空间在哪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08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810512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0976" y="1892807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1892807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原材料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63240" y="1810512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91256" y="1892807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2152" y="1892807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外购件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377440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0976" y="2459736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2459736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委外加工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63240" y="2377440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191256" y="2459736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2152" y="2459736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人工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2944368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0976" y="3026663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3026663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制造费用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063240" y="2944368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91256" y="3026663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02152" y="3026663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包装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3511296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0976" y="3593591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1872" y="3593591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认证摊销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063240" y="3511296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91256" y="3593591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02152" y="3593591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国内运费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4078224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0976" y="4160520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61872" y="4160520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报关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063240" y="4078224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91256" y="4160520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02152" y="4160520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海运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" y="4645152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0976" y="4727448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F9731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61872" y="4727448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保险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063240" y="4645152"/>
            <a:ext cx="2084831" cy="438912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91256" y="4727448"/>
            <a:ext cx="29260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1" i="0">
                <a:solidFill>
                  <a:srgbClr val="1F8A5B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02152" y="4727448"/>
            <a:ext cx="1600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1" i="0">
                <a:solidFill>
                  <a:srgbClr val="1F8A5B"/>
                </a:solidFill>
                <a:latin typeface="微软雅黑"/>
                <a:ea typeface="微软雅黑"/>
              </a:rPr>
              <a:t>退税收益（减项）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40680" y="1810512"/>
            <a:ext cx="5897880" cy="331927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46" name="Picture 45" descr="wai-03-quotation-drawer-costcard.jpg"/>
          <p:cNvPicPr>
            <a:picLocks noChangeAspect="1"/>
          </p:cNvPicPr>
          <p:nvPr/>
        </p:nvPicPr>
        <p:blipFill>
          <a:blip r:embed="rId2"/>
          <a:srcRect t="648" b="648"/>
          <a:stretch>
            <a:fillRect/>
          </a:stretch>
        </p:blipFill>
        <p:spPr>
          <a:xfrm>
            <a:off x="5490972" y="1860804"/>
            <a:ext cx="5797296" cy="321868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440680" y="5184647"/>
            <a:ext cx="5897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成本卡抽屉：逐项金额、占比与毛利红线同时可见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2960" y="5230368"/>
            <a:ext cx="4343400" cy="914400"/>
          </a:xfrm>
          <a:prstGeom prst="roundRect">
            <a:avLst>
              <a:gd name="adj" fmla="val 5000"/>
            </a:avLst>
          </a:prstGeom>
          <a:solidFill>
            <a:srgbClr val="FFF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24128" y="5340096"/>
            <a:ext cx="4023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8A4B12"/>
                </a:solidFill>
                <a:latin typeface="微软雅黑"/>
                <a:ea typeface="微软雅黑"/>
              </a:rPr>
              <a:t>退税收益不是财务事后算的，而是在报价时就作为减项参与毛利；跌破红线必须走主管审批。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ORDER / 订单与放货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订单不是一张表，是一条带规则的节点链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09 / 21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2024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810512"/>
            <a:ext cx="4023359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11 个订单节点：合同、订金、备料、生产、验货、订舱、报关、出运、到港、收汇、结案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9689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487168"/>
            <a:ext cx="4023359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放货规则引擎：订金比例、授信余额、单证齐套、认证有效逐条给结论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273552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163824"/>
            <a:ext cx="4023359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订金比例现场可调到 50%，结论立刻从「满足」变「不满足」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950207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840480"/>
            <a:ext cx="4023359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订单变更留痕：改数量、改交期、改价格都写进节点与审计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74920" y="1783080"/>
            <a:ext cx="6263640" cy="35204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8" name="Picture 17" descr="wai-05-order-drawer-panorama.jpg"/>
          <p:cNvPicPr>
            <a:picLocks noChangeAspect="1"/>
          </p:cNvPicPr>
          <p:nvPr/>
        </p:nvPicPr>
        <p:blipFill>
          <a:blip r:embed="rId2"/>
          <a:srcRect t="676" b="676"/>
          <a:stretch>
            <a:fillRect/>
          </a:stretch>
        </p:blipFill>
        <p:spPr>
          <a:xfrm>
            <a:off x="5125212" y="1833372"/>
            <a:ext cx="6163055" cy="341985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4920" y="5358383"/>
            <a:ext cx="6263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订单全景抽屉：节点时间轴、金额、单证与放货规则一屏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5577840"/>
            <a:ext cx="6217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现场验证：打开一张订单 → 节点时间轴 → 把订金比例调到 50%，看放货结论变化。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DOCUMENT / 单证与报关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出单前就知道会被哪条规则拦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10 / 21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01952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792224"/>
            <a:ext cx="37947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8 类单证一键生成：CI / PL / CD / BL / CO / FM / INS / POA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0545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395728"/>
            <a:ext cx="37947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25 条规则逐条判定（14 条自动），阻断项不签章、不出单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10896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999232"/>
            <a:ext cx="37947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箱数、金额、币种、品名、毛净重、体积、HS、日期、收货人逐项比对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712463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602736"/>
            <a:ext cx="37947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单证版本、签章、归档与报关资料包回执全留痕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443984"/>
            <a:ext cx="896112" cy="566928"/>
          </a:xfrm>
          <a:prstGeom prst="roundRect">
            <a:avLst>
              <a:gd name="adj" fmla="val 10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517136"/>
            <a:ext cx="89611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CI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736592"/>
            <a:ext cx="89611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650" b="0" i="0">
                <a:solidFill>
                  <a:srgbClr val="C9D4E6"/>
                </a:solidFill>
                <a:latin typeface="微软雅黑"/>
                <a:ea typeface="微软雅黑"/>
              </a:rPr>
              <a:t>商业发票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10512" y="4443984"/>
            <a:ext cx="896112" cy="566928"/>
          </a:xfrm>
          <a:prstGeom prst="roundRect">
            <a:avLst>
              <a:gd name="adj" fmla="val 10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10512" y="4517136"/>
            <a:ext cx="89611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PL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10512" y="4736592"/>
            <a:ext cx="89611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650" b="0" i="0">
                <a:solidFill>
                  <a:srgbClr val="C9D4E6"/>
                </a:solidFill>
                <a:latin typeface="微软雅黑"/>
                <a:ea typeface="微软雅黑"/>
              </a:rPr>
              <a:t>装箱单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98064" y="4443984"/>
            <a:ext cx="896112" cy="566928"/>
          </a:xfrm>
          <a:prstGeom prst="roundRect">
            <a:avLst>
              <a:gd name="adj" fmla="val 10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98064" y="4517136"/>
            <a:ext cx="89611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BL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98064" y="4736592"/>
            <a:ext cx="89611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650" b="0" i="0">
                <a:solidFill>
                  <a:srgbClr val="C9D4E6"/>
                </a:solidFill>
                <a:latin typeface="微软雅黑"/>
                <a:ea typeface="微软雅黑"/>
              </a:rPr>
              <a:t>提单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85616" y="4443984"/>
            <a:ext cx="896112" cy="566928"/>
          </a:xfrm>
          <a:prstGeom prst="roundRect">
            <a:avLst>
              <a:gd name="adj" fmla="val 10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85616" y="4517136"/>
            <a:ext cx="896112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85616" y="4736592"/>
            <a:ext cx="89611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650" b="0" i="0">
                <a:solidFill>
                  <a:srgbClr val="C9D4E6"/>
                </a:solidFill>
                <a:latin typeface="微软雅黑"/>
                <a:ea typeface="微软雅黑"/>
              </a:rPr>
              <a:t>原产地证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5230368"/>
            <a:ext cx="4023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880" b="0" i="0">
                <a:solidFill>
                  <a:srgbClr val="5B6678"/>
                </a:solidFill>
                <a:latin typeface="微软雅黑"/>
                <a:ea typeface="微软雅黑"/>
              </a:rPr>
              <a:t>另含 CD 报关资料、FM 报关单、INS 保险单、POA 授权书；全部规则可在页面上改级别与容差。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846320" y="1783080"/>
            <a:ext cx="6492240" cy="364845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1" name="Picture 30" descr="wai-07-document-drawer.jpg"/>
          <p:cNvPicPr>
            <a:picLocks noChangeAspect="1"/>
          </p:cNvPicPr>
          <p:nvPr/>
        </p:nvPicPr>
        <p:blipFill>
          <a:blip r:embed="rId2"/>
          <a:srcRect t="660" b="660"/>
          <a:stretch>
            <a:fillRect/>
          </a:stretch>
        </p:blipFill>
        <p:spPr>
          <a:xfrm>
            <a:off x="4896612" y="1833372"/>
            <a:ext cx="6391655" cy="354787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846320" y="5486400"/>
            <a:ext cx="6492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单证抽屉：校验结果、阻断项与差异明细逐条可追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46320" y="5614416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现场验证：把装箱单箱数改错，校验立刻红色阻断；改回即通过。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MRP / 采购与计划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交期是算出来的，不是答出来的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11 / 21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2024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810512"/>
            <a:ext cx="40690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MRP 按工单、库存、在途与采购周期算净需求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78608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468879"/>
            <a:ext cx="40690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请购 → 采购订单 → 到货计划，按供应商交期倒排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23697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127248"/>
            <a:ext cx="40690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按重采购与过磅：磅差自动生成差异与处置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895344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785616"/>
            <a:ext cx="40690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齐套与缺料下推到工单；插单影响模拟给出受影响工单与答复交期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66344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FFF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齐套率可下钻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4663440"/>
            <a:ext cx="1600200" cy="274320"/>
          </a:xfrm>
          <a:prstGeom prst="roundRect">
            <a:avLst>
              <a:gd name="adj" fmla="val 50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1F8A5B"/>
                </a:solidFill>
                <a:latin typeface="微软雅黑"/>
                <a:ea typeface="微软雅黑"/>
              </a:rPr>
              <a:t>磅差有处置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51960" y="4663440"/>
            <a:ext cx="178308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0A1628"/>
                </a:solidFill>
                <a:latin typeface="微软雅黑"/>
                <a:ea typeface="微软雅黑"/>
              </a:rPr>
              <a:t>插单先算再答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12080" y="1783080"/>
            <a:ext cx="6126480" cy="343814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1" name="Picture 20" descr="wai-14-purchase-order-list.jpg"/>
          <p:cNvPicPr>
            <a:picLocks noChangeAspect="1"/>
          </p:cNvPicPr>
          <p:nvPr/>
        </p:nvPicPr>
        <p:blipFill>
          <a:blip r:embed="rId2"/>
          <a:srcRect t="767" b="767"/>
          <a:stretch>
            <a:fillRect/>
          </a:stretch>
        </p:blipFill>
        <p:spPr>
          <a:xfrm>
            <a:off x="5262372" y="1833372"/>
            <a:ext cx="6025896" cy="33375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212080" y="5276088"/>
            <a:ext cx="6126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采购订单：交期、到货、未交与供应商履约同屏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80" y="5486400"/>
            <a:ext cx="6035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现场验证：生产 → 插单影响模拟 → 输入数量，看被顺延的工单清单与明确答复日期。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MANUFACTURING / 生产制造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车间不再是黑箱，报工到工序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12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5989320" cy="33832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0" name="Picture 9" descr="wai-16-work-report-list.jpg"/>
          <p:cNvPicPr>
            <a:picLocks noChangeAspect="1"/>
          </p:cNvPicPr>
          <p:nvPr/>
        </p:nvPicPr>
        <p:blipFill>
          <a:blip r:embed="rId2"/>
          <a:srcRect t="449" b="449"/>
          <a:stretch>
            <a:fillRect/>
          </a:stretch>
        </p:blipFill>
        <p:spPr>
          <a:xfrm>
            <a:off x="873252" y="1833372"/>
            <a:ext cx="5888736" cy="32826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5221224"/>
            <a:ext cx="5989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报工流水：工单、工序、人员、合格 / 不良与工时</a:t>
            </a:r>
          </a:p>
        </p:txBody>
      </p:sp>
      <p:sp>
        <p:nvSpPr>
          <p:cNvPr id="12" name="Oval 11"/>
          <p:cNvSpPr/>
          <p:nvPr/>
        </p:nvSpPr>
        <p:spPr>
          <a:xfrm>
            <a:off x="7086600" y="1901952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69480" y="1792224"/>
            <a:ext cx="40233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工单 + 工艺路线 + 排产，计划到工序与设备</a:t>
            </a:r>
          </a:p>
        </p:txBody>
      </p:sp>
      <p:sp>
        <p:nvSpPr>
          <p:cNvPr id="14" name="Oval 13"/>
          <p:cNvSpPr/>
          <p:nvPr/>
        </p:nvSpPr>
        <p:spPr>
          <a:xfrm>
            <a:off x="7086600" y="250545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69480" y="2395728"/>
            <a:ext cx="40233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平板 / 手机扫工单码报工，合格与不良分开填</a:t>
            </a:r>
          </a:p>
        </p:txBody>
      </p:sp>
      <p:sp>
        <p:nvSpPr>
          <p:cNvPr id="16" name="Oval 15"/>
          <p:cNvSpPr/>
          <p:nvPr/>
        </p:nvSpPr>
        <p:spPr>
          <a:xfrm>
            <a:off x="7086600" y="310896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69480" y="2999232"/>
            <a:ext cx="40233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不良、返工、报废进质量链路，不停在车间</a:t>
            </a:r>
          </a:p>
        </p:txBody>
      </p:sp>
      <p:sp>
        <p:nvSpPr>
          <p:cNvPr id="18" name="Oval 17"/>
          <p:cNvSpPr/>
          <p:nvPr/>
        </p:nvSpPr>
        <p:spPr>
          <a:xfrm>
            <a:off x="7086600" y="3712463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69480" y="3602736"/>
            <a:ext cx="40233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模具、设备点检与维修，异常影响排程</a:t>
            </a:r>
          </a:p>
        </p:txBody>
      </p:sp>
      <p:sp>
        <p:nvSpPr>
          <p:cNvPr id="20" name="Oval 19"/>
          <p:cNvSpPr/>
          <p:nvPr/>
        </p:nvSpPr>
        <p:spPr>
          <a:xfrm>
            <a:off x="7086600" y="4315968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69480" y="4206240"/>
            <a:ext cx="4023359" cy="6035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150" b="0" i="0">
                <a:solidFill>
                  <a:srgbClr val="1B2432"/>
                </a:solidFill>
                <a:latin typeface="微软雅黑"/>
                <a:ea typeface="微软雅黑"/>
              </a:rPr>
              <a:t>车间大屏 5 秒刷新产量、达成率与异常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086600" y="4224528"/>
            <a:ext cx="4206240" cy="17830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3" name="Picture 22" descr="wai-09-work-order-list.jpg"/>
          <p:cNvPicPr>
            <a:picLocks noChangeAspect="1"/>
          </p:cNvPicPr>
          <p:nvPr/>
        </p:nvPicPr>
        <p:blipFill>
          <a:blip r:embed="rId3"/>
          <a:srcRect t="13573" b="13573"/>
          <a:stretch>
            <a:fillRect/>
          </a:stretch>
        </p:blipFill>
        <p:spPr>
          <a:xfrm>
            <a:off x="7136892" y="4274820"/>
            <a:ext cx="4105655" cy="168249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22960" y="5577840"/>
            <a:ext cx="5943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现场验证：把平板递给客户，自己扫一次工单码报工，等 5 秒看大屏数字变化。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WAREHOUSE &amp; QC / 仓储与质量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批次进、批次出、批次可追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13 / 21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1920240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810512"/>
            <a:ext cx="3931920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收货上架、预拣、拣货、装箱、装柜、移库、盘点全流程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596896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487168"/>
            <a:ext cx="3931920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批次与库存流水：每一次出入库都能追到单据与操作人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273552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163824"/>
            <a:ext cx="3931920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IQC / FQC、NCR、8D、客诉与召回范围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950207"/>
            <a:ext cx="82296" cy="82296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840480"/>
            <a:ext cx="3931920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1B2432"/>
                </a:solidFill>
                <a:latin typeface="微软雅黑"/>
                <a:ea typeface="微软雅黑"/>
              </a:rPr>
              <a:t>从客诉反查生产批次 → 工单 → 来料批次 → 同批流向客户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709160"/>
            <a:ext cx="1783080" cy="274320"/>
          </a:xfrm>
          <a:prstGeom prst="roundRect">
            <a:avLst>
              <a:gd name="adj" fmla="val 50000"/>
            </a:avLst>
          </a:prstGeom>
          <a:solidFill>
            <a:srgbClr val="FFF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5,003 个批次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97479" y="4709160"/>
            <a:ext cx="1828800" cy="274320"/>
          </a:xfrm>
          <a:prstGeom prst="roundRect">
            <a:avLst>
              <a:gd name="adj" fmla="val 50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900" b="1" i="0">
                <a:solidFill>
                  <a:srgbClr val="1F8A5B"/>
                </a:solidFill>
                <a:latin typeface="微软雅黑"/>
                <a:ea typeface="微软雅黑"/>
              </a:rPr>
              <a:t>19,470 条流水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1783080"/>
            <a:ext cx="6217920" cy="349300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0" name="Picture 19" descr="wai-11-stock-board.jpg"/>
          <p:cNvPicPr>
            <a:picLocks noChangeAspect="1"/>
          </p:cNvPicPr>
          <p:nvPr/>
        </p:nvPicPr>
        <p:blipFill>
          <a:blip r:embed="rId2"/>
          <a:srcRect t="706" b="706"/>
          <a:stretch>
            <a:fillRect/>
          </a:stretch>
        </p:blipFill>
        <p:spPr>
          <a:xfrm>
            <a:off x="5170931" y="1833372"/>
            <a:ext cx="6117336" cy="33924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20640" y="5330951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库存看板：库位、批次、可用量与呆滞同屏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553212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现场验证：从客诉批次出发反查同批流向，看受影响的订单与客户能否一次列清。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FINANCE / 财务与税务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这笔钱是谁的，税卡在哪一步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14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水单到账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8880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23744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匹配候选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9664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24528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人工认领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70448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25312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核销应收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71232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6096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退税归集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2016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26880" y="1828800"/>
            <a:ext cx="1664208" cy="658368"/>
          </a:xfrm>
          <a:prstGeom prst="roundRect">
            <a:avLst>
              <a:gd name="adj" fmla="val 12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缺件催办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1975104"/>
            <a:ext cx="201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F97316"/>
                </a:solidFill>
                <a:latin typeface="微软雅黑"/>
                <a:ea typeface="微软雅黑"/>
              </a:rPr>
              <a:t>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2651760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5B6678"/>
                </a:solidFill>
                <a:latin typeface="微软雅黑"/>
                <a:ea typeface="微软雅黑"/>
              </a:rPr>
              <a:t>水单按「付款人名称 + 金额 + 币种 + 日期邻近」给候选与匹配度；退税按批次列缺件、责任人与剩余天数。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3154680"/>
            <a:ext cx="3346704" cy="146304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60704" y="3310128"/>
            <a:ext cx="2880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0A1628"/>
                </a:solidFill>
                <a:latin typeface="微软雅黑"/>
                <a:ea typeface="微软雅黑"/>
              </a:rPr>
              <a:t>水单认领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" y="3675887"/>
            <a:ext cx="2880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一笔款拆多单、手续费差额解释；必须人工确认才核销，授信与账龄同步更新。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3154680"/>
            <a:ext cx="3346704" cy="146304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26864" y="3310128"/>
            <a:ext cx="2880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0A1628"/>
                </a:solidFill>
                <a:latin typeface="微软雅黑"/>
                <a:ea typeface="微软雅黑"/>
              </a:rPr>
              <a:t>应收账龄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6864" y="3675887"/>
            <a:ext cx="2880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按客户、业务员、账龄区间看未收；逾期 90+ 自动进风险哨兵，催收有话术。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955279" y="3154680"/>
            <a:ext cx="3346704" cy="146304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93023" y="3310128"/>
            <a:ext cx="2880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 i="0">
                <a:solidFill>
                  <a:srgbClr val="0A1628"/>
                </a:solidFill>
                <a:latin typeface="微软雅黑"/>
                <a:ea typeface="微软雅黑"/>
              </a:rPr>
              <a:t>退税缺件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93023" y="3675887"/>
            <a:ext cx="2880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5B6678"/>
                </a:solidFill>
                <a:latin typeface="微软雅黑"/>
                <a:ea typeface="微软雅黑"/>
              </a:rPr>
              <a:t>每个批次列出缺件项、责任方、责任人、剩余天数；一键催办与升级，避免整批作废。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4846320"/>
            <a:ext cx="10545775" cy="1051560"/>
          </a:xfrm>
          <a:prstGeom prst="roundRect">
            <a:avLst>
              <a:gd name="adj" fmla="val 5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97280" y="4974336"/>
            <a:ext cx="9997135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0" i="0">
                <a:solidFill>
                  <a:srgbClr val="D8E2F0"/>
                </a:solidFill>
                <a:latin typeface="微软雅黑"/>
                <a:ea typeface="微软雅黑"/>
              </a:rPr>
              <a:t>口径：报价时的成本与退税是「预估」，收汇与退税是「实际」；两者在同一张订单上对比，差异进经营分析，不在两套表里对账。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AI / 智能中心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12 项能力，10 项已上线，全部人在回路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15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37360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1828800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AI 下单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" y="2093976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贸易 · 抽取式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" y="23408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13" name="Oval 12"/>
          <p:cNvSpPr/>
          <p:nvPr/>
        </p:nvSpPr>
        <p:spPr>
          <a:xfrm>
            <a:off x="2980944" y="1847088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56432" y="1737360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FF8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1828800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询盘打分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2093976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贸易 · 推荐式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2736" y="23408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B45309"/>
                </a:solidFill>
                <a:latin typeface="微软雅黑"/>
                <a:ea typeface="微软雅黑"/>
              </a:rPr>
              <a:t>规划中</a:t>
            </a:r>
          </a:p>
        </p:txBody>
      </p:sp>
      <p:sp>
        <p:nvSpPr>
          <p:cNvPr id="18" name="Oval 17"/>
          <p:cNvSpPr/>
          <p:nvPr/>
        </p:nvSpPr>
        <p:spPr>
          <a:xfrm>
            <a:off x="5614416" y="1847088"/>
            <a:ext cx="201168" cy="20116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089904" y="1737360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36208" y="1828800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报价建议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6208" y="2093976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贸易 · 推荐式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36208" y="23408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23" name="Oval 22"/>
          <p:cNvSpPr/>
          <p:nvPr/>
        </p:nvSpPr>
        <p:spPr>
          <a:xfrm>
            <a:off x="8247888" y="1847088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723376" y="1737360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69680" y="1828800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AI 排班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0" y="2093976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制造 · 推荐式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69680" y="2340864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28" name="Oval 27"/>
          <p:cNvSpPr/>
          <p:nvPr/>
        </p:nvSpPr>
        <p:spPr>
          <a:xfrm>
            <a:off x="10881360" y="1847088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22960" y="2779776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9264" y="2871216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工单副驾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9264" y="3136392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制造 · 预测式 + 检测式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264" y="3383280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33" name="Oval 32"/>
          <p:cNvSpPr/>
          <p:nvPr/>
        </p:nvSpPr>
        <p:spPr>
          <a:xfrm>
            <a:off x="2980944" y="2889504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3456432" y="2779776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FF8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02736" y="2871216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交期承诺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02736" y="3136392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制造 · 预测式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02736" y="3383280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B45309"/>
                </a:solidFill>
                <a:latin typeface="微软雅黑"/>
                <a:ea typeface="微软雅黑"/>
              </a:rPr>
              <a:t>规划中</a:t>
            </a:r>
          </a:p>
        </p:txBody>
      </p:sp>
      <p:sp>
        <p:nvSpPr>
          <p:cNvPr id="38" name="Oval 37"/>
          <p:cNvSpPr/>
          <p:nvPr/>
        </p:nvSpPr>
        <p:spPr>
          <a:xfrm>
            <a:off x="5614416" y="2889504"/>
            <a:ext cx="201168" cy="20116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089904" y="2779776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236208" y="2871216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单证预检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6208" y="3136392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单证 · 抽取式 + 检测式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6208" y="3383280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43" name="Oval 42"/>
          <p:cNvSpPr/>
          <p:nvPr/>
        </p:nvSpPr>
        <p:spPr>
          <a:xfrm>
            <a:off x="8247888" y="2889504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8723376" y="2779776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869680" y="2871216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收汇认领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69680" y="3136392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财务 · 推荐式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69680" y="3383280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48" name="Oval 47"/>
          <p:cNvSpPr/>
          <p:nvPr/>
        </p:nvSpPr>
        <p:spPr>
          <a:xfrm>
            <a:off x="10881360" y="2889504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22960" y="3822191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69264" y="3913631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退税盯办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9264" y="4178807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财务 · 预测式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69264" y="4425696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53" name="Oval 52"/>
          <p:cNvSpPr/>
          <p:nvPr/>
        </p:nvSpPr>
        <p:spPr>
          <a:xfrm>
            <a:off x="2980944" y="3931920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3456432" y="3822191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602736" y="3913631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质量 AI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02736" y="4178807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质量 · 生成式 + 检测式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02736" y="4425696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58" name="Oval 57"/>
          <p:cNvSpPr/>
          <p:nvPr/>
        </p:nvSpPr>
        <p:spPr>
          <a:xfrm>
            <a:off x="5614416" y="3931920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6089904" y="3822191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236208" y="3913631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认证合规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36208" y="4178807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贸易 · 问答式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36208" y="4425696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63" name="Oval 62"/>
          <p:cNvSpPr/>
          <p:nvPr/>
        </p:nvSpPr>
        <p:spPr>
          <a:xfrm>
            <a:off x="8247888" y="3931920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8723376" y="3822191"/>
            <a:ext cx="2487168" cy="93268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869680" y="3913631"/>
            <a:ext cx="16916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经营问数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69680" y="4178807"/>
            <a:ext cx="21945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00" b="0" i="0">
                <a:solidFill>
                  <a:srgbClr val="5B6678"/>
                </a:solidFill>
                <a:latin typeface="微软雅黑"/>
                <a:ea typeface="微软雅黑"/>
              </a:rPr>
              <a:t>经营 · 问答式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869680" y="4425696"/>
            <a:ext cx="2194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1" i="0">
                <a:solidFill>
                  <a:srgbClr val="1F8A5B"/>
                </a:solidFill>
                <a:latin typeface="微软雅黑"/>
                <a:ea typeface="微软雅黑"/>
              </a:rPr>
              <a:t>已上线</a:t>
            </a:r>
          </a:p>
        </p:txBody>
      </p:sp>
      <p:sp>
        <p:nvSpPr>
          <p:cNvPr id="68" name="Oval 67"/>
          <p:cNvSpPr/>
          <p:nvPr/>
        </p:nvSpPr>
        <p:spPr>
          <a:xfrm>
            <a:off x="10881360" y="3931920"/>
            <a:ext cx="201168" cy="201168"/>
          </a:xfrm>
          <a:prstGeom prst="ellipse">
            <a:avLst/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822960" y="5074920"/>
            <a:ext cx="3346704" cy="868680"/>
          </a:xfrm>
          <a:prstGeom prst="roundRect">
            <a:avLst>
              <a:gd name="adj" fmla="val 5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24128" y="5175504"/>
            <a:ext cx="29260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1" i="0">
                <a:solidFill>
                  <a:srgbClr val="F97316"/>
                </a:solidFill>
                <a:latin typeface="微软雅黑"/>
                <a:ea typeface="微软雅黑"/>
              </a:rPr>
              <a:t>证据可查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24128" y="5468112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C9D4E6"/>
                </a:solidFill>
                <a:latin typeface="微软雅黑"/>
                <a:ea typeface="微软雅黑"/>
              </a:rPr>
              <a:t>每个字段给置信度与证据出处，不是一句「AI 认为」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389120" y="5074920"/>
            <a:ext cx="3346704" cy="868680"/>
          </a:xfrm>
          <a:prstGeom prst="roundRect">
            <a:avLst>
              <a:gd name="adj" fmla="val 5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590288" y="5175504"/>
            <a:ext cx="29260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1" i="0">
                <a:solidFill>
                  <a:srgbClr val="F97316"/>
                </a:solidFill>
                <a:latin typeface="微软雅黑"/>
                <a:ea typeface="微软雅黑"/>
              </a:rPr>
              <a:t>人工确认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90288" y="5468112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C9D4E6"/>
                </a:solidFill>
                <a:latin typeface="微软雅黑"/>
                <a:ea typeface="微软雅黑"/>
              </a:rPr>
              <a:t>AI 不改单、不定价；人点确认或采纳才落库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7955279" y="5074920"/>
            <a:ext cx="3346704" cy="868680"/>
          </a:xfrm>
          <a:prstGeom prst="roundRect">
            <a:avLst>
              <a:gd name="adj" fmla="val 5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156448" y="5175504"/>
            <a:ext cx="29260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50" b="1" i="0">
                <a:solidFill>
                  <a:srgbClr val="F97316"/>
                </a:solidFill>
                <a:latin typeface="微软雅黑"/>
                <a:ea typeface="微软雅黑"/>
              </a:rPr>
              <a:t>采纳留痕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156448" y="5468112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C9D4E6"/>
                </a:solidFill>
                <a:latin typeface="微软雅黑"/>
                <a:ea typeface="微软雅黑"/>
              </a:rPr>
              <a:t>每次采纳写进 AI 任务台账，可回看前后值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22960" y="6053328"/>
            <a:ext cx="105457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规划中 2 项：AI 询盘意向打分、AI 交期承诺（CTP）；只在能力中心展示，不承诺已上线。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AI DEEP DIVE / 两个特写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一封邮件变订单；一单六动作算清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16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55648"/>
            <a:ext cx="5212080" cy="4480560"/>
          </a:xfrm>
          <a:prstGeom prst="roundRect">
            <a:avLst>
              <a:gd name="adj" fmla="val 4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190195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AI 下单（订单解析）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240280"/>
            <a:ext cx="4663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客户邮件原文 → 12 个字段带置信度与证据 → 人确认后落单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" y="2651760"/>
            <a:ext cx="46634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61872" y="279806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2779776"/>
            <a:ext cx="4069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粘贴邮件 / PDF / 微信截图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80" y="3364991"/>
            <a:ext cx="46634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261872" y="351129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493008"/>
            <a:ext cx="4069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推理链：识客户 → 识机型 → 解条款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4078224"/>
            <a:ext cx="46634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61872" y="422452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206240"/>
            <a:ext cx="4069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逐字段置信度 + 风险清单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7280" y="4791456"/>
            <a:ext cx="466344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61872" y="49377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919472"/>
            <a:ext cx="40690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80" b="0" i="0">
                <a:solidFill>
                  <a:srgbClr val="1B2432"/>
                </a:solidFill>
                <a:latin typeface="微软雅黑"/>
                <a:ea typeface="微软雅黑"/>
              </a:rPr>
              <a:t>人确认 → 外销订单 + 11 个节点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5577840"/>
            <a:ext cx="46634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F97316"/>
                </a:solidFill>
                <a:latin typeface="微软雅黑"/>
                <a:ea typeface="微软雅黑"/>
              </a:rPr>
              <a:t>风险区会直接点出「锂电款缺 CE」「该客户授信已用 82%」。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55080" y="1755648"/>
            <a:ext cx="5029200" cy="4480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29400" y="1901952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A1628"/>
                </a:solidFill>
                <a:latin typeface="微软雅黑"/>
                <a:ea typeface="微软雅黑"/>
              </a:rPr>
              <a:t>AI 排班 + 工单副驾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9400" y="224028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人 / 机 / 料约束排 7 天班；单张工单六个动作一次算清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1968" y="2651760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排班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01968" y="2889504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7 天 × 6 车间，冲突与替代方案代价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87967" y="2651760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齐套预测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87967" y="2889504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最快开工日被哪一天、哪批料卡住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01968" y="3493008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工艺工时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968" y="3730752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瓶颈工序要开几个工位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7967" y="3493008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报工异常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87967" y="3730752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不良集中与重复报工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01968" y="4334256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完工预测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01968" y="4572000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ETD 晚几天、达成概率多少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87967" y="4334256"/>
            <a:ext cx="21031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不良根因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87967" y="4572000"/>
            <a:ext cx="2103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780" b="0" i="0">
                <a:solidFill>
                  <a:srgbClr val="5B6678"/>
                </a:solidFill>
                <a:latin typeface="微软雅黑"/>
                <a:ea typeface="微软雅黑"/>
              </a:rPr>
              <a:t>5M1E 证据链，Top3 根因 + 召回范围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9400" y="5394960"/>
            <a:ext cx="4480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每个动作都能「采纳」落到催料任务、排程调整或 8D 草稿；不采纳也不改单。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BOARD / 看板与终端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八个数，两次穿透，五个终端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17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55648"/>
            <a:ext cx="7315200" cy="40233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0" name="Picture 9" descr="wai-18-boss-screen.jpg"/>
          <p:cNvPicPr>
            <a:picLocks noChangeAspect="1"/>
          </p:cNvPicPr>
          <p:nvPr/>
        </p:nvPicPr>
        <p:blipFill>
          <a:blip r:embed="rId2"/>
          <a:srcRect t="1669" b="1669"/>
          <a:stretch>
            <a:fillRect/>
          </a:stretch>
        </p:blipFill>
        <p:spPr>
          <a:xfrm>
            <a:off x="873252" y="1805939"/>
            <a:ext cx="7214616" cy="39227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585216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老板经营驾驶舱（大屏）：在手订单、毛利、现金与应收、退税在途、准交率、不良率、库存、风险哨兵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2480" y="1755648"/>
            <a:ext cx="2971800" cy="167335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3" name="Picture 12" descr="wai-21-boss-inapp-board.jpg"/>
          <p:cNvPicPr>
            <a:picLocks noChangeAspect="1"/>
          </p:cNvPicPr>
          <p:nvPr/>
        </p:nvPicPr>
        <p:blipFill>
          <a:blip r:embed="rId3"/>
          <a:srcRect t="1309" b="1309"/>
          <a:stretch>
            <a:fillRect/>
          </a:stretch>
        </p:blipFill>
        <p:spPr>
          <a:xfrm>
            <a:off x="8462772" y="1805939"/>
            <a:ext cx="2871216" cy="15727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12480" y="3474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管理端内嵌看板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3886200"/>
            <a:ext cx="2971800" cy="167335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1430">
            <a:solidFill>
              <a:srgbClr val="DCE2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6" name="Picture 15" descr="wai-19-cockpit-kanban-center.jpg"/>
          <p:cNvPicPr>
            <a:picLocks noChangeAspect="1"/>
          </p:cNvPicPr>
          <p:nvPr/>
        </p:nvPicPr>
        <p:blipFill>
          <a:blip r:embed="rId4"/>
          <a:srcRect t="1309" b="1309"/>
          <a:stretch>
            <a:fillRect/>
          </a:stretch>
        </p:blipFill>
        <p:spPr>
          <a:xfrm>
            <a:off x="8462772" y="3936491"/>
            <a:ext cx="2871216" cy="15727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412480" y="55961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专项看板中心（57 块）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6053328"/>
            <a:ext cx="137160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800" b="1" i="0">
                <a:solidFill>
                  <a:srgbClr val="0A1628"/>
                </a:solidFill>
                <a:latin typeface="微软雅黑"/>
                <a:ea typeface="微软雅黑"/>
              </a:rPr>
              <a:t>PC 管理端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6053328"/>
            <a:ext cx="137160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800" b="1" i="0">
                <a:solidFill>
                  <a:srgbClr val="0A1628"/>
                </a:solidFill>
                <a:latin typeface="微软雅黑"/>
                <a:ea typeface="微软雅黑"/>
              </a:rPr>
              <a:t>平板 / 手机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49040" y="605332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800" b="1" i="0">
                <a:solidFill>
                  <a:srgbClr val="0A1628"/>
                </a:solidFill>
                <a:latin typeface="微软雅黑"/>
                <a:ea typeface="微软雅黑"/>
              </a:rPr>
              <a:t>车间大屏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66360" y="6053328"/>
            <a:ext cx="137160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800" b="1" i="0">
                <a:solidFill>
                  <a:srgbClr val="0A1628"/>
                </a:solidFill>
                <a:latin typeface="微软雅黑"/>
                <a:ea typeface="微软雅黑"/>
              </a:rPr>
              <a:t>老板驾驶舱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29400" y="6053328"/>
            <a:ext cx="1188720" cy="274320"/>
          </a:xfrm>
          <a:prstGeom prst="roundRect">
            <a:avLst>
              <a:gd name="adj" fmla="val 50000"/>
            </a:avLst>
          </a:prstGeom>
          <a:solidFill>
            <a:srgbClr val="E9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5000"/>
              </a:lnSpc>
            </a:pPr>
            <a:r>
              <a:rPr sz="800" b="1" i="0">
                <a:solidFill>
                  <a:srgbClr val="0A1628"/>
                </a:solidFill>
                <a:latin typeface="微软雅黑"/>
                <a:ea typeface="微软雅黑"/>
              </a:rPr>
              <a:t>只读展示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GOVERNANCE / 权限与安全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29 个角色，696 格权限，三层授权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18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5852160" cy="102412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54864" cy="10241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1911095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0A1628"/>
                </a:solidFill>
                <a:latin typeface="微软雅黑"/>
                <a:ea typeface="微软雅黑"/>
              </a:rPr>
              <a:t>第一层 · 数据范围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21284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全部 / 本部门 / 本人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2487168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业务员只看自己的客户，主管看本部门，高管看全公司。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2953512"/>
            <a:ext cx="5852160" cy="102412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2960" y="2953512"/>
            <a:ext cx="54864" cy="10241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0704" y="3081528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0A1628"/>
                </a:solidFill>
                <a:latin typeface="微软雅黑"/>
                <a:ea typeface="微软雅黑"/>
              </a:rPr>
              <a:t>第二层 · 字段级可见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" y="338328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同一张表，字段也能藏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0704" y="36576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成本、毛利、工资、供应商底价，按角色决定看不看得见。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123944"/>
            <a:ext cx="5852160" cy="1024128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22960" y="4123944"/>
            <a:ext cx="54864" cy="10241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60704" y="4251959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0A1628"/>
                </a:solidFill>
                <a:latin typeface="微软雅黑"/>
                <a:ea typeface="微软雅黑"/>
              </a:rPr>
              <a:t>第三层 · 菜单与操作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" y="4553712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1" i="0">
                <a:solidFill>
                  <a:srgbClr val="F97316"/>
                </a:solidFill>
                <a:latin typeface="微软雅黑"/>
                <a:ea typeface="微软雅黑"/>
              </a:rPr>
              <a:t>19 模块 × 5 动作 = 696 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" y="4828031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能进哪些模块、能不能新增 / 修改 / 导出 / 审批，逐格开关。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4088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36092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8096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00100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32104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64108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96112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28116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60120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92124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1024128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0561320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0881359" y="18105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04088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736092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768096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00100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832104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64108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96112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928116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960120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992124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024128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10561320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10881359" y="21305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704088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736092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768096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800100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832104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864108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896112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928116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960120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992124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1024128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10561320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0881359" y="24505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704088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736092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768096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800100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832104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864108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896112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928116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960120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992124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1024128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10561320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10881359" y="277063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704088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736092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768096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Rounded Rectangle 78"/>
          <p:cNvSpPr/>
          <p:nvPr/>
        </p:nvSpPr>
        <p:spPr>
          <a:xfrm>
            <a:off x="800100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832104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864108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896112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Rounded Rectangle 82"/>
          <p:cNvSpPr/>
          <p:nvPr/>
        </p:nvSpPr>
        <p:spPr>
          <a:xfrm>
            <a:off x="928116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Rounded Rectangle 83"/>
          <p:cNvSpPr/>
          <p:nvPr/>
        </p:nvSpPr>
        <p:spPr>
          <a:xfrm>
            <a:off x="960120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992124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1024128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Rounded Rectangle 86"/>
          <p:cNvSpPr/>
          <p:nvPr/>
        </p:nvSpPr>
        <p:spPr>
          <a:xfrm>
            <a:off x="10561320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10881359" y="309067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704088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Rounded Rectangle 89"/>
          <p:cNvSpPr/>
          <p:nvPr/>
        </p:nvSpPr>
        <p:spPr>
          <a:xfrm>
            <a:off x="736092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768096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800100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3" name="Rounded Rectangle 92"/>
          <p:cNvSpPr/>
          <p:nvPr/>
        </p:nvSpPr>
        <p:spPr>
          <a:xfrm>
            <a:off x="832104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Rounded Rectangle 93"/>
          <p:cNvSpPr/>
          <p:nvPr/>
        </p:nvSpPr>
        <p:spPr>
          <a:xfrm>
            <a:off x="864108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Rounded Rectangle 94"/>
          <p:cNvSpPr/>
          <p:nvPr/>
        </p:nvSpPr>
        <p:spPr>
          <a:xfrm>
            <a:off x="896112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Rounded Rectangle 95"/>
          <p:cNvSpPr/>
          <p:nvPr/>
        </p:nvSpPr>
        <p:spPr>
          <a:xfrm>
            <a:off x="928116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Rounded Rectangle 96"/>
          <p:cNvSpPr/>
          <p:nvPr/>
        </p:nvSpPr>
        <p:spPr>
          <a:xfrm>
            <a:off x="960120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992124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9" name="Rounded Rectangle 98"/>
          <p:cNvSpPr/>
          <p:nvPr/>
        </p:nvSpPr>
        <p:spPr>
          <a:xfrm>
            <a:off x="1024128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Rounded Rectangle 99"/>
          <p:cNvSpPr/>
          <p:nvPr/>
        </p:nvSpPr>
        <p:spPr>
          <a:xfrm>
            <a:off x="10561320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Rounded Rectangle 100"/>
          <p:cNvSpPr/>
          <p:nvPr/>
        </p:nvSpPr>
        <p:spPr>
          <a:xfrm>
            <a:off x="10881359" y="341071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Rounded Rectangle 101"/>
          <p:cNvSpPr/>
          <p:nvPr/>
        </p:nvSpPr>
        <p:spPr>
          <a:xfrm>
            <a:off x="704088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3" name="Rounded Rectangle 102"/>
          <p:cNvSpPr/>
          <p:nvPr/>
        </p:nvSpPr>
        <p:spPr>
          <a:xfrm>
            <a:off x="736092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768096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5" name="Rounded Rectangle 104"/>
          <p:cNvSpPr/>
          <p:nvPr/>
        </p:nvSpPr>
        <p:spPr>
          <a:xfrm>
            <a:off x="800100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Rounded Rectangle 105"/>
          <p:cNvSpPr/>
          <p:nvPr/>
        </p:nvSpPr>
        <p:spPr>
          <a:xfrm>
            <a:off x="832104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Rounded Rectangle 106"/>
          <p:cNvSpPr/>
          <p:nvPr/>
        </p:nvSpPr>
        <p:spPr>
          <a:xfrm>
            <a:off x="864108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Rounded Rectangle 107"/>
          <p:cNvSpPr/>
          <p:nvPr/>
        </p:nvSpPr>
        <p:spPr>
          <a:xfrm>
            <a:off x="896112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9" name="Rounded Rectangle 108"/>
          <p:cNvSpPr/>
          <p:nvPr/>
        </p:nvSpPr>
        <p:spPr>
          <a:xfrm>
            <a:off x="928116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Rounded Rectangle 109"/>
          <p:cNvSpPr/>
          <p:nvPr/>
        </p:nvSpPr>
        <p:spPr>
          <a:xfrm>
            <a:off x="960120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1" name="Rounded Rectangle 110"/>
          <p:cNvSpPr/>
          <p:nvPr/>
        </p:nvSpPr>
        <p:spPr>
          <a:xfrm>
            <a:off x="992124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2" name="Rounded Rectangle 111"/>
          <p:cNvSpPr/>
          <p:nvPr/>
        </p:nvSpPr>
        <p:spPr>
          <a:xfrm>
            <a:off x="1024128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Rounded Rectangle 112"/>
          <p:cNvSpPr/>
          <p:nvPr/>
        </p:nvSpPr>
        <p:spPr>
          <a:xfrm>
            <a:off x="10561320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Rounded Rectangle 113"/>
          <p:cNvSpPr/>
          <p:nvPr/>
        </p:nvSpPr>
        <p:spPr>
          <a:xfrm>
            <a:off x="10881359" y="3730752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ounded Rectangle 114"/>
          <p:cNvSpPr/>
          <p:nvPr/>
        </p:nvSpPr>
        <p:spPr>
          <a:xfrm>
            <a:off x="704088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Rounded Rectangle 115"/>
          <p:cNvSpPr/>
          <p:nvPr/>
        </p:nvSpPr>
        <p:spPr>
          <a:xfrm>
            <a:off x="736092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ounded Rectangle 116"/>
          <p:cNvSpPr/>
          <p:nvPr/>
        </p:nvSpPr>
        <p:spPr>
          <a:xfrm>
            <a:off x="768096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Rounded Rectangle 117"/>
          <p:cNvSpPr/>
          <p:nvPr/>
        </p:nvSpPr>
        <p:spPr>
          <a:xfrm>
            <a:off x="800100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ounded Rectangle 118"/>
          <p:cNvSpPr/>
          <p:nvPr/>
        </p:nvSpPr>
        <p:spPr>
          <a:xfrm>
            <a:off x="832104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Rounded Rectangle 119"/>
          <p:cNvSpPr/>
          <p:nvPr/>
        </p:nvSpPr>
        <p:spPr>
          <a:xfrm>
            <a:off x="864108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ounded Rectangle 120"/>
          <p:cNvSpPr/>
          <p:nvPr/>
        </p:nvSpPr>
        <p:spPr>
          <a:xfrm>
            <a:off x="896112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ounded Rectangle 121"/>
          <p:cNvSpPr/>
          <p:nvPr/>
        </p:nvSpPr>
        <p:spPr>
          <a:xfrm>
            <a:off x="928116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Rounded Rectangle 122"/>
          <p:cNvSpPr/>
          <p:nvPr/>
        </p:nvSpPr>
        <p:spPr>
          <a:xfrm>
            <a:off x="960120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4" name="Rounded Rectangle 123"/>
          <p:cNvSpPr/>
          <p:nvPr/>
        </p:nvSpPr>
        <p:spPr>
          <a:xfrm>
            <a:off x="992124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Rounded Rectangle 124"/>
          <p:cNvSpPr/>
          <p:nvPr/>
        </p:nvSpPr>
        <p:spPr>
          <a:xfrm>
            <a:off x="1024128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Rounded Rectangle 125"/>
          <p:cNvSpPr/>
          <p:nvPr/>
        </p:nvSpPr>
        <p:spPr>
          <a:xfrm>
            <a:off x="10561320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7" name="Rounded Rectangle 126"/>
          <p:cNvSpPr/>
          <p:nvPr/>
        </p:nvSpPr>
        <p:spPr>
          <a:xfrm>
            <a:off x="10881359" y="405079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8" name="Rounded Rectangle 127"/>
          <p:cNvSpPr/>
          <p:nvPr/>
        </p:nvSpPr>
        <p:spPr>
          <a:xfrm>
            <a:off x="704088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9" name="Rounded Rectangle 128"/>
          <p:cNvSpPr/>
          <p:nvPr/>
        </p:nvSpPr>
        <p:spPr>
          <a:xfrm>
            <a:off x="736092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0" name="Rounded Rectangle 129"/>
          <p:cNvSpPr/>
          <p:nvPr/>
        </p:nvSpPr>
        <p:spPr>
          <a:xfrm>
            <a:off x="768096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1" name="Rounded Rectangle 130"/>
          <p:cNvSpPr/>
          <p:nvPr/>
        </p:nvSpPr>
        <p:spPr>
          <a:xfrm>
            <a:off x="800100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2" name="Rounded Rectangle 131"/>
          <p:cNvSpPr/>
          <p:nvPr/>
        </p:nvSpPr>
        <p:spPr>
          <a:xfrm>
            <a:off x="832104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3" name="Rounded Rectangle 132"/>
          <p:cNvSpPr/>
          <p:nvPr/>
        </p:nvSpPr>
        <p:spPr>
          <a:xfrm>
            <a:off x="864108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4" name="Rounded Rectangle 133"/>
          <p:cNvSpPr/>
          <p:nvPr/>
        </p:nvSpPr>
        <p:spPr>
          <a:xfrm>
            <a:off x="896112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5" name="Rounded Rectangle 134"/>
          <p:cNvSpPr/>
          <p:nvPr/>
        </p:nvSpPr>
        <p:spPr>
          <a:xfrm>
            <a:off x="928116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6" name="Rounded Rectangle 135"/>
          <p:cNvSpPr/>
          <p:nvPr/>
        </p:nvSpPr>
        <p:spPr>
          <a:xfrm>
            <a:off x="960120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E3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7" name="Rounded Rectangle 136"/>
          <p:cNvSpPr/>
          <p:nvPr/>
        </p:nvSpPr>
        <p:spPr>
          <a:xfrm>
            <a:off x="992124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8" name="Rounded Rectangle 137"/>
          <p:cNvSpPr/>
          <p:nvPr/>
        </p:nvSpPr>
        <p:spPr>
          <a:xfrm>
            <a:off x="1024128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9" name="Rounded Rectangle 138"/>
          <p:cNvSpPr/>
          <p:nvPr/>
        </p:nvSpPr>
        <p:spPr>
          <a:xfrm>
            <a:off x="10561320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0" name="Rounded Rectangle 139"/>
          <p:cNvSpPr/>
          <p:nvPr/>
        </p:nvSpPr>
        <p:spPr>
          <a:xfrm>
            <a:off x="10881359" y="4370831"/>
            <a:ext cx="237744" cy="237744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1" name="TextBox 140"/>
          <p:cNvSpPr txBox="1"/>
          <p:nvPr/>
        </p:nvSpPr>
        <p:spPr>
          <a:xfrm>
            <a:off x="7040880" y="484632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权限矩阵示意：29 行 × 24 列，页面可逐格改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7040880" y="5257800"/>
            <a:ext cx="4343400" cy="914400"/>
          </a:xfrm>
          <a:prstGeom prst="roundRect">
            <a:avLst>
              <a:gd name="adj" fmla="val 5000"/>
            </a:avLst>
          </a:prstGeom>
          <a:solidFill>
            <a:srgbClr val="E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7223760" y="5349240"/>
            <a:ext cx="4023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900" b="0" i="0">
                <a:solidFill>
                  <a:srgbClr val="1F8A5B"/>
                </a:solidFill>
                <a:latin typeface="微软雅黑"/>
                <a:ea typeface="微软雅黑"/>
              </a:rPr>
              <a:t>改过的格子不会被默认值覆盖；越权不是报错，是看不见。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DELIVERY / 交付与实施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三种形态，四阶段，主线 6–8 周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19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3346704" cy="114300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42416" y="1901952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0A1628"/>
                </a:solidFill>
                <a:latin typeface="微软雅黑"/>
                <a:ea typeface="微软雅黑"/>
              </a:rPr>
              <a:t>云演示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" y="2212848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19" b="0" i="0">
                <a:solidFill>
                  <a:srgbClr val="5B6678"/>
                </a:solidFill>
                <a:latin typeface="微软雅黑"/>
                <a:ea typeface="微软雅黑"/>
              </a:rPr>
              <a:t>公网子目录部署，开箱即用；适合选型期与远程演示。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6" y="267004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20" b="0" i="0">
                <a:solidFill>
                  <a:srgbClr val="7A8699"/>
                </a:solidFill>
                <a:latin typeface="微软雅黑"/>
                <a:ea typeface="微软雅黑"/>
              </a:rPr>
              <a:t>p.zerocod.cn/wai-diandonggongju/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783080"/>
            <a:ext cx="3346704" cy="1143000"/>
          </a:xfrm>
          <a:prstGeom prst="roundRect">
            <a:avLst>
              <a:gd name="adj" fmla="val 5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1901952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F97316"/>
                </a:solidFill>
                <a:latin typeface="微软雅黑"/>
                <a:ea typeface="微软雅黑"/>
              </a:rPr>
              <a:t>本地私有化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08576" y="2212848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19" b="0" i="0">
                <a:solidFill>
                  <a:srgbClr val="C9D4E6"/>
                </a:solidFill>
                <a:latin typeface="微软雅黑"/>
                <a:ea typeface="微软雅黑"/>
              </a:rPr>
              <a:t>部署在企业内网服务器，数据不出厂；断网可完整运行。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8576" y="267004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20" b="0" i="0">
                <a:solidFill>
                  <a:srgbClr val="8FA0B8"/>
                </a:solidFill>
                <a:latin typeface="微软雅黑"/>
                <a:ea typeface="微软雅黑"/>
              </a:rPr>
              <a:t>PHP 8.3 + SQLite / MySQL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55279" y="1783080"/>
            <a:ext cx="3346704" cy="1143000"/>
          </a:xfrm>
          <a:prstGeom prst="roundRect">
            <a:avLst>
              <a:gd name="adj" fmla="val 5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4736" y="1901952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 i="0">
                <a:solidFill>
                  <a:srgbClr val="0A1628"/>
                </a:solidFill>
                <a:latin typeface="微软雅黑"/>
                <a:ea typeface="微软雅黑"/>
              </a:rPr>
              <a:t>子目录共存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74736" y="2212848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19" b="0" i="0">
                <a:solidFill>
                  <a:srgbClr val="5B6678"/>
                </a:solidFill>
                <a:latin typeface="微软雅黑"/>
                <a:ea typeface="微软雅黑"/>
              </a:rPr>
              <a:t>挂在已有域名子目录，不抢端口、不影响现有站点。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4736" y="2670048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720" b="0" i="0">
                <a:solidFill>
                  <a:srgbClr val="7A8699"/>
                </a:solidFill>
                <a:latin typeface="微软雅黑"/>
                <a:ea typeface="微软雅黑"/>
              </a:rPr>
              <a:t>/wai-diandonggongju/ 一级目录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3310128"/>
            <a:ext cx="10545775" cy="18288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2960" y="3200400"/>
            <a:ext cx="237744" cy="237744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3566160"/>
            <a:ext cx="25146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第 1 阶段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3840480"/>
            <a:ext cx="2468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诊断（1–2 周）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4169663"/>
            <a:ext cx="24688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梳理主数据、单据流与审批口径；确认 19 个业务域里先上哪几个，形成一页范围清单。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212080"/>
            <a:ext cx="2468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1F8A5B"/>
                </a:solidFill>
                <a:latin typeface="微软雅黑"/>
                <a:ea typeface="微软雅黑"/>
              </a:rPr>
              <a:t>交付物：主数据清单、流程差异表、上线范围</a:t>
            </a:r>
          </a:p>
        </p:txBody>
      </p:sp>
      <p:sp>
        <p:nvSpPr>
          <p:cNvPr id="27" name="Oval 26"/>
          <p:cNvSpPr/>
          <p:nvPr/>
        </p:nvSpPr>
        <p:spPr>
          <a:xfrm>
            <a:off x="3493008" y="3200400"/>
            <a:ext cx="237744" cy="237744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93008" y="3566160"/>
            <a:ext cx="25146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第 2 阶段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93008" y="3840480"/>
            <a:ext cx="2468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配置（2–3 周）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3008" y="4169663"/>
            <a:ext cx="24688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导入机型 / SKU / 客户 / 供应商与期初库存；配置角色权限、编号规则、打印模板、单证规则。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93008" y="5212080"/>
            <a:ext cx="2468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1F8A5B"/>
                </a:solidFill>
                <a:latin typeface="微软雅黑"/>
                <a:ea typeface="微软雅黑"/>
              </a:rPr>
              <a:t>交付物：可登录的测试环境、权限矩阵确认单</a:t>
            </a:r>
          </a:p>
        </p:txBody>
      </p:sp>
      <p:sp>
        <p:nvSpPr>
          <p:cNvPr id="32" name="Oval 31"/>
          <p:cNvSpPr/>
          <p:nvPr/>
        </p:nvSpPr>
        <p:spPr>
          <a:xfrm>
            <a:off x="6163056" y="3200400"/>
            <a:ext cx="237744" cy="237744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63056" y="3566160"/>
            <a:ext cx="25146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第 3 阶段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3056" y="3840480"/>
            <a:ext cx="2468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试运行（2–4 周）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63056" y="4169663"/>
            <a:ext cx="24688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选一条产品线跑通「询盘 → 报价 → 订单 → 单证 → 出运 → 收汇 → 退税」，并行 Excel 对账。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63056" y="5212080"/>
            <a:ext cx="2468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1F8A5B"/>
                </a:solidFill>
                <a:latin typeface="微软雅黑"/>
                <a:ea typeface="微软雅黑"/>
              </a:rPr>
              <a:t>交付物：试运行报告、差异处理清单</a:t>
            </a:r>
          </a:p>
        </p:txBody>
      </p:sp>
      <p:sp>
        <p:nvSpPr>
          <p:cNvPr id="37" name="Oval 36"/>
          <p:cNvSpPr/>
          <p:nvPr/>
        </p:nvSpPr>
        <p:spPr>
          <a:xfrm>
            <a:off x="8833104" y="3200400"/>
            <a:ext cx="237744" cy="237744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33104" y="3566160"/>
            <a:ext cx="25146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第 4 阶段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33104" y="3840480"/>
            <a:ext cx="24688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100" b="1" i="0">
                <a:solidFill>
                  <a:srgbClr val="0A1628"/>
                </a:solidFill>
                <a:latin typeface="微软雅黑"/>
                <a:ea typeface="微软雅黑"/>
              </a:rPr>
              <a:t>验收（1 周）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33104" y="4169663"/>
            <a:ext cx="24688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5B6678"/>
                </a:solidFill>
                <a:latin typeface="微软雅黑"/>
                <a:ea typeface="微软雅黑"/>
              </a:rPr>
              <a:t>按验收口径逐项打勾，培训关键用户，交付账号、文档与备份方案。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33104" y="5212080"/>
            <a:ext cx="2468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750" b="0" i="0">
                <a:solidFill>
                  <a:srgbClr val="1F8A5B"/>
                </a:solidFill>
                <a:latin typeface="微软雅黑"/>
                <a:ea typeface="微软雅黑"/>
              </a:rPr>
              <a:t>交付物：验收单、培训记录、运维手册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2960" y="5806440"/>
            <a:ext cx="10545775" cy="457200"/>
          </a:xfrm>
          <a:prstGeom prst="roundRect">
            <a:avLst>
              <a:gd name="adj" fmla="val 5000"/>
            </a:avLst>
          </a:prstGeom>
          <a:solidFill>
            <a:srgbClr val="FFF1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42416" y="5888736"/>
            <a:ext cx="100885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8A4B12"/>
                </a:solidFill>
                <a:latin typeface="微软雅黑"/>
                <a:ea typeface="微软雅黑"/>
              </a:rPr>
              <a:t>只上「贸易 + 单证 + 财务」主线：6–8 周验收；含生产制造与仓储质量：10–14 周。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786384"/>
            <a:ext cx="73152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658368"/>
            <a:ext cx="7772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VALUE / 上线前后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932688"/>
            <a:ext cx="10241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2700" b="1" i="0">
                <a:solidFill>
                  <a:srgbClr val="0A1628"/>
                </a:solidFill>
                <a:latin typeface="微软雅黑"/>
                <a:ea typeface="微软雅黑"/>
              </a:rPr>
              <a:t>同一件事，换一种做法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572768"/>
            <a:ext cx="10545775" cy="10972"/>
          </a:xfrm>
          <a:prstGeom prst="rect">
            <a:avLst/>
          </a:prstGeom>
          <a:solidFill>
            <a:srgbClr val="DCE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6428232"/>
            <a:ext cx="6400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算数-电动工具工贸一体化系统 · V2026.11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71455" y="6428232"/>
            <a:ext cx="10972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A8699"/>
                </a:solidFill>
                <a:latin typeface="微软雅黑"/>
                <a:ea typeface="微软雅黑"/>
              </a:rPr>
              <a:t>20 /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783080"/>
            <a:ext cx="2926080" cy="457200"/>
          </a:xfrm>
          <a:prstGeom prst="roundRect">
            <a:avLst>
              <a:gd name="adj" fmla="val 4000"/>
            </a:avLst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856231"/>
            <a:ext cx="2651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94760" y="1783080"/>
            <a:ext cx="3657600" cy="457200"/>
          </a:xfrm>
          <a:prstGeom prst="roundRect">
            <a:avLst>
              <a:gd name="adj" fmla="val 4000"/>
            </a:avLst>
          </a:prstGeom>
          <a:solidFill>
            <a:srgbClr val="8A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77640" y="185623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现在（Excel / 老 ERP）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79" y="1783080"/>
            <a:ext cx="3886200" cy="457200"/>
          </a:xfrm>
          <a:prstGeom prst="roundRect">
            <a:avLst>
              <a:gd name="adj" fmla="val 4000"/>
            </a:avLst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0" y="1856231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上线后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286000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2414016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询盘响应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77640" y="241401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靠人盯，超时没人知道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0" y="2414016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SLA 倒计时，超时置顶标红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2852928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2980944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报价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77640" y="2980944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40 分钟，成本靠估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0" y="2980944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8 分钟，12 项成本卡 + 红线审批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3419856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3547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单证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77640" y="3547872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出单后才发现箱数不对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0" y="3547872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出单前 25 条规则拦截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3986783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5840" y="411479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车间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7640" y="4114799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微信群报工，插单说不清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0960" y="4114799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扫码报工，插单模拟给答复交期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4553712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5840" y="4681728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收汇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77640" y="468172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月底对账才发现认错单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80960" y="468172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水单当天匹配 + 人工认领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" y="5120640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5840" y="5248655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退税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77640" y="5248655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缺件到期限才知道作废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80960" y="524865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缺件穿透到责任人 + 一键催办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" y="5687568"/>
            <a:ext cx="10545775" cy="530352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05840" y="5815583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0A1628"/>
                </a:solidFill>
                <a:latin typeface="微软雅黑"/>
                <a:ea typeface="微软雅黑"/>
              </a:rPr>
              <a:t>老板看数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77640" y="5815583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5B6678"/>
                </a:solidFill>
                <a:latin typeface="微软雅黑"/>
                <a:ea typeface="微软雅黑"/>
              </a:rPr>
              <a:t>等月底报表，口径不一致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80960" y="581558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50" b="0" i="0">
                <a:solidFill>
                  <a:srgbClr val="1F8A5B"/>
                </a:solidFill>
                <a:latin typeface="微软雅黑"/>
                <a:ea typeface="微软雅黑"/>
              </a:rPr>
              <a:t>八个数字，两次穿透到订单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82296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 i="0">
                <a:solidFill>
                  <a:srgbClr val="F97316"/>
                </a:solidFill>
                <a:latin typeface="微软雅黑"/>
                <a:ea typeface="微软雅黑"/>
              </a:rPr>
              <a:t>NEXT STEP / 下一步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786384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  <a:ea typeface="微软雅黑"/>
              </a:rPr>
              <a:t>先看现场演示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  <a:ea typeface="微软雅黑"/>
              </a:rPr>
              <a:t>再决定要不要上系统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17520"/>
            <a:ext cx="749807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0" i="0">
                <a:solidFill>
                  <a:srgbClr val="C9D4E6"/>
                </a:solidFill>
                <a:latin typeface="微软雅黑"/>
                <a:ea typeface="微软雅黑"/>
              </a:rPr>
              <a:t>15 幕主线 + 8 个招牌动作，演示租户已预置 180 张订单、651 份单证、260 张工单。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794760"/>
            <a:ext cx="6949440" cy="548640"/>
          </a:xfrm>
          <a:prstGeom prst="roundRect">
            <a:avLst>
              <a:gd name="adj" fmla="val 6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3922776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资料下载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3160" y="3913632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80" b="0" i="0">
                <a:solidFill>
                  <a:srgbClr val="D8E2F0"/>
                </a:solidFill>
                <a:latin typeface="微软雅黑"/>
                <a:ea typeface="微软雅黑"/>
              </a:rPr>
              <a:t>功能清单 XLSX · 功能介绍 PPTX · 宣传手册 DOCX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453128"/>
            <a:ext cx="6949440" cy="548640"/>
          </a:xfrm>
          <a:prstGeom prst="roundRect">
            <a:avLst>
              <a:gd name="adj" fmla="val 6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458114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在线演示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4572000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80" b="0" i="0">
                <a:solidFill>
                  <a:srgbClr val="D8E2F0"/>
                </a:solidFill>
                <a:latin typeface="微软雅黑"/>
                <a:ea typeface="微软雅黑"/>
              </a:rPr>
              <a:t>p.zerocod.cn/wai-diandonggongju/web/（密码 123456）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5111496"/>
            <a:ext cx="6949440" cy="548640"/>
          </a:xfrm>
          <a:prstGeom prst="roundRect">
            <a:avLst>
              <a:gd name="adj" fmla="val 6000"/>
            </a:avLst>
          </a:prstGeom>
          <a:solidFill>
            <a:srgbClr val="16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5239512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1" i="0">
                <a:solidFill>
                  <a:srgbClr val="F97316"/>
                </a:solidFill>
                <a:latin typeface="微软雅黑"/>
                <a:ea typeface="微软雅黑"/>
              </a:rPr>
              <a:t>商务咨询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3160" y="5230368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80" b="0" i="0">
                <a:solidFill>
                  <a:srgbClr val="D8E2F0"/>
                </a:solidFill>
                <a:latin typeface="微软雅黑"/>
                <a:ea typeface="微软雅黑"/>
              </a:rPr>
              <a:t>180 1631 3342（微信同号）· zerocod.cn</a:t>
            </a:r>
          </a:p>
        </p:txBody>
      </p:sp>
      <p:pic>
        <p:nvPicPr>
          <p:cNvPr id="16" name="Picture 15" descr="wecom-qr.png"/>
          <p:cNvPicPr>
            <a:picLocks noChangeAspect="1"/>
          </p:cNvPicPr>
          <p:nvPr/>
        </p:nvPicPr>
        <p:blipFill>
          <a:blip r:embed="rId2"/>
          <a:srcRect l="299" r="299"/>
          <a:stretch>
            <a:fillRect/>
          </a:stretch>
        </p:blipFill>
        <p:spPr>
          <a:xfrm>
            <a:off x="9951415" y="3310128"/>
            <a:ext cx="1417320" cy="1417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31375" y="4791456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10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企业微信扫码</a:t>
            </a: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AFC0D6"/>
                </a:solidFill>
                <a:latin typeface="微软雅黑"/>
                <a:ea typeface="微软雅黑"/>
              </a:rPr>
              <a:t>咨询产品与实施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9775" y="627278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2000"/>
              </a:lnSpc>
              <a:spcBef>
                <a:spcPts val="0"/>
              </a:spcBef>
              <a:spcAft>
                <a:spcPts val="800"/>
              </a:spcAft>
            </a:pPr>
            <a:r>
              <a:rPr sz="800" b="0" i="0">
                <a:solidFill>
                  <a:srgbClr val="7C8CA6"/>
                </a:solidFill>
                <a:latin typeface="微软雅黑"/>
                <a:ea typeface="微软雅黑"/>
              </a:rPr>
              <a:t>© 2026 算数科技 · V2026.11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