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rgbClr val="0A53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992000" y="-600000"/>
            <a:ext cx="2600000" cy="300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00000" y="1700000"/>
            <a:ext cx="95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4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算数 · 养老院管理系统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600000"/>
            <a:ext cx="9500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9FDDE3"/>
                </a:solidFill>
                <a:latin typeface="微软雅黑"/>
                <a:ea typeface="微软雅黑"/>
                <a:cs typeface="微软雅黑"/>
              </a:rPr>
              <a:t>长者档案、入住床位、能力评估、照护等级、照护计划与执行、费用结算、家属协同，电脑端与手机端同源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0000" y="3300000"/>
            <a:ext cx="1700000" cy="12000"/>
          </a:xfrm>
          <a:prstGeom prst="roundRect">
            <a:avLst/>
          </a:prstGeom>
          <a:solidFill>
            <a:srgbClr val="7FE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0000" y="3520000"/>
            <a:ext cx="9500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CBE6E9"/>
                </a:solidFill>
                <a:latin typeface="微软雅黑"/>
                <a:ea typeface="微软雅黑"/>
                <a:cs typeface="微软雅黑"/>
              </a:rPr>
              <a:t>产品功能介绍 · 2026-10-10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CBE6E9"/>
                </a:solidFill>
                <a:latin typeface="微软雅黑"/>
                <a:ea typeface="微软雅黑"/>
                <a:cs typeface="微软雅黑"/>
              </a:rPr>
              <a:t>上海思扬信息科技有限公司 / 算数科技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0000" y="5958000"/>
            <a:ext cx="95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9FDDE3"/>
                </a:solidFill>
                <a:latin typeface="微软雅黑"/>
                <a:ea typeface="微软雅黑"/>
                <a:cs typeface="微软雅黑"/>
              </a:rPr>
              <a:t>商务联系：18016313342（微信同号）  官网：https://p.zerocod.cn/yanglaoyuan/intro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PRODUCT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一页看懂这套系统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0000" y="1600000"/>
            <a:ext cx="10792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按机构自己的流程交付，不是通用软件套壳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00000" y="2350000"/>
            <a:ext cx="2598000" cy="115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0000" y="250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8大模块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0000" y="297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从基础平台到设置中心全覆盖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8000" y="2350000"/>
            <a:ext cx="2598000" cy="115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88000" y="250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28张业务表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8000" y="297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档案 · 评估 · 照护 · 费用主线贯通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56000" y="2350000"/>
            <a:ext cx="2598000" cy="115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16000" y="250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15类角色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16000" y="297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角色 × 数据范围双层控制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884000" y="2350000"/>
            <a:ext cx="2598000" cy="115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44000" y="250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26项评估指标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44000" y="2970000"/>
            <a:ext cx="22780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对齐 GB/T 42195—2022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0000" y="3780000"/>
            <a:ext cx="90000" cy="9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40000" y="3700000"/>
            <a:ext cx="10600000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8 大模块、119 条功能项，覆盖档案、入住、评估、照护、费用、家属协同、运营大屏与系统设置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000" y="4200000"/>
            <a:ext cx="90000" cy="9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0000" y="4120000"/>
            <a:ext cx="10600000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对齐 GB/T 42195—2022 能力评估规范与 GB 38600—2019 服务安全基本规范，结论自带标准依据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000" y="4620000"/>
            <a:ext cx="90000" cy="9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40000" y="4540000"/>
            <a:ext cx="10600000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电脑端与手机端同源，家属与护理员手机填报给二维码与链接两种入口，不强制跳转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0000" y="5040000"/>
            <a:ext cx="90000" cy="9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0000" y="4960000"/>
            <a:ext cx="10600000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按机构自己的表单与流程交付，字典、权限、打印模板、皮肤都在系统设置里自助维护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PAIN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机构里的「对不上」，多半出在这四处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00000"/>
            <a:ext cx="5266000" cy="128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0000" y="1900000"/>
            <a:ext cx="560000" cy="560000"/>
          </a:xfrm>
          <a:prstGeom prst="roundRect">
            <a:avLst/>
          </a:prstGeom>
          <a:solidFill>
            <a:srgbClr val="F6E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00000" y="195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600" b="1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000" y="1910000"/>
            <a:ext cx="416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档案散在纸质与 Excel 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000" y="2340000"/>
            <a:ext cx="4166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一人一档找不到最新版本，家属变更、既往史、用药过敏信息每人记一份，交接班靠口头复述。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6000" y="1700000"/>
            <a:ext cx="5266000" cy="128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26000" y="1900000"/>
            <a:ext cx="560000" cy="560000"/>
          </a:xfrm>
          <a:prstGeom prst="roundRect">
            <a:avLst/>
          </a:prstGeom>
          <a:solidFill>
            <a:srgbClr val="F6E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26000" y="195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600" b="1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6000" y="1910000"/>
            <a:ext cx="416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评估做完就锁在文件夹里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6000" y="2340000"/>
            <a:ext cx="4166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量表手工算分容易错，等级判定没有标准依据，复评到期无人提醒，家属问起翻不出当时结论。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0000" y="3150000"/>
            <a:ext cx="5266000" cy="128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00000" y="3350000"/>
            <a:ext cx="560000" cy="560000"/>
          </a:xfrm>
          <a:prstGeom prst="roundRect">
            <a:avLst/>
          </a:prstGeom>
          <a:solidFill>
            <a:srgbClr val="F6E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00000" y="340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600" b="1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000" y="3360000"/>
            <a:ext cx="416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照护计划落不到班次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00000" y="3790000"/>
            <a:ext cx="4166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计划写在纸上，做没做、谁做的、什么时间做的都说不清，风险事件发生时无法回溯执行记录。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26000" y="3150000"/>
            <a:ext cx="5266000" cy="128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426000" y="3350000"/>
            <a:ext cx="560000" cy="560000"/>
          </a:xfrm>
          <a:prstGeom prst="roundRect">
            <a:avLst/>
          </a:prstGeom>
          <a:solidFill>
            <a:srgbClr val="F6E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26000" y="3400000"/>
            <a:ext cx="56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600" b="1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26000" y="3360000"/>
            <a:ext cx="416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费用口径院里院外两套账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26000" y="3790000"/>
            <a:ext cx="4166000" cy="5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押金、预收费、外出折算、转住院退费各记一本，退住结算要翻半个月单据，家属对账容易起争议。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BUSINESS LOOP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长者从进院到离院，六个环节不换系统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5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00000" y="192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227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咨询与意向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0000" y="268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来源、跟进人、意向等级、到院参观登记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7333" y="175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7333" y="192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7333" y="227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入住申请与审批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87333" y="268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申请单 → 审批 → 服务协议 → 押金与预收费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4666" y="175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74666" y="192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4666" y="227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办理入住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4666" y="268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床位占用、责任护理员、服务卡、试住与短托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0000" y="350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00000" y="367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0000" y="402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能力评估与等级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0000" y="443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量表计分、九防风险、等级换算、告知签字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87333" y="350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87333" y="367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87333" y="402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照护计划与执行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87333" y="443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服务包生成计划，拆到班次任务，执行留痕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74666" y="3500000"/>
            <a:ext cx="3537333" cy="158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74666" y="3670000"/>
            <a:ext cx="3137333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4666" y="4020000"/>
            <a:ext cx="3137333" cy="3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退住离院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4666" y="4430000"/>
            <a:ext cx="3137333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结算、物品交接、药品清点、床位释放、档案封存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MODULES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业务模块总览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0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0000" y="190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00000" y="194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0000" y="191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基础平台与权限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000" y="232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把机构、床位、人、权限这四件基础设施一次性建准，后面所有模块共用同一份口径。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000" y="299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21 条功能项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6000" y="170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26000" y="190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6000" y="194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6000" y="191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长者档案与入住管理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6000" y="232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一人一档，从咨询到退住六个环节在一套表里流转，每次动作都留单据、可追溯。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6000" y="299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26 条功能项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0000" y="345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0000" y="365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0000" y="369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0000" y="366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能力评估与照护等级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000" y="407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把国家标准做成系统里的量表与判级规则：录入即出等级，结论带标准依据，复评有提醒。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000" y="474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21 条功能项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26000" y="345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26000" y="365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26000" y="369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46000" y="366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照护计划与任务执行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6000" y="407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等级落地成服务包，服务包生成计划，计划拆到班次任务，做完留痕、漏做有提醒。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6000" y="474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12 条功能项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MODULES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业务模块总览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0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00000" y="190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00000" y="194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0000" y="191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费用与结算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0000" y="232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押金、预收费、月度费用、外出折算、退住结算一套口径，家属对账不再靠翻单据。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00000" y="299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10 条功能项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6000" y="170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26000" y="190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6000" y="194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46000" y="191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家属协同与手机填报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6000" y="232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家属与护理员用手机就能完成填报，入口给二维码和链接两种，不强制跳转、不重复写单。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6000" y="299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9 条功能项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0000" y="345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00000" y="365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00000" y="369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20000" y="366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运营大屏与报表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000" y="407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把机构关心的数字放到一屏，每个数字都能点回原始记录，汇报与迎检不用临时凑数。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000" y="474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10 条功能项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26000" y="3450000"/>
            <a:ext cx="5266000" cy="15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26000" y="3650000"/>
            <a:ext cx="800000" cy="300000"/>
          </a:xfrm>
          <a:prstGeom prst="roundRect">
            <a:avLst/>
          </a:prstGeom>
          <a:solidFill>
            <a:srgbClr val="E2F3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26000" y="3690000"/>
            <a:ext cx="8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1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M08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46000" y="3660000"/>
            <a:ext cx="391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系统设置中心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26000" y="4070000"/>
            <a:ext cx="4866000" cy="8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字典、权限、模板、皮肤、日志、备份都在设置里自助维护，机构不用每次找人改代码。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26000" y="4740000"/>
            <a:ext cx="4866000" cy="2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10 条功能项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STANDARDS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标准写进字段，不靠人记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00000"/>
            <a:ext cx="5266000" cy="35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0000" y="1900000"/>
            <a:ext cx="1900000" cy="340000"/>
          </a:xfrm>
          <a:prstGeom prst="roundRect">
            <a:avLst/>
          </a:prstGeom>
          <a:solidFill>
            <a:srgbClr val="0A53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20000" y="1935000"/>
            <a:ext cx="19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000" b="1">
                <a:solidFill>
                  <a:srgbClr val="B7EAEF"/>
                </a:solidFill>
                <a:latin typeface="微软雅黑"/>
                <a:ea typeface="微软雅黑"/>
                <a:cs typeface="微软雅黑"/>
              </a:rPr>
              <a:t>GB/T 42195—2022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0000" y="2380000"/>
            <a:ext cx="482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老年人能力评估规范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0000" y="2850000"/>
            <a:ext cx="4826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把国家标准直接做成系统里的量表与判级规则，录入即出结论，结论自带标准依据。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0000" y="3600000"/>
            <a:ext cx="4826000" cy="1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四个一级指标（自理能力、基础运动能力、精神状态、感知觉与社会参与）分列录入，满分 90 分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26 项二级指标逐项计分，量表模板可版本化管理，历史评估按当时版本留档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自动判级：能力完好 / 轻度失能 / 中度失能 / 重度失能 / 完全失能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昏迷直接判为完全失能；存在失智、精神障碍，或近 30 天发生 ≥2 次风险事件，按规则上调一级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评估报告可归档打印，评估有效期到期自动提醒复评，异议可发起复评并留终局结论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26000" y="1700000"/>
            <a:ext cx="5266000" cy="35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46000" y="1900000"/>
            <a:ext cx="1900000" cy="340000"/>
          </a:xfrm>
          <a:prstGeom prst="roundRect">
            <a:avLst/>
          </a:prstGeom>
          <a:solidFill>
            <a:srgbClr val="0A53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000" y="1935000"/>
            <a:ext cx="19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sz="1000" b="1">
                <a:solidFill>
                  <a:srgbClr val="B7EAEF"/>
                </a:solidFill>
                <a:latin typeface="微软雅黑"/>
                <a:ea typeface="微软雅黑"/>
                <a:cs typeface="微软雅黑"/>
              </a:rPr>
              <a:t>GB 38600—2019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000" y="2380000"/>
            <a:ext cx="4826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养老机构服务安全基本规范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000" y="2850000"/>
            <a:ext cx="4826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九类风险逐项评估、告知、签字、跟踪，把「防」做成可检查的记录，而不是口头叮嘱。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000" y="3600000"/>
            <a:ext cx="4826000" cy="1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九防清单：噎食、误食、压疮、烫伤、坠床、跌倒、他伤自伤、走失、活动意外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每项风险记录风险等级、现有措施与建议措施，可生成风险告知书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家属确认签字与见证人登记，确认结果留档可查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高风险项自动生成重点照护任务，执行有记录、未执行有提醒</a:t>
            </a:r>
          </a:p>
          <a:p>
            <a:pPr algn="l">
              <a:lnSpc>
                <a:spcPct val="15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· 风险事件与照护执行记录关联，事后回溯能看到当时的措施与执行情况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四类场景，启用顺序不一样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680000"/>
            <a:ext cx="10792000" cy="105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00000" y="1680000"/>
            <a:ext cx="76000" cy="105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000" y="1830000"/>
            <a:ext cx="42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机构养老院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000" y="2240000"/>
            <a:ext cx="42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适用：100—600 床，自理与护理混合型机构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0000" y="1840000"/>
            <a:ext cx="6900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先把档、评、护、费四条主线立起来，其余模块按管理需要逐月补齐。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0000" y="2860000"/>
            <a:ext cx="10792000" cy="105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00000" y="2860000"/>
            <a:ext cx="76000" cy="105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000" y="3010000"/>
            <a:ext cx="42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护理院与医养结合机构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000" y="3420000"/>
            <a:ext cx="42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适用：护理型床位为主，需要记录转住院与返院过程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00000" y="3020000"/>
            <a:ext cx="6900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健康状况随档、转住院与返院有单据、护理等级与医疗需求一起决定服务包。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0000" y="4040000"/>
            <a:ext cx="10792000" cy="105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00000" y="4040000"/>
            <a:ext cx="76000" cy="105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000" y="4190000"/>
            <a:ext cx="42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社区与居家延伸服务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000" y="4600000"/>
            <a:ext cx="42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适用：社区养老站点、居家上门服务、助餐与日间照料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00000" y="4200000"/>
            <a:ext cx="6900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用一套台账管理站点服务与上门服务，家属在手机上就能看到服务记录。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0000" y="5220000"/>
            <a:ext cx="10792000" cy="105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00000" y="5220000"/>
            <a:ext cx="76000" cy="105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000" y="5370000"/>
            <a:ext cx="4200000" cy="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连锁多院区与集团管理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000" y="5780000"/>
            <a:ext cx="42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C97B2E"/>
                </a:solidFill>
                <a:latin typeface="微软雅黑"/>
                <a:ea typeface="微软雅黑"/>
                <a:cs typeface="微软雅黑"/>
              </a:rPr>
              <a:t>适用：多院区、托管运营、集团统一管理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00000" y="5380000"/>
            <a:ext cx="6900000" cy="7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院区之间数据隔离，集团看汇总口径，跨院调床与转介有单据可查。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交付与实施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50000"/>
            <a:ext cx="2098400" cy="24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0000" y="1950000"/>
            <a:ext cx="17384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0000" y="2330000"/>
            <a:ext cx="17384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需求对齐（1 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0000" y="2830000"/>
            <a:ext cx="1738400" cy="1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按机构现有流程与表单对齐字段、审批节点与角色分工，确认实施范围。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98400" y="1750000"/>
            <a:ext cx="2098400" cy="24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78400" y="1950000"/>
            <a:ext cx="17384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00" y="2330000"/>
            <a:ext cx="17384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基础数据初始化（1 周）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00" y="2830000"/>
            <a:ext cx="1738400" cy="1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机构信息与证照、院区楼栋房间床位、护理单元、角色与账号一次性建准。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800" y="1750000"/>
            <a:ext cx="2098400" cy="24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76800" y="1950000"/>
            <a:ext cx="17384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76800" y="2330000"/>
            <a:ext cx="17384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核心闭环上线（2 周）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76800" y="2830000"/>
            <a:ext cx="1738400" cy="1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长者档案 → 入住 → 能力评估 → 照护计划 → 任务执行，先跑通一条线。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95200" y="1750000"/>
            <a:ext cx="2098400" cy="2400000"/>
          </a:xfrm>
          <a:prstGeom prst="roundRect">
            <a:avLst/>
          </a:prstGeom>
          <a:solidFill>
            <a:srgbClr val="F5F9FB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75200" y="1950000"/>
            <a:ext cx="17384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STEP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75200" y="2330000"/>
            <a:ext cx="1738400" cy="4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费用与家属协同（1—2 周）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75200" y="2830000"/>
            <a:ext cx="1738400" cy="1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4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接入费用结算、家属协同与手机填报，同步完成打印模板与报表口径确认。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SERVICE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不是卖一套软件，是陪你把流程跑顺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00000" y="1750000"/>
            <a:ext cx="5266000" cy="14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00000" y="1940000"/>
            <a:ext cx="6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2450000"/>
            <a:ext cx="486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数据可持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0000" y="2810000"/>
            <a:ext cx="4866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文档型数据库单文件部署，可随机构一起备份带走；支持本地部署与云托管两种交付。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26000" y="1750000"/>
            <a:ext cx="5266000" cy="14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6000" y="1940000"/>
            <a:ext cx="6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6000" y="2450000"/>
            <a:ext cx="486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动作留痕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6000" y="2810000"/>
            <a:ext cx="4866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关键操作写操作日志，敏感字段记录原值到新值，迎检与内部追责都能翻出依据。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0000" y="3400000"/>
            <a:ext cx="5266000" cy="14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0000" y="3590000"/>
            <a:ext cx="6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0000" y="4100000"/>
            <a:ext cx="486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电脑手机同源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0000" y="4460000"/>
            <a:ext cx="4866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手机填报给二维码和链接，扫码即用，不强制跳转；弱网可重传且不会重复写单。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26000" y="3400000"/>
            <a:ext cx="5266000" cy="1460000"/>
          </a:xfrm>
          <a:prstGeom prst="roundRect">
            <a:avLst/>
          </a:prstGeom>
          <a:solidFill>
            <a:srgbClr val="FFFFFF"/>
          </a:solidFill>
          <a:ln>
            <a:solidFill>
              <a:srgbClr val="E2EA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6000" y="3590000"/>
            <a:ext cx="600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6000" y="4100000"/>
            <a:ext cx="4866000" cy="3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字段可调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6000" y="4460000"/>
            <a:ext cx="4866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下拉项走数据字典、打印走模板、权限走角色 × 数据范围，机构自己就能维护，不用每次找人改代码。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FAQ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常见问题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0000" y="17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Q：这套系统适合多大规模的养老机构？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000" y="21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A：从 100 床到 600 床的机构都能用，连锁多院区通过院区 + 数据范围支持。床位结构支持院区 → 楼栋 → 房间 → 床位四级，按机构实际情况配置，不强制统一编号规则。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0000" y="32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Q：能力评估是不是真的按 GB/T 42195—2022 做的？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000" y="36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A：是全国标准的四个一级指标与 26 项二级指标、满分 90 分的口径做了系统化：量表逐项录入自动计分，判级规则（含昏迷直接判完全失能、失智与风险事件上调一级）默认内置，也可以在量表模板里维护版本，历史评估按当时版本留档。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000" y="47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Q：能不能先用一两个模块，后面再加？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000" y="51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A：可以。常见顺序是先上基础平台与长者档案，再上能力评估与照护计划，最后接费用结算和家属协同。模块共用同一份字段与权限口径，后加的模块直接读前面已有的数据，不需要重新录一遍。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00000" y="520000"/>
            <a:ext cx="76000" cy="320000"/>
          </a:xfrm>
          <a:prstGeom prst="roundRect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40000" y="470000"/>
            <a:ext cx="70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0E7C86"/>
                </a:solidFill>
                <a:latin typeface="微软雅黑"/>
                <a:ea typeface="微软雅黑"/>
                <a:cs typeface="微软雅黑"/>
              </a:rPr>
              <a:t>FAQ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0000" y="760000"/>
            <a:ext cx="9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700" b="1">
                <a:solidFill>
                  <a:srgbClr val="16232C"/>
                </a:solidFill>
                <a:latin typeface="微软雅黑"/>
                <a:ea typeface="微软雅黑"/>
                <a:cs typeface="微软雅黑"/>
              </a:rPr>
              <a:t>常见问题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1450000"/>
            <a:ext cx="10792000" cy="12000"/>
          </a:xfrm>
          <a:prstGeom prst="roundRect">
            <a:avLst/>
          </a:prstGeom>
          <a:solidFill>
            <a:srgbClr val="E2E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0000" y="17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Q：手机端是不是要单独装 App？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000" y="21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A：不需要。手机填报与电脑端同源，用浏览器打开即可。系统里给二维码和链接两种入口，扫码或点链接都行，不强制跳转。弱网环境下表单可重传，且有幂等键，不会重复写单。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0000" y="32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Q：下拉选项、打印单据这些能自己改吗？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000" y="36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A：能。下拉项统一走数据字典，机构可以自己增删改；打印单据走打印模板，可以在系统设置里维护；角色权限、页面皮肤与信息密度、布局也都在设置中心自助配置，不用每次改代码。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0000" y="4700000"/>
            <a:ext cx="10792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A535B"/>
                </a:solidFill>
                <a:latin typeface="微软雅黑"/>
                <a:ea typeface="微软雅黑"/>
                <a:cs typeface="微软雅黑"/>
              </a:rPr>
              <a:t>Q：数据放在哪里？能不能拿得走？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000" y="5170000"/>
            <a:ext cx="101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>
                <a:solidFill>
                  <a:srgbClr val="47606F"/>
                </a:solidFill>
                <a:latin typeface="微软雅黑"/>
                <a:ea typeface="微软雅黑"/>
                <a:cs typeface="微软雅黑"/>
              </a:rPr>
              <a:t>A：支持云托管与本地部署。数据库是单文件文档型数据库，可随机构一起备份与迁移；系统设置里提供备份与数据操作入口，管理员可以自助导出。演示环境的数据是示例数据，正式交付会用机构真实业务数据初始化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000" y="6298000"/>
            <a:ext cx="80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算数·养老院管理系统 · 2026-10-10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92000" y="6298000"/>
            <a:ext cx="900000" cy="2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9AA9B4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2000" cy="6858000"/>
          </a:xfrm>
          <a:prstGeom prst="roundRect">
            <a:avLst/>
          </a:prstGeom>
          <a:solidFill>
            <a:srgbClr val="0A53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1500000"/>
            <a:ext cx="95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3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预约演示 · 按机构流程走一遍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250000"/>
            <a:ext cx="95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0">
                <a:solidFill>
                  <a:srgbClr val="9FDDE3"/>
                </a:solidFill>
                <a:latin typeface="微软雅黑"/>
                <a:ea typeface="微软雅黑"/>
                <a:cs typeface="微软雅黑"/>
              </a:rPr>
              <a:t>带上机构真实的一张表单和一段流程，我们按你的口径演示一遍，你判断能不能用。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0000" y="3100000"/>
            <a:ext cx="1700000" cy="12000"/>
          </a:xfrm>
          <a:prstGeom prst="roundRect">
            <a:avLst/>
          </a:prstGeom>
          <a:solidFill>
            <a:srgbClr val="7FE0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0000" y="3350000"/>
            <a:ext cx="95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60000"/>
              </a:lnSpc>
            </a:pPr>
            <a:r>
              <a:rPr sz="1300" b="0">
                <a:solidFill>
                  <a:srgbClr val="CBE6E9"/>
                </a:solidFill>
                <a:latin typeface="微软雅黑"/>
                <a:ea typeface="微软雅黑"/>
                <a:cs typeface="微软雅黑"/>
              </a:rPr>
              <a:t>电话：18016313342（微信同号）   邮箱：cooper@micount.cn</a:t>
            </a:r>
          </a:p>
          <a:p>
            <a:pPr algn="l">
              <a:lnSpc>
                <a:spcPct val="160000"/>
              </a:lnSpc>
            </a:pPr>
            <a:r>
              <a:rPr sz="1300" b="0">
                <a:solidFill>
                  <a:srgbClr val="CBE6E9"/>
                </a:solidFill>
                <a:latin typeface="微软雅黑"/>
                <a:ea typeface="微软雅黑"/>
                <a:cs typeface="微软雅黑"/>
              </a:rPr>
              <a:t>上海思扬信息科技有限公司 · 算数科技</a:t>
            </a:r>
          </a:p>
          <a:p>
            <a:pPr algn="l">
              <a:lnSpc>
                <a:spcPct val="160000"/>
              </a:lnSpc>
            </a:pPr>
            <a:r>
              <a:rPr sz="1300" b="0">
                <a:solidFill>
                  <a:srgbClr val="CBE6E9"/>
                </a:solidFill>
                <a:latin typeface="微软雅黑"/>
                <a:ea typeface="微软雅黑"/>
                <a:cs typeface="微软雅黑"/>
              </a:rPr>
              <a:t>算数云科技（深圳）有限公司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000" y="4600000"/>
            <a:ext cx="9500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9FDDE3"/>
                </a:solidFill>
                <a:latin typeface="微软雅黑"/>
                <a:ea typeface="微软雅黑"/>
                <a:cs typeface="微软雅黑"/>
              </a:rPr>
              <a:t>官网：https://p.zerocod.cn/yanglaoyuan/intro   资料下载：https://p.zerocod.cn/yanglaoyuan/intro/downloads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