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3" name="Picture 2" descr="scene-skyli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pic>
        <p:nvPicPr>
          <p:cNvPr id="4" name="Picture 3" descr="_ppt_lef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88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207008"/>
            <a:ext cx="7863840" cy="36576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9EC5FF"/>
                </a:solidFill>
                <a:latin typeface="Microsoft YaHei"/>
                <a:ea typeface="Microsoft YaHei"/>
                <a:cs typeface="Microsoft YaHei"/>
              </a:rPr>
              <a:t>算数科技　·　政企与国资资产管理平台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1645920"/>
            <a:ext cx="8046720" cy="11887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200"/>
              </a:spcAft>
            </a:pPr>
            <a:r>
              <a:rPr sz="46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算数 · 资产管理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761488"/>
            <a:ext cx="8046720" cy="45720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600" b="1" i="0">
                <a:solidFill>
                  <a:srgbClr val="CFDEFA"/>
                </a:solidFill>
                <a:latin typeface="Microsoft YaHei"/>
                <a:ea typeface="Microsoft YaHei"/>
                <a:cs typeface="Microsoft YaHei"/>
              </a:rPr>
              <a:t>固定资产 · IT 资产 · 设备资产 · 无形资产 · 耗材备件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218688"/>
            <a:ext cx="7589520" cy="82296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4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0" i="0">
                <a:solidFill>
                  <a:srgbClr val="E6EEFC"/>
                </a:solidFill>
                <a:latin typeface="Microsoft YaHei"/>
                <a:ea typeface="Microsoft YaHei"/>
                <a:cs typeface="Microsoft YaHei"/>
              </a:rPr>
              <a:t>一套核心建模装下五种资产形态，从取得、领用、使用、盘点到折旧、处置的全生命周期闭环，并把中国国情合规做成可配置的规则引擎。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4315968"/>
            <a:ext cx="1426464" cy="841248"/>
          </a:xfrm>
          <a:prstGeom prst="roundRect">
            <a:avLst>
              <a:gd name="adj" fmla="val 14000"/>
            </a:avLst>
          </a:prstGeom>
          <a:solidFill>
            <a:srgbClr val="142C55"/>
          </a:solidFill>
          <a:ln w="12700">
            <a:solidFill>
              <a:srgbClr val="2C4C8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7FB0FF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BCD2F5"/>
                </a:solidFill>
                <a:latin typeface="Microsoft YaHei"/>
                <a:ea typeface="Microsoft YaHei"/>
                <a:cs typeface="Microsoft YaHei"/>
              </a:rPr>
              <a:t>客户基线模块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478024" y="4315968"/>
            <a:ext cx="1426464" cy="841248"/>
          </a:xfrm>
          <a:prstGeom prst="roundRect">
            <a:avLst>
              <a:gd name="adj" fmla="val 14000"/>
            </a:avLst>
          </a:prstGeom>
          <a:solidFill>
            <a:srgbClr val="142C55"/>
          </a:solidFill>
          <a:ln w="12700">
            <a:solidFill>
              <a:srgbClr val="2C4C8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7FB0FF"/>
                </a:solidFill>
                <a:latin typeface="Microsoft YaHei"/>
                <a:ea typeface="Microsoft YaHei"/>
                <a:cs typeface="Microsoft YaHei"/>
              </a:rPr>
              <a:t>324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BCD2F5"/>
                </a:solidFill>
                <a:latin typeface="Microsoft YaHei"/>
                <a:ea typeface="Microsoft YaHei"/>
                <a:cs typeface="Microsoft YaHei"/>
              </a:rPr>
              <a:t>已编号功能点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087368" y="4315968"/>
            <a:ext cx="1426464" cy="841248"/>
          </a:xfrm>
          <a:prstGeom prst="roundRect">
            <a:avLst>
              <a:gd name="adj" fmla="val 14000"/>
            </a:avLst>
          </a:prstGeom>
          <a:solidFill>
            <a:srgbClr val="142C55"/>
          </a:solidFill>
          <a:ln w="12700">
            <a:solidFill>
              <a:srgbClr val="2C4C8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7FB0FF"/>
                </a:solidFill>
                <a:latin typeface="Microsoft YaHei"/>
                <a:ea typeface="Microsoft YaHei"/>
                <a:cs typeface="Microsoft YaHei"/>
              </a:rPr>
              <a:t>82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BCD2F5"/>
                </a:solidFill>
                <a:latin typeface="Microsoft YaHei"/>
                <a:ea typeface="Microsoft YaHei"/>
                <a:cs typeface="Microsoft YaHei"/>
              </a:rPr>
              <a:t>合规规则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96712" y="4315968"/>
            <a:ext cx="1426464" cy="841248"/>
          </a:xfrm>
          <a:prstGeom prst="roundRect">
            <a:avLst>
              <a:gd name="adj" fmla="val 14000"/>
            </a:avLst>
          </a:prstGeom>
          <a:solidFill>
            <a:srgbClr val="142C55"/>
          </a:solidFill>
          <a:ln w="12700">
            <a:solidFill>
              <a:srgbClr val="2C4C8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7FB0FF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BCD2F5"/>
                </a:solidFill>
                <a:latin typeface="Microsoft YaHei"/>
                <a:ea typeface="Microsoft YaHei"/>
                <a:cs typeface="Microsoft YaHei"/>
              </a:rPr>
              <a:t>可配置域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06056" y="4315968"/>
            <a:ext cx="1426464" cy="841248"/>
          </a:xfrm>
          <a:prstGeom prst="roundRect">
            <a:avLst>
              <a:gd name="adj" fmla="val 14000"/>
            </a:avLst>
          </a:prstGeom>
          <a:solidFill>
            <a:srgbClr val="142C55"/>
          </a:solidFill>
          <a:ln w="12700">
            <a:solidFill>
              <a:srgbClr val="2C4C8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7FB0FF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BCD2F5"/>
                </a:solidFill>
                <a:latin typeface="Microsoft YaHei"/>
                <a:ea typeface="Microsoft YaHei"/>
                <a:cs typeface="Microsoft YaHei"/>
              </a:rPr>
              <a:t>AI 能力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5742432"/>
            <a:ext cx="9601200" cy="54864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 i="0">
                <a:solidFill>
                  <a:srgbClr val="BCD2F5"/>
                </a:solidFill>
                <a:latin typeface="Microsoft YaHei"/>
                <a:ea typeface="Microsoft YaHei"/>
                <a:cs typeface="Microsoft YaHei"/>
              </a:rPr>
              <a:t>在线演示  https://p.zerocod.cn/zicanguanli/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BCD2F5"/>
                </a:solidFill>
                <a:latin typeface="Microsoft YaHei"/>
                <a:ea typeface="Microsoft YaHei"/>
                <a:cs typeface="Microsoft YaHei"/>
              </a:rPr>
              <a:t>商务联系  18016313342（微信同号）　|　官方网站  https://zerocod.cn/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310896"/>
            <a:ext cx="10874959" cy="2743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CONTENTS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566928"/>
            <a:ext cx="10874959" cy="5029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200"/>
              </a:spcAft>
            </a:pPr>
            <a:r>
              <a:rPr sz="25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133856"/>
            <a:ext cx="10874959" cy="384048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四部分讲清一件事：这套系统凭什么能同时撑住企业资产管理与政企国资合规。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554480"/>
            <a:ext cx="786384" cy="41148"/>
          </a:xfrm>
          <a:prstGeom prst="rect">
            <a:avLst/>
          </a:prstGeom>
          <a:solidFill>
            <a:srgbClr val="C88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856231"/>
            <a:ext cx="10874959" cy="1060704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58368" y="1856231"/>
            <a:ext cx="68580" cy="106070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2688" y="2057400"/>
            <a:ext cx="822960" cy="640080"/>
          </a:xfrm>
          <a:prstGeom prst="rect">
            <a:avLst/>
          </a:prstGeom>
          <a:noFill/>
        </p:spPr>
        <p:txBody>
          <a:bodyPr wrap="square" anchor="ctr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 i="0">
                <a:solidFill>
                  <a:srgbClr val="C3D4F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800" y="2039112"/>
            <a:ext cx="9411919" cy="694943"/>
          </a:xfrm>
          <a:prstGeom prst="rect">
            <a:avLst/>
          </a:prstGeom>
          <a:noFill/>
        </p:spPr>
        <p:txBody>
          <a:bodyPr wrap="square" anchor="ctr" lIns="18288" rIns="18288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为什么需要重新选一套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六类典型问题：账实两张皮、口径不一致、合规靠人记、流程无留痕、信创过不了、数据沉睡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3044951"/>
            <a:ext cx="10874959" cy="1060704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58368" y="3044951"/>
            <a:ext cx="68580" cy="1060704"/>
          </a:xfrm>
          <a:prstGeom prst="rect">
            <a:avLst/>
          </a:prstGeom>
          <a:solidFill>
            <a:srgbClr val="C88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32688" y="3246120"/>
            <a:ext cx="822960" cy="640080"/>
          </a:xfrm>
          <a:prstGeom prst="rect">
            <a:avLst/>
          </a:prstGeom>
          <a:noFill/>
        </p:spPr>
        <p:txBody>
          <a:bodyPr wrap="square" anchor="ctr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 i="0">
                <a:solidFill>
                  <a:srgbClr val="C3D4F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28800" y="3227832"/>
            <a:ext cx="9411919" cy="694943"/>
          </a:xfrm>
          <a:prstGeom prst="rect">
            <a:avLst/>
          </a:prstGeom>
          <a:noFill/>
        </p:spPr>
        <p:txBody>
          <a:bodyPr wrap="square" anchor="ctr" lIns="18288" rIns="18288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产品能力全景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五大资产形态 · 全生命周期与 17 态状态机 · 17 个模块与 324 项功能点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4233671"/>
            <a:ext cx="10874959" cy="1060704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58368" y="4233671"/>
            <a:ext cx="68580" cy="1060704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32688" y="4434839"/>
            <a:ext cx="822960" cy="640080"/>
          </a:xfrm>
          <a:prstGeom prst="rect">
            <a:avLst/>
          </a:prstGeom>
          <a:noFill/>
        </p:spPr>
        <p:txBody>
          <a:bodyPr wrap="square" anchor="ctr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 i="0">
                <a:solidFill>
                  <a:srgbClr val="C3D4F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28800" y="4416551"/>
            <a:ext cx="9411919" cy="694943"/>
          </a:xfrm>
          <a:prstGeom prst="rect">
            <a:avLst/>
          </a:prstGeom>
          <a:noFill/>
        </p:spPr>
        <p:txBody>
          <a:bodyPr wrap="square" anchor="ctr" lIns="18288" rIns="18288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中国国情与合规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82 条合规规则 · 14 个可配置域 · 信创与档案合规 · 角色与三层权限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5422392"/>
            <a:ext cx="10874959" cy="1060704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58368" y="5422392"/>
            <a:ext cx="68580" cy="1060704"/>
          </a:xfrm>
          <a:prstGeom prst="rect">
            <a:avLst/>
          </a:prstGeom>
          <a:solidFill>
            <a:srgbClr val="C88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32688" y="5623559"/>
            <a:ext cx="822960" cy="640080"/>
          </a:xfrm>
          <a:prstGeom prst="rect">
            <a:avLst/>
          </a:prstGeom>
          <a:noFill/>
        </p:spPr>
        <p:txBody>
          <a:bodyPr wrap="square" anchor="ctr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2700" b="1" i="0">
                <a:solidFill>
                  <a:srgbClr val="C3D4F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28800" y="5605272"/>
            <a:ext cx="9411919" cy="694943"/>
          </a:xfrm>
          <a:prstGeom prst="rect">
            <a:avLst/>
          </a:prstGeom>
          <a:noFill/>
        </p:spPr>
        <p:txBody>
          <a:bodyPr wrap="square" anchor="ctr" lIns="18288" rIns="18288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部署与交付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20 项 AI 能力 · 三种部署模式 · 12 类行业扩展包 · 四期交付路线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807708"/>
            <a:ext cx="12191695" cy="50292"/>
          </a:xfrm>
          <a:prstGeom prst="rect">
            <a:avLst/>
          </a:prstGeom>
          <a:solidFill>
            <a:srgbClr val="D8E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8368" y="6473952"/>
            <a:ext cx="8156219" cy="237744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算数 · 资产管理　·　18016313342（微信同号）　·　https://zerocod.cn/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436047" y="6473952"/>
            <a:ext cx="1097280" cy="237744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310896"/>
            <a:ext cx="10874959" cy="2743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01　WHY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566928"/>
            <a:ext cx="10874959" cy="5029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200"/>
              </a:spcAft>
            </a:pPr>
            <a:r>
              <a:rPr sz="25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为什么需要重新选一套资产管理系统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133856"/>
            <a:ext cx="10874959" cy="384048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这些问题几乎在每一家客户的现状里同时出现，且互相放大。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554480"/>
            <a:ext cx="786384" cy="41148"/>
          </a:xfrm>
          <a:prstGeom prst="rect">
            <a:avLst/>
          </a:prstGeom>
          <a:solidFill>
            <a:srgbClr val="C88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801368"/>
            <a:ext cx="3503066" cy="1572768"/>
          </a:xfrm>
          <a:prstGeom prst="roundRect">
            <a:avLst>
              <a:gd name="adj" fmla="val 6000"/>
            </a:avLst>
          </a:prstGeom>
          <a:solidFill>
            <a:srgbClr val="FDF3E3"/>
          </a:solidFill>
          <a:ln w="12700">
            <a:solidFill>
              <a:srgbClr val="C884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痛点 01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账实两张皮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12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台账靠 Excel 和微信群维护，盘点要停业两周，盘完差异靠人工核对，责任说不清。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4314" y="1801368"/>
            <a:ext cx="3503066" cy="1572768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痛点 02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口径对不上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12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资产系统与财务总账各记一套，折旧口径、分类口径、期间口径三处不一致，对账靠 Excel 拼。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30260" y="1801368"/>
            <a:ext cx="3503066" cy="1572768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痛点 03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合规靠人记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12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法定折旧年限、政府采购限额、配置限价、特种设备定检周期散在通知与个人经验里，出事才知道。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557015"/>
            <a:ext cx="3503066" cy="1572768"/>
          </a:xfrm>
          <a:prstGeom prst="roundRect">
            <a:avLst>
              <a:gd name="adj" fmla="val 6000"/>
            </a:avLst>
          </a:prstGeom>
          <a:solidFill>
            <a:srgbClr val="FDF3E3"/>
          </a:solidFill>
          <a:ln w="12700">
            <a:solidFill>
              <a:srgbClr val="C884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痛点 04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流程走不通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12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离职带走了资产无人知、借用到期无人催、处置缺决议记录照样批，全流程无留痕。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4314" y="3557015"/>
            <a:ext cx="3503066" cy="1572768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痛点 05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信创过不了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12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内网离线环境装不上，等保与国密要求无处对照，OFD 版式与电子档案单套制没有落地路径。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30260" y="3557015"/>
            <a:ext cx="3503066" cy="1572768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痛点 06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数据沉睡着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12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资产台账只是一张死表，闲置资产无提醒、重复采购无预警、维修成本与设备健康看不到趋势。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6807708"/>
            <a:ext cx="12191695" cy="50292"/>
          </a:xfrm>
          <a:prstGeom prst="rect">
            <a:avLst/>
          </a:prstGeom>
          <a:solidFill>
            <a:srgbClr val="D8E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6473952"/>
            <a:ext cx="8156219" cy="237744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算数 · 资产管理　·　18016313342（微信同号）　·　https://zerocod.cn/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36047" y="6473952"/>
            <a:ext cx="1097280" cy="237744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310896"/>
            <a:ext cx="10874959" cy="2743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02　POSITIONING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566928"/>
            <a:ext cx="10874959" cy="5029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200"/>
              </a:spcAft>
            </a:pPr>
            <a:r>
              <a:rPr sz="25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产品定位：一套核心建模，装下五种资产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133856"/>
            <a:ext cx="10874959" cy="384048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不做行业硬编码。行业差异全部通过配置项与扩展包表达，不通过改代码实现。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554480"/>
            <a:ext cx="786384" cy="41148"/>
          </a:xfrm>
          <a:prstGeom prst="rect">
            <a:avLst/>
          </a:prstGeom>
          <a:solidFill>
            <a:srgbClr val="C88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783080"/>
            <a:ext cx="10874959" cy="932688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一句话定义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面向中国政企与国资客户的资产管理平台：五种资产形态同一套建模，从取得、领用、使用、盘点到折旧、处置的全生命周期闭环，并把中国国情合规做成可配置的规则引擎。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862072"/>
            <a:ext cx="3503066" cy="1371600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支柱 01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一套核心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13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资产卡片、流转单据、盘点、折旧、处置、报表六大引擎全行业共用，不做行业硬编码。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4314" y="2862072"/>
            <a:ext cx="3503066" cy="1371600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支柱 02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场景扩展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13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12 类行业扩展包 × 3 档规模 × 3 种部署 = 36 种组合，一套代码靠许可开关区分。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30260" y="2862072"/>
            <a:ext cx="3503066" cy="1371600"/>
          </a:xfrm>
          <a:prstGeom prst="roundRect">
            <a:avLst>
              <a:gd name="adj" fmla="val 6000"/>
            </a:avLst>
          </a:prstGeom>
          <a:solidFill>
            <a:srgbClr val="FDF3E3"/>
          </a:solidFill>
          <a:ln w="12700">
            <a:solidFill>
              <a:srgbClr val="C884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支柱 03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配置优先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13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14 个可配置域全部可视化维护，分类、状态、编码、字段、流程、折旧、权限都不发版。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4434840"/>
            <a:ext cx="10874959" cy="969264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核心差异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合规不是硬编码：82 条合规规则统一收敛到规则表驱动，法规参数按「地区 + 层级 + 单位性质」多维维护，法规更新只需改配置，不需要发版。校验分硬拦截与软提醒，触发即留痕。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807708"/>
            <a:ext cx="12191695" cy="50292"/>
          </a:xfrm>
          <a:prstGeom prst="rect">
            <a:avLst/>
          </a:prstGeom>
          <a:solidFill>
            <a:srgbClr val="D8E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6473952"/>
            <a:ext cx="8156219" cy="237744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算数 · 资产管理　·　18016313342（微信同号）　·　https://zerocod.cn/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6047" y="6473952"/>
            <a:ext cx="1097280" cy="237744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310896"/>
            <a:ext cx="10874959" cy="2743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02　CAPABILITY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566928"/>
            <a:ext cx="10874959" cy="5029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200"/>
              </a:spcAft>
            </a:pPr>
            <a:r>
              <a:rPr sz="25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五大资产形态：同一张卡片主表，五种管理规则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133856"/>
            <a:ext cx="10874959" cy="384048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通过「资产形态」字段区分管理规则，共用同一张资产卡片主表 + 分类扩展字段。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554480"/>
            <a:ext cx="786384" cy="41148"/>
          </a:xfrm>
          <a:prstGeom prst="rect">
            <a:avLst/>
          </a:prstGeom>
          <a:solidFill>
            <a:srgbClr val="C88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783080"/>
            <a:ext cx="2057948" cy="2286000"/>
          </a:xfrm>
          <a:prstGeom prst="roundRect">
            <a:avLst>
              <a:gd name="adj" fmla="val 6000"/>
            </a:avLst>
          </a:prstGeom>
          <a:solidFill>
            <a:srgbClr val="FDF3E3"/>
          </a:solidFill>
          <a:ln w="12700">
            <a:solidFill>
              <a:srgbClr val="C884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形态 1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固定资产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3816" y="2624328"/>
            <a:ext cx="1747052" cy="128016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9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典型对象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0" i="0">
                <a:solidFill>
                  <a:srgbClr val="0F172A"/>
                </a:solidFill>
                <a:latin typeface="Microsoft YaHei"/>
                <a:ea typeface="Microsoft YaHei"/>
                <a:cs typeface="Microsoft YaHei"/>
              </a:rPr>
              <a:t>房屋构筑物、生产设备、车辆、办公家具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9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差异点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需计提折旧、处置需审批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62620" y="1783080"/>
            <a:ext cx="2057948" cy="2286000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形态 2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IT 资产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18068" y="2624328"/>
            <a:ext cx="1747052" cy="128016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9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典型对象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0" i="0">
                <a:solidFill>
                  <a:srgbClr val="0F172A"/>
                </a:solidFill>
                <a:latin typeface="Microsoft YaHei"/>
                <a:ea typeface="Microsoft YaHei"/>
                <a:cs typeface="Microsoft YaHei"/>
              </a:rPr>
              <a:t>服务器、网络设备、终端、外设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9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差异点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需 SN / 主机名 / 软件关联 / 数据擦除凭证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66873" y="1783080"/>
            <a:ext cx="2057948" cy="2286000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形态 3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设备资产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22321" y="2624328"/>
            <a:ext cx="1747052" cy="128016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9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典型对象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0" i="0">
                <a:solidFill>
                  <a:srgbClr val="0F172A"/>
                </a:solidFill>
                <a:latin typeface="Microsoft YaHei"/>
                <a:ea typeface="Microsoft YaHei"/>
                <a:cs typeface="Microsoft YaHei"/>
              </a:rPr>
              <a:t>生产设备、检测仪器、特种设备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9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差异点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需点巡检、保养、校准、备件更换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271125" y="1783080"/>
            <a:ext cx="2057948" cy="2286000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形态 4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无形资产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26573" y="2624328"/>
            <a:ext cx="1747052" cy="128016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9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典型对象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0" i="0">
                <a:solidFill>
                  <a:srgbClr val="0F172A"/>
                </a:solidFill>
                <a:latin typeface="Microsoft YaHei"/>
                <a:ea typeface="Microsoft YaHei"/>
                <a:cs typeface="Microsoft YaHei"/>
              </a:rPr>
              <a:t>软件许可、域名证书、专利商标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9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差异点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需摊销、按到期日提醒、无实物位置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475378" y="1783080"/>
            <a:ext cx="2057948" cy="2286000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形态 5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耗材备件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30826" y="2624328"/>
            <a:ext cx="1747052" cy="128016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9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典型对象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0" i="0">
                <a:solidFill>
                  <a:srgbClr val="0F172A"/>
                </a:solidFill>
                <a:latin typeface="Microsoft YaHei"/>
                <a:ea typeface="Microsoft YaHei"/>
                <a:cs typeface="Microsoft YaHei"/>
              </a:rPr>
              <a:t>维修备件、办公耗材、低值易耗品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9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差异点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按数量管理、不折旧、有安全库存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8368" y="4215384"/>
            <a:ext cx="10874959" cy="914400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统一建模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五种形态共用同一张「资产卡片主表 + 分类扩展字段」，通过「资产形态」字段区分管理规则；分类、字段、状态集、折旧政策按形态差异化配置，台账、报表、权限仍然是一套。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6807708"/>
            <a:ext cx="12191695" cy="50292"/>
          </a:xfrm>
          <a:prstGeom prst="rect">
            <a:avLst/>
          </a:prstGeom>
          <a:solidFill>
            <a:srgbClr val="D8E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6473952"/>
            <a:ext cx="8156219" cy="237744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算数 · 资产管理　·　18016313342（微信同号）　·　https://zerocod.cn/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436047" y="6473952"/>
            <a:ext cx="1097280" cy="237744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310896"/>
            <a:ext cx="10874959" cy="2743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02　CAPABILITY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566928"/>
            <a:ext cx="10874959" cy="5029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200"/>
              </a:spcAft>
            </a:pPr>
            <a:r>
              <a:rPr sz="25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全生命周期闭环与 17 态状态机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133856"/>
            <a:ext cx="10874959" cy="384048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状态决定「允许的下一步动作」与校验项，不允许跳状态；每次流转都写入资产履历。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554480"/>
            <a:ext cx="786384" cy="41148"/>
          </a:xfrm>
          <a:prstGeom prst="rect">
            <a:avLst/>
          </a:prstGeom>
          <a:solidFill>
            <a:srgbClr val="C88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801368"/>
            <a:ext cx="1005199" cy="603504"/>
          </a:xfrm>
          <a:prstGeom prst="roundRect">
            <a:avLst>
              <a:gd name="adj" fmla="val 14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需求申报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54423" y="1947672"/>
            <a:ext cx="109728" cy="2743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B8C9E8"/>
                </a:solidFill>
                <a:latin typeface="Microsoft YaHei"/>
                <a:ea typeface="Microsoft YaHei"/>
                <a:cs typeface="Microsoft YaHei"/>
              </a:rPr>
              <a:t>▶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755007" y="1801368"/>
            <a:ext cx="1005199" cy="603504"/>
          </a:xfrm>
          <a:prstGeom prst="roundRect">
            <a:avLst>
              <a:gd name="adj" fmla="val 14000"/>
            </a:avLst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请购采购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51063" y="1947672"/>
            <a:ext cx="109728" cy="2743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B8C9E8"/>
                </a:solidFill>
                <a:latin typeface="Microsoft YaHei"/>
                <a:ea typeface="Microsoft YaHei"/>
                <a:cs typeface="Microsoft YaHei"/>
              </a:rPr>
              <a:t>▶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851647" y="1801368"/>
            <a:ext cx="1005199" cy="603504"/>
          </a:xfrm>
          <a:prstGeom prst="roundRect">
            <a:avLst>
              <a:gd name="adj" fmla="val 14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到货验收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47703" y="1947672"/>
            <a:ext cx="109728" cy="2743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B8C9E8"/>
                </a:solidFill>
                <a:latin typeface="Microsoft YaHei"/>
                <a:ea typeface="Microsoft YaHei"/>
                <a:cs typeface="Microsoft YaHei"/>
              </a:rPr>
              <a:t>▶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948287" y="1801368"/>
            <a:ext cx="1005199" cy="603504"/>
          </a:xfrm>
          <a:prstGeom prst="roundRect">
            <a:avLst>
              <a:gd name="adj" fmla="val 14000"/>
            </a:avLst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入库建卡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44343" y="1947672"/>
            <a:ext cx="109728" cy="2743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B8C9E8"/>
                </a:solidFill>
                <a:latin typeface="Microsoft YaHei"/>
                <a:ea typeface="Microsoft YaHei"/>
                <a:cs typeface="Microsoft YaHei"/>
              </a:rPr>
              <a:t>▶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44927" y="1801368"/>
            <a:ext cx="1005199" cy="603504"/>
          </a:xfrm>
          <a:prstGeom prst="roundRect">
            <a:avLst>
              <a:gd name="adj" fmla="val 14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领用出库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40983" y="1947672"/>
            <a:ext cx="109728" cy="2743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B8C9E8"/>
                </a:solidFill>
                <a:latin typeface="Microsoft YaHei"/>
                <a:ea typeface="Microsoft YaHei"/>
                <a:cs typeface="Microsoft YaHei"/>
              </a:rPr>
              <a:t>▶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41567" y="1801368"/>
            <a:ext cx="1005199" cy="603504"/>
          </a:xfrm>
          <a:prstGeom prst="roundRect">
            <a:avLst>
              <a:gd name="adj" fmla="val 14000"/>
            </a:avLst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使用运维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7623" y="1947672"/>
            <a:ext cx="109728" cy="2743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B8C9E8"/>
                </a:solidFill>
                <a:latin typeface="Microsoft YaHei"/>
                <a:ea typeface="Microsoft YaHei"/>
                <a:cs typeface="Microsoft YaHei"/>
              </a:rPr>
              <a:t>▶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238207" y="1801368"/>
            <a:ext cx="1005199" cy="603504"/>
          </a:xfrm>
          <a:prstGeom prst="roundRect">
            <a:avLst>
              <a:gd name="adj" fmla="val 14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盘点清查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34263" y="1947672"/>
            <a:ext cx="109728" cy="2743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B8C9E8"/>
                </a:solidFill>
                <a:latin typeface="Microsoft YaHei"/>
                <a:ea typeface="Microsoft YaHei"/>
                <a:cs typeface="Microsoft YaHei"/>
              </a:rPr>
              <a:t>▶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334847" y="1801368"/>
            <a:ext cx="1005199" cy="603504"/>
          </a:xfrm>
          <a:prstGeom prst="roundRect">
            <a:avLst>
              <a:gd name="adj" fmla="val 14000"/>
            </a:avLst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折旧计提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30903" y="1947672"/>
            <a:ext cx="109728" cy="2743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B8C9E8"/>
                </a:solidFill>
                <a:latin typeface="Microsoft YaHei"/>
                <a:ea typeface="Microsoft YaHei"/>
                <a:cs typeface="Microsoft YaHei"/>
              </a:rPr>
              <a:t>▶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431487" y="1801368"/>
            <a:ext cx="1005199" cy="603504"/>
          </a:xfrm>
          <a:prstGeom prst="roundRect">
            <a:avLst>
              <a:gd name="adj" fmla="val 14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处置退出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427543" y="1947672"/>
            <a:ext cx="109728" cy="2743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00" b="1" i="0">
                <a:solidFill>
                  <a:srgbClr val="B8C9E8"/>
                </a:solidFill>
                <a:latin typeface="Microsoft YaHei"/>
                <a:ea typeface="Microsoft YaHei"/>
                <a:cs typeface="Microsoft YaHei"/>
              </a:rPr>
              <a:t>▶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0528127" y="1801368"/>
            <a:ext cx="1005199" cy="603504"/>
          </a:xfrm>
          <a:prstGeom prst="roundRect">
            <a:avLst>
              <a:gd name="adj" fmla="val 14000"/>
            </a:avLst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台账核销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368" y="2368296"/>
            <a:ext cx="10874959" cy="256032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资产卡片主状态机（17 态）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58368" y="2642615"/>
            <a:ext cx="1316736" cy="402336"/>
          </a:xfrm>
          <a:prstGeom prst="roundRect">
            <a:avLst>
              <a:gd name="adj" fmla="val 14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待验收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093976" y="2642615"/>
            <a:ext cx="1316736" cy="402336"/>
          </a:xfrm>
          <a:prstGeom prst="roundRect">
            <a:avLst>
              <a:gd name="adj" fmla="val 14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在库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529583" y="2642615"/>
            <a:ext cx="1316736" cy="402336"/>
          </a:xfrm>
          <a:prstGeom prst="roundRect">
            <a:avLst>
              <a:gd name="adj" fmla="val 14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在用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965191" y="2642615"/>
            <a:ext cx="1316736" cy="402336"/>
          </a:xfrm>
          <a:prstGeom prst="roundRect">
            <a:avLst>
              <a:gd name="adj" fmla="val 14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借出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400799" y="2642615"/>
            <a:ext cx="1316736" cy="402336"/>
          </a:xfrm>
          <a:prstGeom prst="roundRect">
            <a:avLst>
              <a:gd name="adj" fmla="val 14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出租出借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836408" y="2642615"/>
            <a:ext cx="1316736" cy="402336"/>
          </a:xfrm>
          <a:prstGeom prst="roundRect">
            <a:avLst>
              <a:gd name="adj" fmla="val 14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维修中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9272015" y="2642615"/>
            <a:ext cx="1316736" cy="402336"/>
          </a:xfrm>
          <a:prstGeom prst="roundRect">
            <a:avLst>
              <a:gd name="adj" fmla="val 14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保养中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10707624" y="2642615"/>
            <a:ext cx="1316736" cy="402336"/>
          </a:xfrm>
          <a:prstGeom prst="roundRect">
            <a:avLst>
              <a:gd name="adj" fmla="val 14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校准中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2143232" y="2642615"/>
            <a:ext cx="1316736" cy="402336"/>
          </a:xfrm>
          <a:prstGeom prst="roundRect">
            <a:avLst>
              <a:gd name="adj" fmla="val 14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停用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58368" y="3145535"/>
            <a:ext cx="1316736" cy="402336"/>
          </a:xfrm>
          <a:prstGeom prst="roundRect">
            <a:avLst>
              <a:gd name="adj" fmla="val 14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封存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093976" y="3145535"/>
            <a:ext cx="1316736" cy="402336"/>
          </a:xfrm>
          <a:prstGeom prst="roundRect">
            <a:avLst>
              <a:gd name="adj" fmla="val 14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闲置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3529583" y="3145535"/>
            <a:ext cx="1316736" cy="402336"/>
          </a:xfrm>
          <a:prstGeom prst="roundRect">
            <a:avLst>
              <a:gd name="adj" fmla="val 14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待处置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965191" y="3145535"/>
            <a:ext cx="1316736" cy="402336"/>
          </a:xfrm>
          <a:prstGeom prst="roundRect">
            <a:avLst>
              <a:gd name="adj" fmla="val 14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处置中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400799" y="3145535"/>
            <a:ext cx="1316736" cy="402336"/>
          </a:xfrm>
          <a:prstGeom prst="roundRect">
            <a:avLst>
              <a:gd name="adj" fmla="val 14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已处置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836408" y="3145535"/>
            <a:ext cx="1316736" cy="402336"/>
          </a:xfrm>
          <a:prstGeom prst="roundRect">
            <a:avLst>
              <a:gd name="adj" fmla="val 14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盘盈待处理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272015" y="3145535"/>
            <a:ext cx="1316736" cy="402336"/>
          </a:xfrm>
          <a:prstGeom prst="roundRect">
            <a:avLst>
              <a:gd name="adj" fmla="val 14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盘亏待处理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10707624" y="3145535"/>
            <a:ext cx="1316736" cy="402336"/>
          </a:xfrm>
          <a:prstGeom prst="roundRect">
            <a:avLst>
              <a:gd name="adj" fmla="val 14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丢失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58368" y="3794759"/>
            <a:ext cx="5346039" cy="859536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状态约束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08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在用、出租出借、待处置等状态与相应单据强关联；特种设备定检超期自动锁定为「停用」并推送预警；强检计量器具超期禁止用于出具数据。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187287" y="3794759"/>
            <a:ext cx="5346039" cy="859536"/>
          </a:xfrm>
          <a:prstGeom prst="roundRect">
            <a:avLst>
              <a:gd name="adj" fmla="val 6000"/>
            </a:avLst>
          </a:prstGeom>
          <a:solidFill>
            <a:srgbClr val="FDF3E3"/>
          </a:solidFill>
          <a:ln w="12700">
            <a:solidFill>
              <a:srgbClr val="C884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履历与留痕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08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每一次状态流转、字段变更、单据关联都写入履历，变更前后值、经办人、时间与依据一并保留，可按资产导出完整时间线。</a:t>
            </a:r>
          </a:p>
        </p:txBody>
      </p:sp>
      <p:sp>
        <p:nvSpPr>
          <p:cNvPr id="47" name="Rectangle 46"/>
          <p:cNvSpPr/>
          <p:nvPr/>
        </p:nvSpPr>
        <p:spPr>
          <a:xfrm>
            <a:off x="0" y="6807708"/>
            <a:ext cx="12191695" cy="50292"/>
          </a:xfrm>
          <a:prstGeom prst="rect">
            <a:avLst/>
          </a:prstGeom>
          <a:solidFill>
            <a:srgbClr val="D8E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58368" y="6473952"/>
            <a:ext cx="8156219" cy="237744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算数 · 资产管理　·　18016313342（微信同号）　·　https://zerocod.cn/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436047" y="6473952"/>
            <a:ext cx="1097280" cy="237744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310896"/>
            <a:ext cx="10874959" cy="2743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02　CAPABILITY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566928"/>
            <a:ext cx="10874959" cy="5029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200"/>
              </a:spcAft>
            </a:pPr>
            <a:r>
              <a:rPr sz="25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能力全景：17 个客户基线模块 · 324 项功能点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133856"/>
            <a:ext cx="10874959" cy="384048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每个模块独立成册，便于检索与 AI 引用；下列括号内为该模块功能点数。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554480"/>
            <a:ext cx="786384" cy="41148"/>
          </a:xfrm>
          <a:prstGeom prst="rect">
            <a:avLst/>
          </a:prstGeom>
          <a:solidFill>
            <a:srgbClr val="C88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783080"/>
            <a:ext cx="1713433" cy="566928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PT　平台与基础能力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26 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490673" y="1783080"/>
            <a:ext cx="1713433" cy="566928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AM　资产主数据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22 项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2978" y="1783080"/>
            <a:ext cx="1713433" cy="566928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CG　取得与采购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18 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55283" y="1783080"/>
            <a:ext cx="1713433" cy="566928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SY　领用与流转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20 项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87588" y="1783080"/>
            <a:ext cx="1713433" cy="566928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WH　使用与运维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22 项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819894" y="1783080"/>
            <a:ext cx="1713433" cy="566928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PD　盘点与清查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16 项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2468880"/>
            <a:ext cx="1713433" cy="566928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ZJ　折旧与财务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18 项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490673" y="2468880"/>
            <a:ext cx="1713433" cy="566928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CZ　处置与退出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14 项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22978" y="2468880"/>
            <a:ext cx="1713433" cy="566928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WX　无形资产与软件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12 项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55283" y="2468880"/>
            <a:ext cx="1713433" cy="566928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HC　耗材与备件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12 项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987588" y="2468880"/>
            <a:ext cx="1713433" cy="566928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ZL　租赁与产权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8 项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819894" y="2468880"/>
            <a:ext cx="1713433" cy="566928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BB　报表与看板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16 项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3154680"/>
            <a:ext cx="1713433" cy="566928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YJ　预警与提醒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10 项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490673" y="3154680"/>
            <a:ext cx="1713433" cy="566928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YD　移动端与物联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10 项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22978" y="3154680"/>
            <a:ext cx="1713433" cy="566928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JC　系统集成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14 项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55283" y="3154680"/>
            <a:ext cx="1713433" cy="566928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AI　智能能力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20 项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987588" y="3154680"/>
            <a:ext cx="1713433" cy="566928"/>
          </a:xfrm>
          <a:prstGeom prst="roundRect">
            <a:avLst>
              <a:gd name="adj" fmla="val 10000"/>
            </a:avLst>
          </a:prstGeom>
          <a:solidFill>
            <a:srgbClr val="FDF3E3"/>
          </a:solidFill>
          <a:ln w="12700">
            <a:solidFill>
              <a:srgbClr val="C884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CNG　国资监管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16 项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819894" y="3154680"/>
            <a:ext cx="1713433" cy="566928"/>
          </a:xfrm>
          <a:prstGeom prst="roundRect">
            <a:avLst>
              <a:gd name="adj" fmla="val 10000"/>
            </a:avLst>
          </a:prstGeom>
          <a:solidFill>
            <a:srgbClr val="FDF3E3"/>
          </a:solidFill>
          <a:ln w="12700">
            <a:solidFill>
              <a:srgbClr val="C884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CNT　税务与折旧口径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10 项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58368" y="3840480"/>
            <a:ext cx="1713433" cy="566928"/>
          </a:xfrm>
          <a:prstGeom prst="roundRect">
            <a:avLst>
              <a:gd name="adj" fmla="val 10000"/>
            </a:avLst>
          </a:prstGeom>
          <a:solidFill>
            <a:srgbClr val="FDF3E3"/>
          </a:solidFill>
          <a:ln w="12700">
            <a:solidFill>
              <a:srgbClr val="C884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CNP　政府采购与配置标准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12 项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490673" y="3840480"/>
            <a:ext cx="1713433" cy="566928"/>
          </a:xfrm>
          <a:prstGeom prst="roundRect">
            <a:avLst>
              <a:gd name="adj" fmla="val 10000"/>
            </a:avLst>
          </a:prstGeom>
          <a:solidFill>
            <a:srgbClr val="FDF3E3"/>
          </a:solidFill>
          <a:ln w="12700">
            <a:solidFill>
              <a:srgbClr val="C884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CNB　报表与上报对接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10 项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322978" y="3840480"/>
            <a:ext cx="1713433" cy="566928"/>
          </a:xfrm>
          <a:prstGeom prst="roundRect">
            <a:avLst>
              <a:gd name="adj" fmla="val 10000"/>
            </a:avLst>
          </a:prstGeom>
          <a:solidFill>
            <a:srgbClr val="FDF3E3"/>
          </a:solidFill>
          <a:ln w="12700">
            <a:solidFill>
              <a:srgbClr val="C884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CNS　信创与档案合规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9 项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155283" y="3840480"/>
            <a:ext cx="1713433" cy="566928"/>
          </a:xfrm>
          <a:prstGeom prst="roundRect">
            <a:avLst>
              <a:gd name="adj" fmla="val 10000"/>
            </a:avLst>
          </a:prstGeom>
          <a:solidFill>
            <a:srgbClr val="FDF3E3"/>
          </a:solidFill>
          <a:ln w="12700">
            <a:solidFill>
              <a:srgbClr val="C884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CNE　强制合规与特种资产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9 项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58368" y="4636008"/>
            <a:ext cx="1428162" cy="749808"/>
          </a:xfrm>
          <a:prstGeom prst="roundRect">
            <a:avLst>
              <a:gd name="adj" fmla="val 12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54864" bIns="36576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客户基线模块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232834" y="4636008"/>
            <a:ext cx="1428162" cy="749808"/>
          </a:xfrm>
          <a:prstGeom prst="roundRect">
            <a:avLst>
              <a:gd name="adj" fmla="val 12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54864" bIns="36576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324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已编号功能点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807300" y="4636008"/>
            <a:ext cx="1428162" cy="749808"/>
          </a:xfrm>
          <a:prstGeom prst="roundRect">
            <a:avLst>
              <a:gd name="adj" fmla="val 12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54864" bIns="36576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82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合规规则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381766" y="4636008"/>
            <a:ext cx="1428162" cy="749808"/>
          </a:xfrm>
          <a:prstGeom prst="roundRect">
            <a:avLst>
              <a:gd name="adj" fmla="val 12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54864" bIns="36576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36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预警规则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956232" y="4636008"/>
            <a:ext cx="1428162" cy="749808"/>
          </a:xfrm>
          <a:prstGeom prst="roundRect">
            <a:avLst>
              <a:gd name="adj" fmla="val 12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54864" bIns="36576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法规参数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530698" y="4636008"/>
            <a:ext cx="1428162" cy="749808"/>
          </a:xfrm>
          <a:prstGeom prst="roundRect">
            <a:avLst>
              <a:gd name="adj" fmla="val 12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54864" bIns="36576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可配置域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0105165" y="4636008"/>
            <a:ext cx="1428162" cy="749808"/>
          </a:xfrm>
          <a:prstGeom prst="roundRect">
            <a:avLst>
              <a:gd name="adj" fmla="val 12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54864" bIns="36576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行业扩展包</a:t>
            </a:r>
          </a:p>
        </p:txBody>
      </p:sp>
      <p:sp>
        <p:nvSpPr>
          <p:cNvPr id="37" name="Rectangle 36"/>
          <p:cNvSpPr/>
          <p:nvPr/>
        </p:nvSpPr>
        <p:spPr>
          <a:xfrm>
            <a:off x="0" y="6807708"/>
            <a:ext cx="12191695" cy="50292"/>
          </a:xfrm>
          <a:prstGeom prst="rect">
            <a:avLst/>
          </a:prstGeom>
          <a:solidFill>
            <a:srgbClr val="D8E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58368" y="6473952"/>
            <a:ext cx="8156219" cy="237744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算数 · 资产管理　·　18016313342（微信同号）　·　https://zerocod.cn/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436047" y="6473952"/>
            <a:ext cx="1097280" cy="237744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310896"/>
            <a:ext cx="10874959" cy="2743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03　COMPLIANCE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566928"/>
            <a:ext cx="10874959" cy="5029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200"/>
              </a:spcAft>
            </a:pPr>
            <a:r>
              <a:rPr sz="25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中国国情与合规：82 条规则做成可配置的规则引擎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133856"/>
            <a:ext cx="10874959" cy="384048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合规不该是散落在各处、靠人记住的硬编码判断。七个域收敛进一张规则表，可停用、可调参、可追溯。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554480"/>
            <a:ext cx="786384" cy="41148"/>
          </a:xfrm>
          <a:prstGeom prst="rect">
            <a:avLst/>
          </a:prstGeom>
          <a:solidFill>
            <a:srgbClr val="C88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783080"/>
            <a:ext cx="5364327" cy="749808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税务与折旧口径　10 条　已整域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法定最低折旧年限校验 / 纳税调整台账生成 / 加速折旧缩短年限校验 / 一次性税前扣除适用性校验 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68999" y="1783080"/>
            <a:ext cx="5364327" cy="749808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政府采购与配置标准　12 条　已整域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法定采购方式校验 / 限额标准校验 / 集中采购目录校验 / 化整为零规避公开招标校验 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642615"/>
            <a:ext cx="5364327" cy="749808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强制合规与特种资产　9 条　已整域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特种设备使用登记校验 / 特种设备定期检验校验 / 特种设备作业人员持证上岗校验 / 强制检定计量器具检定校验 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68999" y="2642615"/>
            <a:ext cx="5364327" cy="749808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国资监管　16 条　已整域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三重一大集体决策前置校验 / 分级授权矩阵校验 / 出租出借报批校验 / 处置与出租收入上缴校验 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3502152"/>
            <a:ext cx="5364327" cy="749808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租赁与产权　6 条　已整域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租入资产独立标记校验 / 租出期间状态一致性校验 / 车辆里程与油耗台账校验 / 租金收付计划到期校验 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68999" y="3502152"/>
            <a:ext cx="5364327" cy="749808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报表与上报对接　5 条　已整域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上报失败可重试与原报文留存 / 调剂共享平台月度更新 / 资产信息卡必填字段校验 / 统计报表报送节点提醒 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361688"/>
            <a:ext cx="5364327" cy="749808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信创与档案合规　5 条　已整域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等保 2.0 三级整改对照 / 国密算法应用合规 / OFD 版式输出与签章 / 电子会计档案单套制 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68999" y="4361688"/>
            <a:ext cx="5364327" cy="749808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处置与退出　1 条　已整域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处置公示与合规留痕校验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5221224"/>
            <a:ext cx="5364327" cy="749808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智能能力　17 条　已整域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识别结果低置信度强制人工复核 / 智能分类建议采纳留痕 / 自然语言查询数据范围校验 / 异常识别结论须给出判定依据 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8368" y="6117336"/>
            <a:ext cx="5346039" cy="822960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分级拦截，触发即留痕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硬拦截（法定禁止，如低于最低折旧年限、未登记特种设备投用）/ 软提醒（需审批留痕，如超限价采购）/ 仅提示（如性能指标不达标）。被拦截单据、触发规则、操作人与强制通过理由全可查。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87287" y="6117336"/>
            <a:ext cx="5346039" cy="822960"/>
          </a:xfrm>
          <a:prstGeom prst="roundRect">
            <a:avLst>
              <a:gd name="adj" fmla="val 6000"/>
            </a:avLst>
          </a:prstGeom>
          <a:solidFill>
            <a:srgbClr val="FDF3E3"/>
          </a:solidFill>
          <a:ln w="12700">
            <a:solidFill>
              <a:srgbClr val="C884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参数版本化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法规参数变更可设生效时间，历史期间按当时参数重算或保留，不得一刀切覆盖；上报报表、上缴台账、纳税调整台账的字段与格式不随界面调整而变。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6807708"/>
            <a:ext cx="12191695" cy="50292"/>
          </a:xfrm>
          <a:prstGeom prst="rect">
            <a:avLst/>
          </a:prstGeom>
          <a:solidFill>
            <a:srgbClr val="D8E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6473952"/>
            <a:ext cx="8156219" cy="237744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算数 · 资产管理　·　18016313342（微信同号）　·　https://zerocod.cn/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436047" y="6473952"/>
            <a:ext cx="1097280" cy="237744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310896"/>
            <a:ext cx="10874959" cy="2743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03　COMPLIANCE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566928"/>
            <a:ext cx="10874959" cy="5029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200"/>
              </a:spcAft>
            </a:pPr>
            <a:r>
              <a:rPr sz="25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可配置而非硬编码：14 个配置域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133856"/>
            <a:ext cx="10874959" cy="384048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法规平均 3–5 年修订一次，地区之间标准还不同。凡是金额、年限、比例、周期、目录类参数一律不发版。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554480"/>
            <a:ext cx="786384" cy="41148"/>
          </a:xfrm>
          <a:prstGeom prst="rect">
            <a:avLst/>
          </a:prstGeom>
          <a:solidFill>
            <a:srgbClr val="C88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783080"/>
            <a:ext cx="2615869" cy="969264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18872" rIns="118872" tIns="82296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资产分类</a:t>
            </a:r>
          </a:p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多级分类树、会计与管理双维分类、分类默认参数；分类变更不需发版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11397" y="1783080"/>
            <a:ext cx="2615869" cy="969264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18872" rIns="118872" tIns="82296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状态集</a:t>
            </a:r>
          </a:p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状态项、状态互转规则、各状态下允许的操作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64427" y="1783080"/>
            <a:ext cx="2615869" cy="969264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18872" rIns="118872" tIns="82296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编码规则</a:t>
            </a:r>
          </a:p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前缀、分段、位数、流水重置周期（年 / 月 / 日）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917457" y="1783080"/>
            <a:ext cx="2615869" cy="969264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18872" rIns="118872" tIns="82296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字段与表单</a:t>
            </a:r>
          </a:p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自定义字段、布局、必填与校验规则、按分类差异化显示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2889504"/>
            <a:ext cx="2615869" cy="969264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18872" rIns="118872" tIns="82296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流程</a:t>
            </a:r>
          </a:p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审批节点、条件分支、会签或签、金额分级阈值、超时策略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11397" y="2889504"/>
            <a:ext cx="2615869" cy="969264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18872" rIns="118872" tIns="82296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折旧</a:t>
            </a:r>
          </a:p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折旧方法、年限、残值率、起算规则、计提日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64427" y="2889504"/>
            <a:ext cx="2615869" cy="969264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18872" rIns="118872" tIns="82296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预警</a:t>
            </a:r>
          </a:p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预警对象、触发条件、提前期、通知人、通知渠道、频率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17457" y="2889504"/>
            <a:ext cx="2615869" cy="969264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18872" rIns="118872" tIns="82296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报表</a:t>
            </a:r>
          </a:p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字段、筛选条件、图表类型、订阅周期与接收人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3995928"/>
            <a:ext cx="2615869" cy="969264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18872" rIns="118872" tIns="82296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权限</a:t>
            </a:r>
          </a:p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功能权限、数据范围、字段级权限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411397" y="3995928"/>
            <a:ext cx="2615869" cy="969264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18872" rIns="118872" tIns="82296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标签与打印</a:t>
            </a:r>
          </a:p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标签尺寸、条码类型、单据套打模板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4427" y="3995928"/>
            <a:ext cx="2615869" cy="969264"/>
          </a:xfrm>
          <a:prstGeom prst="roundRect">
            <a:avLst>
              <a:gd name="adj" fmla="val 10000"/>
            </a:avLst>
          </a:prstGeom>
          <a:solidFill>
            <a:srgbClr val="FDF3E3"/>
          </a:solidFill>
          <a:ln w="12700">
            <a:solidFill>
              <a:srgbClr val="C884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18872" rIns="118872" tIns="82296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新增　法规参数域</a:t>
            </a:r>
          </a:p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限额标准、配置限价、最低使用年限、法定折旧年限、检验周期，按地区 + 层级 + 单位性质多维维护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17457" y="3995928"/>
            <a:ext cx="2615869" cy="969264"/>
          </a:xfrm>
          <a:prstGeom prst="roundRect">
            <a:avLst>
              <a:gd name="adj" fmla="val 10000"/>
            </a:avLst>
          </a:prstGeom>
          <a:solidFill>
            <a:srgbClr val="FDF3E3"/>
          </a:solidFill>
          <a:ln w="12700">
            <a:solidFill>
              <a:srgbClr val="C884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18872" rIns="118872" tIns="82296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新增　上报模板域</a:t>
            </a:r>
          </a:p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省份接口映射与报表格式，新增省份仅需配置、不改代码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5102352"/>
            <a:ext cx="2615869" cy="969264"/>
          </a:xfrm>
          <a:prstGeom prst="roundRect">
            <a:avLst>
              <a:gd name="adj" fmla="val 10000"/>
            </a:avLst>
          </a:prstGeom>
          <a:solidFill>
            <a:srgbClr val="FDF3E3"/>
          </a:solidFill>
          <a:ln w="12700">
            <a:solidFill>
              <a:srgbClr val="C884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18872" rIns="118872" tIns="82296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新增　合规规则域</a:t>
            </a:r>
          </a:p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三重一大阈值、报批前置条件、上缴标记、拦截动作，规则引擎驱动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411397" y="5102352"/>
            <a:ext cx="2615869" cy="969264"/>
          </a:xfrm>
          <a:prstGeom prst="roundRect">
            <a:avLst>
              <a:gd name="adj" fmla="val 10000"/>
            </a:avLst>
          </a:prstGeom>
          <a:solidFill>
            <a:srgbClr val="FDF3E3"/>
          </a:solidFill>
          <a:ln w="12700">
            <a:solidFill>
              <a:srgbClr val="C884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18872" rIns="118872" tIns="82296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新增　许可与扩展包域</a:t>
            </a:r>
          </a:p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行业包、规模档、部署模式开关，关掉扩展包核心仍可独立运行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8368" y="6254496"/>
            <a:ext cx="10874959" cy="749808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法规参数域实况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08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当前维护 28 条法规参数，按「地区 + 层级 + 单位性质」多维维护，例如法定最低折旧年限（房屋建筑物 240 个月 / 机器设备 120 / 器具工具家具 60 / 运输工具 48 / 电子设备 36）、分散采购限额与公开招标数额标准、配置限价与最低使用年限、特种设备定检周期。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6807708"/>
            <a:ext cx="12191695" cy="50292"/>
          </a:xfrm>
          <a:prstGeom prst="rect">
            <a:avLst/>
          </a:prstGeom>
          <a:solidFill>
            <a:srgbClr val="D8E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8368" y="6473952"/>
            <a:ext cx="8156219" cy="237744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算数 · 资产管理　·　18016313342（微信同号）　·　https://zerocod.cn/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436047" y="6473952"/>
            <a:ext cx="1097280" cy="237744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310896"/>
            <a:ext cx="10874959" cy="2743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03　COMPLIANCE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566928"/>
            <a:ext cx="10874959" cy="5029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200"/>
              </a:spcAft>
            </a:pPr>
            <a:r>
              <a:rPr sz="25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信创与档案合规：内网离线也能过验收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133856"/>
            <a:ext cx="10874959" cy="384048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这是政企客户最容易卡住的一关，也是多数 SaaS 产品无法交付的部分。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554480"/>
            <a:ext cx="786384" cy="41148"/>
          </a:xfrm>
          <a:prstGeom prst="rect">
            <a:avLst/>
          </a:prstGeom>
          <a:solidFill>
            <a:srgbClr val="C88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783080"/>
            <a:ext cx="5346039" cy="1463040"/>
          </a:xfrm>
          <a:prstGeom prst="roundRect">
            <a:avLst>
              <a:gd name="adj" fmla="val 6000"/>
            </a:avLst>
          </a:prstGeom>
          <a:solidFill>
            <a:srgbClr val="FDF3E3"/>
          </a:solidFill>
          <a:ln w="12700">
            <a:solidFill>
              <a:srgbClr val="C884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信创全栈适配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13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芯片（飞腾 / 龙芯 / 兆芯 / 鲲鹏）、操作系统（银河麒麟 / 统信 UOS）、数据库（达梦 / 人大金仓 / OpenGauss）、中间件（东方通 / 金蝶），提供适配证明与兼容清单。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87287" y="1783080"/>
            <a:ext cx="5346039" cy="1463040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等保与密码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13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按 GB/T 22239 落实等保 2.0 三级；按 GB/T 39786 使用国密算法 SM2 / SM3 / SM4 做身份认证、电子签章、传输与存储加密，关键操作有签名且可验证。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429000"/>
            <a:ext cx="5346039" cy="1463040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OFD 与档案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13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单据、报表、卡片、批文支持 OFD 版式（GB/T 33240-2016）导出与国密签章；电子会计档案单套制满足令第 79 号第八条六项条件，固定资产卡片保管期限 30 年。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7287" y="3429000"/>
            <a:ext cx="5346039" cy="1463040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离线与数据不出境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13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支持完全离线、党政内网与分级保护环境，无外部依赖；全部数据境内存储、无外部回传，提供数据流说明。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129783"/>
            <a:ext cx="2057948" cy="731520"/>
          </a:xfrm>
          <a:prstGeom prst="roundRect">
            <a:avLst>
              <a:gd name="adj" fmla="val 12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54864" bIns="36576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信创适配项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862620" y="5129783"/>
            <a:ext cx="2057948" cy="731520"/>
          </a:xfrm>
          <a:prstGeom prst="roundRect">
            <a:avLst>
              <a:gd name="adj" fmla="val 12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54864" bIns="36576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等保测评项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66873" y="5129783"/>
            <a:ext cx="2057948" cy="731520"/>
          </a:xfrm>
          <a:prstGeom prst="roundRect">
            <a:avLst>
              <a:gd name="adj" fmla="val 12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54864" bIns="36576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7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国密签章场景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71125" y="5129783"/>
            <a:ext cx="2057948" cy="731520"/>
          </a:xfrm>
          <a:prstGeom prst="roundRect">
            <a:avLst>
              <a:gd name="adj" fmla="val 12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54864" bIns="36576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档案完整性检测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475378" y="5129783"/>
            <a:ext cx="2057948" cy="731520"/>
          </a:xfrm>
          <a:prstGeom prst="roundRect">
            <a:avLst>
              <a:gd name="adj" fmla="val 12000"/>
            </a:avLst>
          </a:prstGeom>
          <a:solidFill>
            <a:srgbClr val="E8F0FE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54864" bIns="36576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归档与销毁记录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807708"/>
            <a:ext cx="12191695" cy="50292"/>
          </a:xfrm>
          <a:prstGeom prst="rect">
            <a:avLst/>
          </a:prstGeom>
          <a:solidFill>
            <a:srgbClr val="D8E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6473952"/>
            <a:ext cx="8156219" cy="237744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算数 · 资产管理　·　18016313342（微信同号）　·　https://zerocod.cn/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436047" y="6473952"/>
            <a:ext cx="1097280" cy="237744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310896"/>
            <a:ext cx="10874959" cy="2743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03　COMPLIANCE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566928"/>
            <a:ext cx="10874959" cy="5029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200"/>
              </a:spcAft>
            </a:pPr>
            <a:r>
              <a:rPr sz="25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角色与三层权限：不同人看不同的数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133856"/>
            <a:ext cx="10874959" cy="384048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功能权限、数据范围、字段权限三层模型；同一张台账，不同角色看到不同字段与不同条数。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554480"/>
            <a:ext cx="786384" cy="41148"/>
          </a:xfrm>
          <a:prstGeom prst="rect">
            <a:avLst/>
          </a:prstGeom>
          <a:solidFill>
            <a:srgbClr val="C88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783080"/>
            <a:ext cx="2629585" cy="786384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3152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系统管理员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84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组织、权限、配置、字典维护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4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数据范围：全部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06825" y="1783080"/>
            <a:ext cx="2629585" cy="786384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3152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总部资产管理员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84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全集团资产台账、政策制定、跨组织调拨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4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数据范围：全部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55283" y="1783080"/>
            <a:ext cx="2629585" cy="786384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3152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单位 / 部门资产管理员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84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本单位资产日常管理、单据审批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4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数据范围：本部门及下级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903741" y="1783080"/>
            <a:ext cx="2629585" cy="786384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3152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库房管理员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84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入库、出库、退库、库存盘点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4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数据范围：所辖库房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2688336"/>
            <a:ext cx="2629585" cy="786384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3152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采购专员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84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需求受理、请购、采购、验收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4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数据范围：本部门及下级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06825" y="2688336"/>
            <a:ext cx="2629585" cy="786384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3152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财务资产会计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84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折旧、减值、重估、账账对账、处置损益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4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数据范围：全部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55283" y="2688336"/>
            <a:ext cx="2629585" cy="786384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3152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设备工程师 / 维修技师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84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维修、保养、派工、备件消耗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4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数据范围：所负责设备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03741" y="2688336"/>
            <a:ext cx="2629585" cy="786384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3152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点检 / 巡检员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84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执行点巡检任务、上报异常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4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数据范围：所负责区域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3593591"/>
            <a:ext cx="2629585" cy="786384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3152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盘点专员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84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盘点任务分派、执行、差异处理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4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数据范围：指定盘点范围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406825" y="3593591"/>
            <a:ext cx="2629585" cy="786384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3152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处置审批人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84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报废、出售、捐赠等处置审批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4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数据范围：权限范围内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55283" y="3593591"/>
            <a:ext cx="2629585" cy="786384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3152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IT 资产管理员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84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IT 资产、软件许可、数据擦除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4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数据范围：全部 IT 资产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03741" y="3593591"/>
            <a:ext cx="2629585" cy="786384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3152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普通员工（使用人）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84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领用申请、归还、本人资产盘点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4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数据范围：本人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4498848"/>
            <a:ext cx="2629585" cy="786384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3152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部门负责人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84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部门资产审批与查看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4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数据范围：本部门及下级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406825" y="4498848"/>
            <a:ext cx="2629585" cy="786384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3152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单位领导 / 高管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84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全局查看、驾驶舱、重大审批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4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数据范围：全部（只读为主）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55283" y="4498848"/>
            <a:ext cx="2629585" cy="786384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3152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审计 / 内控人员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84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台账核查、操作日志审计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4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数据范围：全部（只读）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903741" y="4498848"/>
            <a:ext cx="2629585" cy="786384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3152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供应商 / 服务商（外部）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84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接收送修、回传维修结果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84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数据范围：仅本人相关单据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58368" y="5449824"/>
            <a:ext cx="3503066" cy="1042415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权限模型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数据范围五档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019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本人 / 本部门 / 本部门及下级 / 指定范围 / 全部，按组织树逐级授权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44314" y="5449824"/>
            <a:ext cx="3503066" cy="1042415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权限模型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字段级权限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019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可见 / 可编辑 / 必填三态控制，金额与成本字段可对特定角色屏蔽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30260" y="5449824"/>
            <a:ext cx="3503066" cy="1042415"/>
          </a:xfrm>
          <a:prstGeom prst="roundRect">
            <a:avLst>
              <a:gd name="adj" fmla="val 6000"/>
            </a:avLst>
          </a:prstGeom>
          <a:solidFill>
            <a:srgbClr val="FDF3E3"/>
          </a:solidFill>
          <a:ln w="12700">
            <a:solidFill>
              <a:srgbClr val="C884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权限模型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审批与授权矩阵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019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三级授权可配，超授权自动上报；重大事项须有集体决策记录，禁止单人审批通过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6807708"/>
            <a:ext cx="12191695" cy="50292"/>
          </a:xfrm>
          <a:prstGeom prst="rect">
            <a:avLst/>
          </a:prstGeom>
          <a:solidFill>
            <a:srgbClr val="D8E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8368" y="6473952"/>
            <a:ext cx="8156219" cy="237744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算数 · 资产管理　·　18016313342（微信同号）　·　https://zerocod.cn/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36047" y="6473952"/>
            <a:ext cx="1097280" cy="237744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310896"/>
            <a:ext cx="10874959" cy="2743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04　DELIVERY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566928"/>
            <a:ext cx="10874959" cy="5029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200"/>
              </a:spcAft>
            </a:pPr>
            <a:r>
              <a:rPr sz="25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20 项 AI 能力：感知层十项 + 商业闭环层十项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133856"/>
            <a:ext cx="10874959" cy="384048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感知层挂业务触发点做识别与推荐；闭环层把结论写回单据、折算成可溯源价值并汇成季度简报。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554480"/>
            <a:ext cx="786384" cy="41148"/>
          </a:xfrm>
          <a:prstGeom prst="rect">
            <a:avLst/>
          </a:prstGeom>
          <a:solidFill>
            <a:srgbClr val="C88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783080"/>
            <a:ext cx="2072579" cy="1298448"/>
          </a:xfrm>
          <a:prstGeom prst="roundRect">
            <a:avLst>
              <a:gd name="adj" fmla="val 6000"/>
            </a:avLst>
          </a:prstGeom>
          <a:solidFill>
            <a:srgbClr val="FDF3E3"/>
          </a:solidFill>
          <a:ln w="12700">
            <a:solidFill>
              <a:srgbClr val="C884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AI-001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识票建卡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88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发票 / 合同 / 验收单 OCR + LLM 识别，自动建卡并对做三流校验，低置信度强制复核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58963" y="1783080"/>
            <a:ext cx="2072579" cy="1298448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AI-002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智能分类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88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按资产名称与图片推荐分类，分类准确率可统计，推荐采纳率可考核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59558" y="1783080"/>
            <a:ext cx="2072579" cy="1298448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AI-003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自然语言查询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88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如「市场部还有几台闲置笔记本」，返回正确结果集并可一键跳转列表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260153" y="1783080"/>
            <a:ext cx="2072579" cy="1298448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AI-004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图片盘点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88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拍照识别资产并批量匹配台账，适合无标签或标签损坏场景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460748" y="1783080"/>
            <a:ext cx="2072579" cy="1298448"/>
          </a:xfrm>
          <a:prstGeom prst="roundRect">
            <a:avLst>
              <a:gd name="adj" fmla="val 6000"/>
            </a:avLst>
          </a:prstGeom>
          <a:solidFill>
            <a:srgbClr val="FDF3E3"/>
          </a:solidFill>
          <a:ln w="12700">
            <a:solidFill>
              <a:srgbClr val="C884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AI-005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异常识别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88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重复采购、异常流转、价格偏离识别，输出风险清单与判定依据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209544"/>
            <a:ext cx="2072579" cy="1298448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AI-006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维修知识助手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88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按故障描述推荐历史处理方案与所需备件，命中来源可追溯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858963" y="3209544"/>
            <a:ext cx="2072579" cy="1298448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AI-007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智能报告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88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盘点报告、分析简报一键生成可编辑初稿，人工确认后发布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59558" y="3209544"/>
            <a:ext cx="2072579" cy="1298448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AI-008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预测性维护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88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基于历史故障与运行数据输出建议维护时间窗口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60153" y="3209544"/>
            <a:ext cx="2072579" cy="1298448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AI-009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配置优化建议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88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闲置回收、重复购置提醒，输出可执行的优化建议清单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460748" y="3209544"/>
            <a:ext cx="2072579" cy="1298448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AI-010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对话式助手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88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多轮对话完成报修、查台账、发起流程等实际操作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8368" y="4690872"/>
            <a:ext cx="10874959" cy="658368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商业闭环层 AI-011 / 012 / 013 / 014 / 015 / 016 / 018 / 020 / 022 / 024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06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存量台账迁移 · 质量体检 · 差异归因 · 请购预审先调剂后购置 · 税务与折旧口径体检 · 四单稽核 · 健康度评分与更新计划 · 维修知识沉淀 · 招标条款映射与应答表 · AI 价值台账与季度价值简报：结论写回业务单据、价值逐笔可溯源折算、汇总成可汇报的 ROI。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6807708"/>
            <a:ext cx="12191695" cy="50292"/>
          </a:xfrm>
          <a:prstGeom prst="rect">
            <a:avLst/>
          </a:prstGeom>
          <a:solidFill>
            <a:srgbClr val="D8E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6473952"/>
            <a:ext cx="8156219" cy="237744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算数 · 资产管理　·　18016313342（微信同号）　·　https://zerocod.cn/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436047" y="6473952"/>
            <a:ext cx="1097280" cy="237744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310896"/>
            <a:ext cx="10874959" cy="2743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04　DELIVERY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566928"/>
            <a:ext cx="10874959" cy="5029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200"/>
              </a:spcAft>
            </a:pPr>
            <a:r>
              <a:rPr sz="25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部署与交付：三种模式、四期路线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133856"/>
            <a:ext cx="10874959" cy="384048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同一套代码支撑公有云、私有化信创与混合部署；交付按主链路关键路径分期推进。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554480"/>
            <a:ext cx="786384" cy="41148"/>
          </a:xfrm>
          <a:prstGeom prst="rect">
            <a:avLst/>
          </a:prstGeom>
          <a:solidFill>
            <a:srgbClr val="C88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783080"/>
            <a:ext cx="3503066" cy="1060704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部署模式 1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公有云 SaaS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04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多租户隔离，开箱即用；适合无内网离线要求的快速上线场景，按需开通模块。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4314" y="1783080"/>
            <a:ext cx="3503066" cy="1060704"/>
          </a:xfrm>
          <a:prstGeom prst="roundRect">
            <a:avLst>
              <a:gd name="adj" fmla="val 6000"/>
            </a:avLst>
          </a:prstGeom>
          <a:solidFill>
            <a:srgbClr val="FDF3E3"/>
          </a:solidFill>
          <a:ln w="12700">
            <a:solidFill>
              <a:srgbClr val="C884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部署模式 2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私有化信创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04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部署在客户内网或党政内网，全栈信创适配，完全离线无外部依赖，数据不出境。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30260" y="1783080"/>
            <a:ext cx="3503066" cy="1060704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部署模式 3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混合部署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04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敏感资产数据（涉密设备、人事相关）本地留存，其余上云；两侧数据可审计、可对账。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2679192"/>
            <a:ext cx="10874959" cy="256032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四期交付路线（关键路径：平台权限引擎 → 资产主数据 → 流转单据 → 盘点 → 折旧 → 处置）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2953512"/>
            <a:ext cx="2609011" cy="2359152"/>
          </a:xfrm>
          <a:prstGeom prst="roundRect">
            <a:avLst>
              <a:gd name="adj" fmla="val 6000"/>
            </a:avLst>
          </a:prstGeom>
          <a:solidFill>
            <a:srgbClr val="FDF3E3"/>
          </a:solidFill>
          <a:ln w="12700">
            <a:solidFill>
              <a:srgbClr val="C884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8–10 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第一期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2103" y="3593591"/>
            <a:ext cx="2261539" cy="1591056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8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交付内容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700"/>
              </a:spcAft>
            </a:pPr>
            <a:r>
              <a:rPr sz="88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平台骨架 · 主数据 · 采购 · 流转 · 盘点 · 折旧 · 处置 · 基础报表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8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交付后应能完成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建卡 → 领用 → 调拨 → 盘点 → 折旧 → 处置闭环，台账账实相符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13683" y="2953512"/>
            <a:ext cx="2609011" cy="2359152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8–10 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第二期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87419" y="3593591"/>
            <a:ext cx="2261539" cy="1591056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8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交付内容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700"/>
              </a:spcAft>
            </a:pPr>
            <a:r>
              <a:rPr sz="88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使用与运维 · 财务深化 · 处置合规 · 自定义报表 · 系统集成 · 预警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8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交付后应能完成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点巡检保养、处置合规审批、多维度报表、与财务 / OA / HR 打通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68999" y="2953512"/>
            <a:ext cx="2609011" cy="2359152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8–10 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第三期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42735" y="3593591"/>
            <a:ext cx="2261539" cy="1591056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8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交付内容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700"/>
              </a:spcAft>
            </a:pPr>
            <a:r>
              <a:rPr sz="88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无形资产 · 耗材备件 · 租赁产权 · 移动化 · AI-001~003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8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交付后应能完成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无形资产到期管控、耗材库存、全移动化作业、自定义预警与报表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924315" y="2953512"/>
            <a:ext cx="2609011" cy="2359152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8–10 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第四期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98051" y="3593591"/>
            <a:ext cx="2261539" cy="1591056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8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交付内容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700"/>
              </a:spcAft>
            </a:pPr>
            <a:r>
              <a:rPr sz="88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AI-004~010 · 商业闭环层 AI · 物联接入 · 生态集成 · 智能分析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8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交付后应能完成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识票建卡、智能盘点、预测性维护、物联接入与开放生态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5458968"/>
            <a:ext cx="10874959" cy="768096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交付说明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06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主数据与权限两项若延期，后续全部模块顺延，不建议压缩这两块的工期；各期之间可按客户实际优先级调整模块顺序，合规模块可与第二期并行推进。私有化与信创环境可安排 POC 搭建，交付前提供兼容清单与测评整改对照表。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6807708"/>
            <a:ext cx="12191695" cy="50292"/>
          </a:xfrm>
          <a:prstGeom prst="rect">
            <a:avLst/>
          </a:prstGeom>
          <a:solidFill>
            <a:srgbClr val="D8E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8368" y="6473952"/>
            <a:ext cx="8156219" cy="237744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算数 · 资产管理　·　18016313342（微信同号）　·　https://zerocod.cn/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436047" y="6473952"/>
            <a:ext cx="1097280" cy="237744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58368" y="310896"/>
            <a:ext cx="10874959" cy="2743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 i="0">
                <a:solidFill>
                  <a:srgbClr val="C8842A"/>
                </a:solidFill>
                <a:latin typeface="Microsoft YaHei"/>
                <a:ea typeface="Microsoft YaHei"/>
                <a:cs typeface="Microsoft YaHei"/>
              </a:rPr>
              <a:t>04　DELIVERY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566928"/>
            <a:ext cx="10874959" cy="50292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200"/>
              </a:spcAft>
            </a:pPr>
            <a:r>
              <a:rPr sz="250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12 类行业扩展包：行业 × 规模 × 部署 = 36 种组合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133856"/>
            <a:ext cx="10874959" cy="384048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产品只有一套代码，全部靠配置与许可开关区分；关掉扩展包，核心仍然独立运行。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554480"/>
            <a:ext cx="786384" cy="41148"/>
          </a:xfrm>
          <a:prstGeom prst="rect">
            <a:avLst/>
          </a:prstGeom>
          <a:solidFill>
            <a:srgbClr val="C88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1783080"/>
            <a:ext cx="2622727" cy="713232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8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01　行政事业单位版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房屋、土地、车辆、大型仪器、办公设备家具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09111" y="1783080"/>
            <a:ext cx="2622727" cy="713232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8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02　国企/集团版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子企业股权相关资产、经营性资产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59855" y="1783080"/>
            <a:ext cx="2622727" cy="713232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8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03　制造业版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生产设备、模具、工装夹具、检测仪器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910599" y="1783080"/>
            <a:ext cx="2622727" cy="713232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8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04　IT 与互联网版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服务器、网络设备、终端、软件许可、云资源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2624328"/>
            <a:ext cx="2622727" cy="713232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8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05　医疗版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大型医用设备、医疗仪器、冷链设备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09111" y="2624328"/>
            <a:ext cx="2622727" cy="713232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8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06　高校科研版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科研仪器、实验设备、标本、图书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59855" y="2624328"/>
            <a:ext cx="2622727" cy="713232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8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07　金融版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自助设备、网点资产、押品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10599" y="2624328"/>
            <a:ext cx="2622727" cy="713232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8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08　公用事业与交通版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管网、线路、路灯、营运车辆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3465576"/>
            <a:ext cx="2622727" cy="713232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8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09　物业与不动产版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楼宇、园区、车位、租约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409111" y="3465576"/>
            <a:ext cx="2622727" cy="713232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8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10　建筑施工版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周转材料、临时设施、施工机械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59855" y="3465576"/>
            <a:ext cx="2622727" cy="713232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8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11　能源与双碳版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用能设备、光伏、储能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10599" y="3465576"/>
            <a:ext cx="2622727" cy="713232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080" b="1" i="0">
                <a:solidFill>
                  <a:srgbClr val="152E63"/>
                </a:solidFill>
                <a:latin typeface="Microsoft YaHei"/>
                <a:ea typeface="Microsoft YaHei"/>
                <a:cs typeface="Microsoft YaHei"/>
              </a:rPr>
              <a:t>12　零售连锁版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门店、展陈、货架、POS、冷链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4361688"/>
            <a:ext cx="5346039" cy="859536"/>
          </a:xfrm>
          <a:prstGeom prst="roundRect">
            <a:avLst>
              <a:gd name="adj" fmla="val 6000"/>
            </a:avLst>
          </a:prstGeom>
          <a:solidFill>
            <a:srgbClr val="F4F7FC"/>
          </a:solidFill>
          <a:ln w="12700">
            <a:solidFill>
              <a:srgbClr val="D8E0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规模维度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06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轻量版（≤200 人 / ≤2000 件资产）· 标准版 · 集团版（多法人、多账套、多币种、多级授权、跨组织调拨与集团合并报表）。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87287" y="4361688"/>
            <a:ext cx="5346039" cy="859536"/>
          </a:xfrm>
          <a:prstGeom prst="roundRect">
            <a:avLst>
              <a:gd name="adj" fmla="val 6000"/>
            </a:avLst>
          </a:prstGeom>
          <a:solidFill>
            <a:srgbClr val="FDF3E3"/>
          </a:solidFill>
          <a:ln w="12700">
            <a:solidFill>
              <a:srgbClr val="C884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0584" bIns="100584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通用性判定 12 问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06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换行业、换省份、资产量涨 100 倍、换部署方式、审批加到 6 级、新增分类 / 字段 / 报表口径、会计政策与法规更新——只要有一条需要改代码，就说明需求写错了位置。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807708"/>
            <a:ext cx="12191695" cy="50292"/>
          </a:xfrm>
          <a:prstGeom prst="rect">
            <a:avLst/>
          </a:prstGeom>
          <a:solidFill>
            <a:srgbClr val="D8E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8368" y="6473952"/>
            <a:ext cx="8156219" cy="237744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0" i="0">
                <a:solidFill>
                  <a:srgbClr val="55637A"/>
                </a:solidFill>
                <a:latin typeface="Microsoft YaHei"/>
                <a:ea typeface="Microsoft YaHei"/>
                <a:cs typeface="Microsoft YaHei"/>
              </a:rPr>
              <a:t>算数 · 资产管理　·　18016313342（微信同号）　·　https://zerocod.cn/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436047" y="6473952"/>
            <a:ext cx="1097280" cy="237744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50" b="1" i="0">
                <a:solidFill>
                  <a:srgbClr val="2563EB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3" name="Picture 2" descr="scene-offi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pic>
        <p:nvPicPr>
          <p:cNvPr id="4" name="Picture 3" descr="_ppt_fla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C88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32688" y="914400"/>
            <a:ext cx="10058400" cy="36576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 i="0">
                <a:solidFill>
                  <a:srgbClr val="9EC5FF"/>
                </a:solidFill>
                <a:latin typeface="Microsoft YaHei"/>
                <a:ea typeface="Microsoft YaHei"/>
                <a:cs typeface="Microsoft YaHei"/>
              </a:rPr>
              <a:t>NEXT STEP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" y="1298448"/>
            <a:ext cx="10058400" cy="82296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200"/>
              </a:spcAft>
            </a:pPr>
            <a:r>
              <a:rPr sz="3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在演示环境里走一遍完整闭环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2212848"/>
            <a:ext cx="9601200" cy="54864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0" i="0">
                <a:solidFill>
                  <a:srgbClr val="D6E3FA"/>
                </a:solidFill>
                <a:latin typeface="Microsoft YaHei"/>
                <a:ea typeface="Microsoft YaHei"/>
                <a:cs typeface="Microsoft YaHei"/>
              </a:rPr>
              <a:t>建议路径：建卡 → 入库 → 领用 → 盘点 → 维修领件 → 处置，全程用审计内控账号（只读）回头看留痕与合规拦截记录。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32688" y="2999232"/>
            <a:ext cx="3230880" cy="859536"/>
          </a:xfrm>
          <a:prstGeom prst="roundRect">
            <a:avLst>
              <a:gd name="adj" fmla="val 12000"/>
            </a:avLst>
          </a:prstGeom>
          <a:solidFill>
            <a:srgbClr val="142C55"/>
          </a:solidFill>
          <a:ln w="12700">
            <a:solidFill>
              <a:srgbClr val="2C4C8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7FB0FF"/>
                </a:solidFill>
                <a:latin typeface="Microsoft YaHei"/>
                <a:ea typeface="Microsoft YaHei"/>
                <a:cs typeface="Microsoft YaHei"/>
              </a:rPr>
              <a:t>在线演示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https://p.zerocod.cn/zicanguanli/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6448" y="2999232"/>
            <a:ext cx="3230880" cy="859536"/>
          </a:xfrm>
          <a:prstGeom prst="roundRect">
            <a:avLst>
              <a:gd name="adj" fmla="val 12000"/>
            </a:avLst>
          </a:prstGeom>
          <a:solidFill>
            <a:srgbClr val="142C55"/>
          </a:solidFill>
          <a:ln w="12700">
            <a:solidFill>
              <a:srgbClr val="2C4C8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7FB0FF"/>
                </a:solidFill>
                <a:latin typeface="Microsoft YaHei"/>
                <a:ea typeface="Microsoft YaHei"/>
                <a:cs typeface="Microsoft YaHei"/>
              </a:rPr>
              <a:t>官方网站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https://zerocod.cn/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60208" y="2999232"/>
            <a:ext cx="3230880" cy="859536"/>
          </a:xfrm>
          <a:prstGeom prst="roundRect">
            <a:avLst>
              <a:gd name="adj" fmla="val 12000"/>
            </a:avLst>
          </a:prstGeom>
          <a:solidFill>
            <a:srgbClr val="142C55"/>
          </a:solidFill>
          <a:ln w="12700">
            <a:solidFill>
              <a:srgbClr val="2C4C8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7FB0FF"/>
                </a:solidFill>
                <a:latin typeface="Microsoft YaHei"/>
                <a:ea typeface="Microsoft YaHei"/>
                <a:cs typeface="Microsoft YaHei"/>
              </a:rPr>
              <a:t>产品站点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https://p.zerocod.cn/zicanguanli/intro/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32688" y="4096512"/>
            <a:ext cx="10058400" cy="1207008"/>
          </a:xfrm>
          <a:prstGeom prst="roundRect">
            <a:avLst>
              <a:gd name="adj" fmla="val 10000"/>
            </a:avLst>
          </a:prstGeom>
          <a:solidFill>
            <a:srgbClr val="142C55"/>
          </a:solidFill>
          <a:ln w="12700">
            <a:solidFill>
              <a:srgbClr val="C884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rIns="219456"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1" i="0">
                <a:solidFill>
                  <a:srgbClr val="E8B46A"/>
                </a:solidFill>
                <a:latin typeface="Microsoft YaHei"/>
                <a:ea typeface="Microsoft YaHei"/>
                <a:cs typeface="Microsoft YaHei"/>
              </a:rPr>
              <a:t>商务联系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18016313342　（微信同号）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D6E3FA"/>
                </a:solidFill>
                <a:latin typeface="Microsoft YaHei"/>
                <a:ea typeface="Microsoft YaHei"/>
                <a:cs typeface="Microsoft YaHei"/>
              </a:rPr>
              <a:t>可提供现场演示、需求对接与招标应答支持；私有化与信创环境可安排 POC 搭建。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" y="5632704"/>
            <a:ext cx="10058400" cy="640080"/>
          </a:xfrm>
          <a:prstGeom prst="rect">
            <a:avLst/>
          </a:prstGeom>
          <a:noFill/>
        </p:spPr>
        <p:txBody>
          <a:bodyPr wrap="square" anchor="t" lIns="18288" rIns="18288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000" b="0" i="0">
                <a:solidFill>
                  <a:srgbClr val="9EC5FF"/>
                </a:solidFill>
                <a:latin typeface="Microsoft YaHei"/>
                <a:ea typeface="Microsoft YaHei"/>
                <a:cs typeface="Microsoft YaHei"/>
              </a:rPr>
              <a:t>本资料与《功能清单全景表（Excel）》《产品宣传手册与白皮书（Word）》配套使用，可在产品站点「下载中心」获取最新版本。</a:t>
            </a:r>
          </a:p>
          <a:p>
            <a:pPr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</a:pPr>
            <a:r>
              <a:rPr sz="900" b="0" i="0">
                <a:solidFill>
                  <a:srgbClr val="7F9CC8"/>
                </a:solidFill>
                <a:latin typeface="Microsoft YaHei"/>
                <a:ea typeface="Microsoft YaHei"/>
                <a:cs typeface="Microsoft YaHei"/>
              </a:rPr>
              <a:t>© 2026 算数科技（ZeroCod）　|　演示环境数据为虚构演示数据，可能定期重置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