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earth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0"/>
            <a:ext cx="5468112" cy="34198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20840" y="3419856"/>
            <a:ext cx="5468112" cy="3438144"/>
          </a:xfrm>
          <a:prstGeom prst="rect">
            <a:avLst/>
          </a:prstGeom>
          <a:solidFill>
            <a:srgbClr val="0A1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720840" cy="6858000"/>
          </a:xfrm>
          <a:prstGeom prst="rect">
            <a:avLst/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051560"/>
            <a:ext cx="822960" cy="54864"/>
          </a:xfrm>
          <a:prstGeom prst="rect">
            <a:avLst/>
          </a:prstGeom>
          <a:solidFill>
            <a:srgbClr val="0ABA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298448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ABAB5"/>
                </a:solidFill>
                <a:latin typeface="微软雅黑"/>
              </a:rPr>
              <a:t>工程机械租赁 · 数字化管理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56692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微软雅黑"/>
              </a:rPr>
              <a:t>算数·工程机械租赁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834640"/>
            <a:ext cx="55778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1" i="0">
                <a:solidFill>
                  <a:srgbClr val="7EE8E2"/>
                </a:solidFill>
                <a:latin typeface="微软雅黑"/>
              </a:rPr>
              <a:t>设备租赁 + 带人施工</a:t>
            </a:r>
          </a:p>
          <a:p>
            <a:pPr algn="l">
              <a:lnSpc>
                <a:spcPct val="135000"/>
              </a:lnSpc>
            </a:pPr>
            <a:r>
              <a:rPr sz="2000" b="1" i="0">
                <a:solidFill>
                  <a:srgbClr val="7EE8E2"/>
                </a:solidFill>
                <a:latin typeface="微软雅黑"/>
              </a:rPr>
              <a:t>一台设备从进场算到毛利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069080"/>
            <a:ext cx="5394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>
                <a:solidFill>
                  <a:srgbClr val="B7D2CE"/>
                </a:solidFill>
                <a:latin typeface="微软雅黑"/>
              </a:rPr>
              <a:t>报价签约 · 调度进场 · 台班签证 · 结算开票 · 单机核算</a:t>
            </a:r>
          </a:p>
          <a:p>
            <a:pPr algn="l">
              <a:lnSpc>
                <a:spcPct val="150000"/>
              </a:lnSpc>
            </a:pPr>
            <a:r>
              <a:rPr sz="1200" b="0" i="0">
                <a:solidFill>
                  <a:srgbClr val="B7D2CE"/>
                </a:solidFill>
                <a:latin typeface="微软雅黑"/>
              </a:rPr>
              <a:t>一套系统打通租赁与施工两条业务线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5349240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1A3D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7EE8E2"/>
                </a:solidFill>
                <a:latin typeface="微软雅黑"/>
              </a:rPr>
              <a:t>私有化部署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97480" y="5349240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1A3D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7EE8E2"/>
                </a:solidFill>
                <a:latin typeface="微软雅黑"/>
              </a:rPr>
              <a:t>15 角色演示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5349240"/>
            <a:ext cx="1828800" cy="420624"/>
          </a:xfrm>
          <a:prstGeom prst="roundRect">
            <a:avLst>
              <a:gd name="adj" fmla="val 50000"/>
            </a:avLst>
          </a:prstGeom>
          <a:solidFill>
            <a:srgbClr val="1A3D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7EE8E2"/>
                </a:solidFill>
                <a:latin typeface="微软雅黑"/>
              </a:rPr>
              <a:t>PHP 8 可迁移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61722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A9E99"/>
                </a:solidFill>
                <a:latin typeface="微软雅黑"/>
              </a:rPr>
              <a:t>上海思扬信息科技有限公司  ·  2026.10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行业现状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设备租赁的钱，漏在五个地方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设备在工地跑、账在 Excel 里、毛利在老板脑子里 —— 这是多数中小租赁公司的现状。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3310128" cy="1664208"/>
          </a:xfrm>
          <a:prstGeom prst="roundRect">
            <a:avLst>
              <a:gd name="adj" fmla="val 8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386584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9FD9D4"/>
                </a:solidFill>
                <a:latin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07208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102826"/>
                </a:solidFill>
                <a:latin typeface="微软雅黑"/>
              </a:rPr>
              <a:t>台账靠本子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91256"/>
            <a:ext cx="2788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3D5A56"/>
                </a:solidFill>
                <a:latin typeface="微软雅黑"/>
              </a:rPr>
              <a:t>一台设备在哪、谁在开、油加了多少，电话问一圈才知道。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70248" y="2148840"/>
            <a:ext cx="3310128" cy="1664208"/>
          </a:xfrm>
          <a:prstGeom prst="roundRect">
            <a:avLst>
              <a:gd name="adj" fmla="val 8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2386584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9FD9D4"/>
                </a:solidFill>
                <a:latin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807208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102826"/>
                </a:solidFill>
                <a:latin typeface="微软雅黑"/>
              </a:rPr>
              <a:t>台班靠微信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3191256"/>
            <a:ext cx="2788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3D5A56"/>
                </a:solidFill>
                <a:latin typeface="微软雅黑"/>
              </a:rPr>
              <a:t>手写台班单拍照片发群，月底对不上，客户一句“没签过”就扯皮。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82128" y="2148840"/>
            <a:ext cx="3310128" cy="1664208"/>
          </a:xfrm>
          <a:prstGeom prst="roundRect">
            <a:avLst>
              <a:gd name="adj" fmla="val 8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60" y="2386584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9FD9D4"/>
                </a:solidFill>
                <a:latin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60" y="2807208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102826"/>
                </a:solidFill>
                <a:latin typeface="微软雅黑"/>
              </a:rPr>
              <a:t>结算靠回忆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8160" y="3191256"/>
            <a:ext cx="2788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3D5A56"/>
                </a:solidFill>
                <a:latin typeface="微软雅黑"/>
              </a:rPr>
              <a:t>签证、窝工、超时没人记，结算时只能按合同低口径收。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087368"/>
            <a:ext cx="3310128" cy="1664208"/>
          </a:xfrm>
          <a:prstGeom prst="roundRect">
            <a:avLst>
              <a:gd name="adj" fmla="val 8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325112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9FD9D4"/>
                </a:solidFill>
                <a:latin typeface="微软雅黑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745736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102826"/>
                </a:solidFill>
                <a:latin typeface="微软雅黑"/>
              </a:rPr>
              <a:t>成本算不清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129784"/>
            <a:ext cx="2788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3D5A56"/>
                </a:solidFill>
                <a:latin typeface="微软雅黑"/>
              </a:rPr>
              <a:t>油料、维修、人工散在各处，单机到底赚不赚钱没人说得准。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70248" y="4087368"/>
            <a:ext cx="3310128" cy="1664208"/>
          </a:xfrm>
          <a:prstGeom prst="roundRect">
            <a:avLst>
              <a:gd name="adj" fmla="val 8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4325112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9FD9D4"/>
                </a:solidFill>
                <a:latin typeface="微软雅黑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80" y="4745736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102826"/>
                </a:solidFill>
                <a:latin typeface="微软雅黑"/>
              </a:rPr>
              <a:t>回款靠催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26280" y="5129784"/>
            <a:ext cx="2788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3D5A56"/>
                </a:solidFill>
                <a:latin typeface="微软雅黑"/>
              </a:rPr>
              <a:t>账龄越拖越长，谁在跟、承诺哪天付，只存在业务员手机里。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58064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E6E6A"/>
                </a:solidFill>
                <a:latin typeface="微软雅黑"/>
              </a:rPr>
              <a:t>结果：设备越多越忙，利润越薄；想扩张，先被账拖住。</a:t>
            </a:r>
          </a:p>
        </p:txBody>
      </p:sp>
      <p:pic>
        <p:nvPicPr>
          <p:cNvPr id="28" name="Picture 27" descr="scene-off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7" y="4087368"/>
            <a:ext cx="3310128" cy="166420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882127" y="4087368"/>
            <a:ext cx="3310128" cy="1664208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882127" y="5330952"/>
            <a:ext cx="3310128" cy="420624"/>
          </a:xfrm>
          <a:prstGeom prst="rect">
            <a:avLst/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65008" y="544068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i="0">
                <a:solidFill>
                  <a:srgbClr val="FFFFFF"/>
                </a:solidFill>
                <a:latin typeface="微软雅黑"/>
              </a:rPr>
              <a:t>台账、台班、结算，同一个数据源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产品主线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一条主线，把六张单据串成闭环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每一个数字都能点回源单据，每一个单据都带着上下游关系。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报价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定价与方案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按型号、计价方式出多版本报价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50008" y="2532888"/>
            <a:ext cx="14630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B8D4D0"/>
                </a:solidFill>
                <a:latin typeface="微软雅黑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05456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05456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合同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05456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条款与计价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05456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纯租赁 / 带人施工 / 一体化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7096" y="2532888"/>
            <a:ext cx="14630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B8D4D0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52544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52544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调度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52544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进场与转场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52544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平板车、交接单、运输费归属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44183" y="2532888"/>
            <a:ext cx="14630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B8D4D0"/>
                </a:solidFill>
                <a:latin typeface="微软雅黑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9632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99632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台班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9632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现场与签证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9632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台时、超时、油量、客户签字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91271" y="2532888"/>
            <a:ext cx="14630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B8D4D0"/>
                </a:solidFill>
                <a:latin typeface="微软雅黑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0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6720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结算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20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账单与开票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46720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按账期汇总，扣款与质保金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38360" y="2532888"/>
            <a:ext cx="14630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 i="0">
                <a:solidFill>
                  <a:srgbClr val="B8D4D0"/>
                </a:solidFill>
                <a:latin typeface="微软雅黑"/>
              </a:rPr>
              <a:t>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893808" y="2423160"/>
            <a:ext cx="1673352" cy="566928"/>
          </a:xfrm>
          <a:prstGeom prst="roundRect">
            <a:avLst>
              <a:gd name="adj" fmla="val 14000"/>
            </a:avLst>
          </a:prstGeom>
          <a:solidFill>
            <a:srgbClr val="E2A4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893808" y="2532888"/>
            <a:ext cx="16733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核算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93808" y="3136391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单机与项目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93808" y="3447288"/>
            <a:ext cx="16733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毛利、年化回报、回收期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8" y="4114800"/>
            <a:ext cx="10881360" cy="1417320"/>
          </a:xfrm>
          <a:prstGeom prst="roundRect">
            <a:avLst>
              <a:gd name="adj" fmla="val 8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60120" y="4315968"/>
            <a:ext cx="3840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E6E6A"/>
                </a:solidFill>
                <a:latin typeface="微软雅黑"/>
              </a:rPr>
              <a:t>上下游自动关联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" y="4681728"/>
            <a:ext cx="47548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3D5A56"/>
                </a:solidFill>
                <a:latin typeface="微软雅黑"/>
              </a:rPr>
              <a:t>报价 → 合同 → 交付 / 调运 → 交接 → 台班 → 签证 →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3D5A56"/>
                </a:solidFill>
                <a:latin typeface="微软雅黑"/>
              </a:rPr>
              <a:t>结算 → 账单 → 收款 → 发票 → 单机核算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89320" y="4261104"/>
            <a:ext cx="12801" cy="1097280"/>
          </a:xfrm>
          <a:prstGeom prst="rect">
            <a:avLst/>
          </a:prstGeom>
          <a:solidFill>
            <a:srgbClr val="9FD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55080" y="4315968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E6E6A"/>
                </a:solidFill>
                <a:latin typeface="微软雅黑"/>
              </a:rPr>
              <a:t>数字可穿透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5080" y="4681728"/>
            <a:ext cx="48463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3D5A56"/>
                </a:solidFill>
                <a:latin typeface="微软雅黑"/>
              </a:rPr>
              <a:t>仪表盘、大屏、统计里的每一个金额与数量，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3D5A56"/>
                </a:solidFill>
                <a:latin typeface="微软雅黑"/>
              </a:rPr>
              <a:t>点击即可下钻到形成它的原始单据。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8368" y="58064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E6E6A"/>
                </a:solidFill>
                <a:latin typeface="微软雅黑"/>
              </a:rPr>
              <a:t>系统不替你决策，但让每一次决策都有单据可查。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交付与调度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从交付计划到承运结算，一张调运单走到底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派车、在途、到场、签收逐段留痕；承运商按月对账，落账即生成应付凭证。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311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调运单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一张单管交付与运输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10896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承接交付计划的交期要求，进场不再口头派车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3621024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承运商 / 车牌 / 车型轴数 / 司机电话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" y="4133087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里程、运费、过路费、许可费、装卸、护送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" y="464515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低平板或 ≥300 公里未办通行证不得发车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34255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26864" y="22311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两版单据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6864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给谁看就打印什么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34255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08575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9744" y="310896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派车单：交司机与承运商，含证件与签字栏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575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9744" y="3621024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承运结算单：交财务，按费用项分列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08575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9744" y="4133087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回程配载收入单独冲减，输出应付净额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8575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09744" y="464515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签收必须有 POD 单号才可进入结算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10144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E2A4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02752" y="22311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月度对账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2752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对账 → 应付 → 付款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10144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84464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85632" y="310896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按装车日归月，已取消单据不计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84464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85632" y="3621024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一键落账生成应付凭证（付款单号 = 批次号）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84464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85632" y="4133087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付款后回写应付状态，支持撤销对账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84464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85632" y="464515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 i="0">
                <a:solidFill>
                  <a:srgbClr val="3D5A56"/>
                </a:solidFill>
                <a:latin typeface="微软雅黑"/>
              </a:rPr>
              <a:t>对账明细支持 CSV 导出，逐趟可追溯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8368" y="5394960"/>
            <a:ext cx="10881360" cy="777240"/>
          </a:xfrm>
          <a:prstGeom prst="roundRect">
            <a:avLst>
              <a:gd name="adj" fmla="val 12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4400" y="5504688"/>
            <a:ext cx="10332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现场配合：手机端可直接推进 待派车 → 已派车 → 装车中 → 在途 → 已到场 → 已签收，超期到场必须填延误原因。</a:t>
            </a:r>
          </a:p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工期顺延：客户签认的工期签证一键转顺延单，审批后合同到期日与未验收交付单按天后移，撤销可回滚。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业务模型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纯租赁 / 带人施工 / 一体化，三种做法都装得下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不是三套系统，而是同一套合同与结算内核，按业务类型切换口径。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49424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纯租赁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只租设备，不带机手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889504"/>
            <a:ext cx="3401568" cy="251460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3127248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1288" y="3127248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按台班 / 包月 / 台日计价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657600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1288" y="365760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燃油与机手由承租方负责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" y="4187952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1288" y="4187952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进退场运输费单独计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4718304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1288" y="4718304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适合长期进场、甲方自有班组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34255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26864" y="2249424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带人施工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6864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设备 + 机手 + 燃油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34255" y="2889504"/>
            <a:ext cx="3401568" cy="251460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6864" y="3127248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37175" y="3127248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机手档案与操作证校验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26864" y="3657600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37175" y="365760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燃油承担方在合同约定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6864" y="4187952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37175" y="4187952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施工工单与作业许可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6864" y="4718304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37175" y="4718304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超时、夜班、窝工单独计费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10144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E2A4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02752" y="2249424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一体化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2752" y="257860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DF5F2"/>
                </a:solidFill>
                <a:latin typeface="微软雅黑"/>
              </a:rPr>
              <a:t>含工程量与工序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10144" y="2889504"/>
            <a:ext cx="3401568" cy="251460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02752" y="3127248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13064" y="3127248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按立方 / 吨次 / 米 / 平方计价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02752" y="3657600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13064" y="365760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现场签证与设计变更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02752" y="4187952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13064" y="4187952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工程量需甲方确认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02752" y="4718304"/>
            <a:ext cx="1645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13064" y="4718304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适合土方、桩基、路面专业分包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562356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E6E6A"/>
                </a:solidFill>
                <a:latin typeface="微软雅黑"/>
              </a:rPr>
              <a:t>关键设计：合同类型决定后续单据的必填项与校验规则，避免“合同写一套、现场做一套”。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功能全景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15 个菜单分组 · 130 个模块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下表与演示系统左侧菜单一一对应，P0 为一期必做。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011680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2011680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103120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总览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395728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 个模块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633472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经营驾驶舱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6432" y="2011680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56432" y="2011680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0" y="2103120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基础资料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2395728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8 个模块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2633472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设备分类 / 品牌档案 / 品牌型号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54496" y="2011680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4496" y="2011680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55664" y="2103120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设备资产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395728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12 个模块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2633472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设备台账 / 产权与资金 / 物联终端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52560" y="2011680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52560" y="2011680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53728" y="2103120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合同管理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53728" y="2395728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9 个模块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53728" y="2633472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租赁报价 / 租赁合同 / 计价条款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" y="3090672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" y="3090672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3182112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交付与调度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" y="3474720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10 个模块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9536" y="3712464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设备调度 / 外协单位 / 外协询价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56432" y="3090672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456432" y="3090672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0" y="3182112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施工与台班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57600" y="3474720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12 个模块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0" y="3712464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施工工单 / 台班记录 / 现场报工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54496" y="3090672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254496" y="3090672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55664" y="3182112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台班结算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55664" y="3474720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12 个模块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55664" y="3712464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结算单 / 扣款与保证金 / 保证金/质保金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052560" y="3090672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052560" y="3090672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253728" y="3182112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财务资金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53728" y="3474720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11 个模块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53728" y="3712464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主体核算 / 期末关账 / 内部交易/分摊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58368" y="4169664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58368" y="4169664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59536" y="4261104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成本核算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9536" y="4553712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9 个模块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59536" y="4791456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预算与目标 / 加油记录 / 油卡台账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456432" y="4169664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456432" y="4169664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657600" y="4261104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维修保养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57600" y="4553712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11 个模块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57600" y="4791456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保养计划 / 报修申请 / 维修工单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254496" y="4169664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254496" y="4169664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455664" y="4261104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采购供应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55664" y="4553712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 个模块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55664" y="4791456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采购中心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052560" y="4169664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052560" y="4169664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253728" y="4261104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人员安全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253728" y="4553712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11 个模块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253728" y="4791456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机手档案 / 操作证管理 / 班组管理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58368" y="5248656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58368" y="5248656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59536" y="5340096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逆向业务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59536" y="5632704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5 个模块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59536" y="5870448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退租退场 / 退料入库 / 红冲作废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3456432" y="5248656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3456432" y="5248656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657600" y="5340096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协同中心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57600" y="5632704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4 个模块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657600" y="5870448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审批中心 / 审批规则 / 通知规则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6254496" y="5248656"/>
            <a:ext cx="2670048" cy="10058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254496" y="5248656"/>
            <a:ext cx="50292" cy="100584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55664" y="5340096"/>
            <a:ext cx="23500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102826"/>
                </a:solidFill>
                <a:latin typeface="微软雅黑"/>
              </a:rPr>
              <a:t>系统设置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455664" y="5632704"/>
            <a:ext cx="2350008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0ABAB5"/>
                </a:solidFill>
                <a:latin typeface="微软雅黑"/>
              </a:rPr>
              <a:t>14 个模块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55664" y="5870448"/>
            <a:ext cx="23500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80" b="0" i="0">
                <a:solidFill>
                  <a:srgbClr val="3D5A56"/>
                </a:solidFill>
                <a:latin typeface="微软雅黑"/>
              </a:rPr>
              <a:t>用户管理 / 部门管理 / 角色权限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58368" y="6355080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逐条功能说明、关键字段、关联模块与角色矩阵见《功能清单全景表》Excel。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现场场景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在工地发生的事，在系统里都有落点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土方、吊装、浇筑、路面、桩基、高空、料场、机修，八类典型作业。</a:t>
            </a:r>
          </a:p>
        </p:txBody>
      </p:sp>
      <p:pic>
        <p:nvPicPr>
          <p:cNvPr id="7" name="Picture 6" descr="scene-earth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103120"/>
            <a:ext cx="2615184" cy="16367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8368" y="2103120"/>
            <a:ext cx="2615184" cy="1636776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19856" y="2267712"/>
            <a:ext cx="2560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02826"/>
                </a:solidFill>
                <a:latin typeface="微软雅黑"/>
              </a:rPr>
              <a:t>土方开挖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9856" y="2651760"/>
            <a:ext cx="2560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台班按立方 / 台时结算，自卸车外运计吨次</a:t>
            </a:r>
          </a:p>
        </p:txBody>
      </p:sp>
      <p:pic>
        <p:nvPicPr>
          <p:cNvPr id="11" name="Picture 10" descr="scene-hois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2103120"/>
            <a:ext cx="2615184" cy="163677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190488" y="2103120"/>
            <a:ext cx="2615184" cy="1636776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1976" y="2267712"/>
            <a:ext cx="2560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02826"/>
                </a:solidFill>
                <a:latin typeface="微软雅黑"/>
              </a:rPr>
              <a:t>钢结构吊装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1976" y="2651760"/>
            <a:ext cx="2560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按吨次计价，吊装工单与安全交底同步</a:t>
            </a:r>
          </a:p>
        </p:txBody>
      </p:sp>
      <p:pic>
        <p:nvPicPr>
          <p:cNvPr id="15" name="Picture 14" descr="scene-conc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187952"/>
            <a:ext cx="2615184" cy="163677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58368" y="4187952"/>
            <a:ext cx="2615184" cy="1636776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19856" y="4352544"/>
            <a:ext cx="2560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02826"/>
                </a:solidFill>
                <a:latin typeface="微软雅黑"/>
              </a:rPr>
              <a:t>混凝土浇筑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19856" y="4736592"/>
            <a:ext cx="2560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泵送按方量，连续作业超时单独计费</a:t>
            </a:r>
          </a:p>
        </p:txBody>
      </p:sp>
      <p:pic>
        <p:nvPicPr>
          <p:cNvPr id="19" name="Picture 18" descr="scene-ro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488" y="4187952"/>
            <a:ext cx="2615184" cy="163677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190488" y="4187952"/>
            <a:ext cx="2615184" cy="1636776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51976" y="4352544"/>
            <a:ext cx="2560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02826"/>
                </a:solidFill>
                <a:latin typeface="微软雅黑"/>
              </a:rPr>
              <a:t>路面摊铺碾压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51976" y="4736592"/>
            <a:ext cx="2560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按平方计价，摊铺与碾压分设备核算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台班与结算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现场记得清，结算才敢按合同收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把争议前置到现场：签字、照片、时间戳，一个都不少。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5074920" cy="786384"/>
          </a:xfrm>
          <a:prstGeom prst="roundRect">
            <a:avLst>
              <a:gd name="adj" fmla="val 10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2258568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0E6E6A"/>
                </a:solidFill>
                <a:latin typeface="微软雅黑"/>
              </a:rPr>
              <a:t>台班记录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258568"/>
            <a:ext cx="3383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起止台时、超时、油量、工程量、客户签字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81528"/>
            <a:ext cx="5074920" cy="786384"/>
          </a:xfrm>
          <a:prstGeom prst="roundRect">
            <a:avLst>
              <a:gd name="adj" fmla="val 10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191256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0E6E6A"/>
                </a:solidFill>
                <a:latin typeface="微软雅黑"/>
              </a:rPr>
              <a:t>施工工单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3191256"/>
            <a:ext cx="3383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工序、工程量、作业许可、监护人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014216"/>
            <a:ext cx="5074920" cy="786384"/>
          </a:xfrm>
          <a:prstGeom prst="roundRect">
            <a:avLst>
              <a:gd name="adj" fmla="val 10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412394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0E6E6A"/>
                </a:solidFill>
                <a:latin typeface="微软雅黑"/>
              </a:rPr>
              <a:t>现场签证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4123944"/>
            <a:ext cx="3383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设计变更、临时增项、窝工，附照片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946904"/>
            <a:ext cx="5074920" cy="786384"/>
          </a:xfrm>
          <a:prstGeom prst="roundRect">
            <a:avLst>
              <a:gd name="adj" fmla="val 10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" y="5056632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0E6E6A"/>
                </a:solidFill>
                <a:latin typeface="微软雅黑"/>
              </a:rPr>
              <a:t>台班确认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5056632"/>
            <a:ext cx="3383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项目部 / 甲方确认后才进入结算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5989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手机端可扫码填报，现场即录，无需回办公室补。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2103120"/>
            <a:ext cx="5367528" cy="3749039"/>
          </a:xfrm>
          <a:prstGeom prst="roundRect">
            <a:avLst>
              <a:gd name="adj" fmla="val 3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230428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E6E6A"/>
                </a:solidFill>
                <a:latin typeface="微软雅黑"/>
              </a:rPr>
              <a:t>结算单生成逻辑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7432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① 取合同计价条款（台班 / 立方 / 吨次 …）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32004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② 汇总本期已确认台班、工单、签证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36576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③ 抵扣扣款、质保金、押金、预收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1148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④ 生成应收账单，按客户账期计算到期日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45720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⑤ 收款核销，余额进入账龄与催收队列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50292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⑥ 按 13% 设备租赁 / 9% 建筑服务开票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55321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6B7C78"/>
                </a:solidFill>
                <a:latin typeface="微软雅黑"/>
              </a:rPr>
              <a:t>口径可配置：税率、账期、扣款类型走数据字典。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现场签证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签证与停工索赔：现场签认 → 扫码验真 → 计入结算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「客户口头认了」不算数：存证码 + SHA-256 指纹 + 二维码，签认后被改动会逐项列出差异。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31136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现场一侧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57860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DDF5F2"/>
                </a:solidFill>
                <a:latin typeface="微软雅黑"/>
              </a:rPr>
              <a:t>手机拍照 + GPS + 客户签认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108960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签证类型走字典：零星用工 / 额外机械 / 二次转运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3621024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窝工待机 / 工期顺延 / 材料代用 / 返工返修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" y="4133087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数量 × 单价自动算金额，照片最多 3 张自动压缩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" y="4645152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客户现场负责人签认即生成存证码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34255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26864" y="2231136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验真一侧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6864" y="257860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DDF5F2"/>
                </a:solidFill>
                <a:latin typeface="微软雅黑"/>
              </a:rPr>
              <a:t>扫码即可核对，改一个字都藏不住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34255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08575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9744" y="3108960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公开验真页 vsign.php?code=，客户扫码即看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575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9744" y="3621024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签认快照固化事项、数量、金额与顺延天数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08575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9744" y="4133087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SHA-256 指纹重算比对，差异逐项列明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8575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09744" y="4645152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打印 A4 签证单自带二维码与指纹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10144" y="2103120"/>
            <a:ext cx="3401568" cy="786384"/>
          </a:xfrm>
          <a:prstGeom prst="roundRect">
            <a:avLst>
              <a:gd name="adj" fmla="val 12000"/>
            </a:avLst>
          </a:prstGeom>
          <a:solidFill>
            <a:srgbClr val="E2A4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02752" y="2231136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FFFFFF"/>
                </a:solidFill>
                <a:latin typeface="微软雅黑"/>
              </a:rPr>
              <a:t>结算一侧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2752" y="2578608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DDF5F2"/>
                </a:solidFill>
                <a:latin typeface="微软雅黑"/>
              </a:rPr>
              <a:t>计入结算 → 撤销计费原路退回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10144" y="2889504"/>
            <a:ext cx="3401568" cy="233172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84464" y="3108960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85632" y="3108960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已确认才能计入同合同同账期结算单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84464" y="3621024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85632" y="3621024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结算金额与应付同步增加，账单 / 开票 / 收款随之下推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84464" y="4133087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85632" y="4133087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撤销计费精确回滚，撤销签认回到待确认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84464" y="4645152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85632" y="4645152"/>
            <a:ext cx="2788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3D5A56"/>
                </a:solidFill>
                <a:latin typeface="微软雅黑"/>
              </a:rPr>
              <a:t>作废必填原因，作废后存证同步失效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8368" y="5394960"/>
            <a:ext cx="10881360" cy="777240"/>
          </a:xfrm>
          <a:prstGeom prst="roundRect">
            <a:avLst>
              <a:gd name="adj" fmla="val 12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4400" y="5504688"/>
            <a:ext cx="10332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窝工识别：台班日台时 ≤ 2.5 小时自动进「签证索赔中心」候选，按合同台班价（或月租 ÷ 30 ÷ 8）折小时价给出建议索赔额，一键生成签证草稿。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单机核算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一台设备到底赚不赚钱，算得出来才敢买下一台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收入与成本按设备归集，输出毛利、毛利率、年化回报与回收期。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10881360" cy="960120"/>
          </a:xfrm>
          <a:prstGeom prst="roundRect">
            <a:avLst>
              <a:gd name="adj" fmla="val 6000"/>
            </a:avLst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331720"/>
            <a:ext cx="10881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单机毛利 = 台班收入 − 油料 − 维修 − 机手人工 − 折旧 − 运输分摊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33101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4564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在租设备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7673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17 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19856" y="33101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34564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本月台班收入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7673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86.4 万元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33101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19088" y="34564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平均台班单价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37673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2,780 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42832" y="33101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0576" y="34564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单机毛利率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0576" y="37673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41.2%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46817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48280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应收未收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51389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42.6 万元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19856" y="46817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0" y="48280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逾期 90 天以上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1389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6.8 万元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81344" y="46817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48280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设备年化回报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9088" y="51389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23.7%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942832" y="4681728"/>
            <a:ext cx="2615184" cy="1225296"/>
          </a:xfrm>
          <a:prstGeom prst="roundRect">
            <a:avLst>
              <a:gd name="adj" fmla="val 7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80576" y="482803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投资回收期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576" y="513892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 i="0">
                <a:solidFill>
                  <a:srgbClr val="0E6E6A"/>
                </a:solidFill>
                <a:latin typeface="微软雅黑"/>
              </a:rPr>
              <a:t>3.4 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6144768"/>
            <a:ext cx="10607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示例为演示环境示意数据，口径可对接贵司实际财务科目。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角色与权限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15 个预置角色，登录即见该看的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菜单按角色裁剪，数据范围按组织与项目隔离，操作留痕可审计。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0E6E6A"/>
                </a:solidFill>
                <a:latin typeface="微软雅黑"/>
              </a:rPr>
              <a:t>系统管理员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71215" y="2148840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0E6E6A"/>
                </a:solidFill>
                <a:latin typeface="微软雅黑"/>
              </a:rPr>
              <a:t>老板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4064" y="2148840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0E6E6A"/>
                </a:solidFill>
                <a:latin typeface="微软雅黑"/>
              </a:rPr>
              <a:t>总经理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96912" y="2148840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0E6E6A"/>
                </a:solidFill>
                <a:latin typeface="微软雅黑"/>
              </a:rPr>
              <a:t>财务主管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09760" y="2148840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E8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0E6E6A"/>
                </a:solidFill>
                <a:latin typeface="微软雅黑"/>
              </a:rPr>
              <a:t>会计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990088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出纳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71215" y="2990088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业务员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84064" y="2990088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项目经理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96912" y="2990088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调度员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509760" y="2990088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设备管理员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831336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安全员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71215" y="3831336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操作手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84064" y="3831336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人事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96912" y="3831336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采购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09760" y="3831336"/>
            <a:ext cx="2066543" cy="566928"/>
          </a:xfrm>
          <a:prstGeom prst="roundRect">
            <a:avLst>
              <a:gd name="adj" fmla="val 50000"/>
            </a:avLst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>
                <a:solidFill>
                  <a:srgbClr val="102826"/>
                </a:solidFill>
                <a:latin typeface="微软雅黑"/>
              </a:rPr>
              <a:t>实施顾问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892040"/>
            <a:ext cx="10881360" cy="1234440"/>
          </a:xfrm>
          <a:prstGeom prst="roundRect">
            <a:avLst>
              <a:gd name="adj" fmla="val 6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07492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E6E6A"/>
                </a:solidFill>
                <a:latin typeface="微软雅黑"/>
              </a:rPr>
              <a:t>权限控制三个层次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41324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 i="0">
                <a:solidFill>
                  <a:srgbClr val="3D5A56"/>
                </a:solidFill>
                <a:latin typeface="微软雅黑"/>
              </a:rPr>
              <a:t>菜单可见性  ·  按钮级操作权限（新增 / 修改 / 删除 / 导出）  ·  数据范围（全部 / 本部门 / 本人 / 指定项目）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移动端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机手不用学电脑，扫码就能报台班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手机上完成台班填报、加油登记、报修申请与签证拍照，回办公室只做审核。</a:t>
            </a:r>
          </a:p>
        </p:txBody>
      </p:sp>
      <p:pic>
        <p:nvPicPr>
          <p:cNvPr id="7" name="Picture 6" descr="scene-p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103120"/>
            <a:ext cx="4160520" cy="26060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8368" y="2103120"/>
            <a:ext cx="4160520" cy="2606040"/>
          </a:xfrm>
          <a:prstGeom prst="rect">
            <a:avLst/>
          </a:prstGeom>
          <a:noFill/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4828032"/>
            <a:ext cx="4160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演示入口支持扫码与链接两种方式，</a:t>
            </a:r>
          </a:p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不强制跳转，方便现场讲解。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2103120"/>
            <a:ext cx="6281928" cy="658368"/>
          </a:xfrm>
          <a:prstGeom prst="roundRect">
            <a:avLst>
              <a:gd name="adj" fmla="val 12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0" y="2286000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E6E6A"/>
                </a:solidFill>
                <a:latin typeface="微软雅黑"/>
              </a:rPr>
              <a:t>台班填报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2286000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起止时间、台时、超时、油量，一键提交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57800" y="2889503"/>
            <a:ext cx="6281928" cy="658368"/>
          </a:xfrm>
          <a:prstGeom prst="roundRect">
            <a:avLst>
              <a:gd name="adj" fmla="val 12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0" y="3072384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E6E6A"/>
                </a:solidFill>
                <a:latin typeface="微软雅黑"/>
              </a:rPr>
              <a:t>加油登记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3072384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升数、单价、台时，自动摊入单机成本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57800" y="3675887"/>
            <a:ext cx="6281928" cy="658368"/>
          </a:xfrm>
          <a:prstGeom prst="roundRect">
            <a:avLst>
              <a:gd name="adj" fmla="val 12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0" y="3858768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E6E6A"/>
                </a:solidFill>
                <a:latin typeface="微软雅黑"/>
              </a:rPr>
              <a:t>报修申请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80" y="3858768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故障描述 + 现场照片，直派维修主管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57800" y="4462272"/>
            <a:ext cx="6281928" cy="658368"/>
          </a:xfrm>
          <a:prstGeom prst="roundRect">
            <a:avLst>
              <a:gd name="adj" fmla="val 12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0" y="464515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E6E6A"/>
                </a:solidFill>
                <a:latin typeface="微软雅黑"/>
              </a:rPr>
              <a:t>签证拍照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12280" y="4645152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变更现场即时留证，附时间与定位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257800" y="5248656"/>
            <a:ext cx="6281928" cy="658368"/>
          </a:xfrm>
          <a:prstGeom prst="roundRect">
            <a:avLst>
              <a:gd name="adj" fmla="val 12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0" y="5431536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E6E6A"/>
                </a:solidFill>
                <a:latin typeface="微软雅黑"/>
              </a:rPr>
              <a:t>待办提醒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12280" y="5431536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合同到期、结算超期、证照到期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交付方式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两种交付：先用起来，再谈定制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演示环境当天可开；私有化部署按项目评估，支持子目录与内网。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5349240" cy="822960"/>
          </a:xfrm>
          <a:prstGeom prst="roundRect">
            <a:avLst>
              <a:gd name="adj" fmla="val 10000"/>
            </a:avLst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31136"/>
            <a:ext cx="32918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FFFFFF"/>
                </a:solidFill>
                <a:latin typeface="微软雅黑"/>
              </a:rPr>
              <a:t>在线演示 / SaaS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56032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E4F7F4"/>
                </a:solidFill>
                <a:latin typeface="微软雅黑"/>
              </a:rPr>
              <a:t>0 成本起步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26080"/>
            <a:ext cx="5349240" cy="173736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312724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1288" y="312724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开通即用，无需服务器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49300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1288" y="349300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演示数据可重置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" y="385876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1288" y="385876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适合选型与内部汇报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422452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1288" y="422452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按账号数计费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0488" y="2103120"/>
            <a:ext cx="5349240" cy="822960"/>
          </a:xfrm>
          <a:prstGeom prst="roundRect">
            <a:avLst>
              <a:gd name="adj" fmla="val 10000"/>
            </a:avLst>
          </a:prstGeom>
          <a:solidFill>
            <a:srgbClr val="E2A4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83096" y="2231136"/>
            <a:ext cx="32918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FFFFFF"/>
                </a:solidFill>
                <a:latin typeface="微软雅黑"/>
              </a:rPr>
              <a:t>私有化部署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83096" y="256032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E4F7F4"/>
                </a:solidFill>
                <a:latin typeface="微软雅黑"/>
              </a:rPr>
              <a:t>数据留在自己机房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0488" y="2926080"/>
            <a:ext cx="5349240" cy="1737360"/>
          </a:xfrm>
          <a:prstGeom prst="roundRect">
            <a:avLst>
              <a:gd name="adj" fmla="val 5000"/>
            </a:avLst>
          </a:prstGeom>
          <a:solidFill>
            <a:srgbClr val="F5F8F7"/>
          </a:solidFill>
          <a:ln w="12700">
            <a:solidFill>
              <a:srgbClr val="E2EE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83096" y="312724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93407" y="312724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PHP 8 + SQLite，可迁 MySQL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83096" y="349300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3407" y="349300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支持子目录与内网部署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83096" y="385876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93407" y="385876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可与现有账号体系对接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83096" y="4224528"/>
            <a:ext cx="146304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ABAB5"/>
                </a:solidFill>
                <a:latin typeface="微软雅黑"/>
              </a:rPr>
              <a:t>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93407" y="4224528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D5A56"/>
                </a:solidFill>
                <a:latin typeface="微软雅黑"/>
              </a:rPr>
              <a:t>一次性授权 + 年度服务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48920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E6E6A"/>
                </a:solidFill>
                <a:latin typeface="微软雅黑"/>
              </a:rPr>
              <a:t>四步上线，两周到一个月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5212080"/>
            <a:ext cx="261518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9536" y="5303520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i="0">
                <a:solidFill>
                  <a:srgbClr val="0ABAB5"/>
                </a:solidFill>
                <a:latin typeface="微软雅黑"/>
              </a:rPr>
              <a:t>第 1 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9536" y="55412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02826"/>
                </a:solidFill>
                <a:latin typeface="微软雅黑"/>
              </a:rPr>
              <a:t>基础资料导入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5797296"/>
            <a:ext cx="2286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3D5A56"/>
                </a:solidFill>
                <a:latin typeface="微软雅黑"/>
              </a:rPr>
              <a:t>设备、客户、项目、计价条款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419856" y="5212080"/>
            <a:ext cx="261518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21024" y="5303520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i="0">
                <a:solidFill>
                  <a:srgbClr val="0ABAB5"/>
                </a:solidFill>
                <a:latin typeface="微软雅黑"/>
              </a:rPr>
              <a:t>第 2 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21024" y="55412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02826"/>
                </a:solidFill>
                <a:latin typeface="微软雅黑"/>
              </a:rPr>
              <a:t>合同与调度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21024" y="5797296"/>
            <a:ext cx="2286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3D5A56"/>
                </a:solidFill>
                <a:latin typeface="微软雅黑"/>
              </a:rPr>
              <a:t>存量合同补录，跑通进场流程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81344" y="5212080"/>
            <a:ext cx="261518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82512" y="5303520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i="0">
                <a:solidFill>
                  <a:srgbClr val="0ABAB5"/>
                </a:solidFill>
                <a:latin typeface="微软雅黑"/>
              </a:rPr>
              <a:t>第 3 周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82512" y="55412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02826"/>
                </a:solidFill>
                <a:latin typeface="微软雅黑"/>
              </a:rPr>
              <a:t>台班与结算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2512" y="5797296"/>
            <a:ext cx="2286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3D5A56"/>
                </a:solidFill>
                <a:latin typeface="微软雅黑"/>
              </a:rPr>
              <a:t>现场试填，出第一张结算单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942832" y="5212080"/>
            <a:ext cx="261518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4E8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144000" y="5303520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i="0">
                <a:solidFill>
                  <a:srgbClr val="0ABAB5"/>
                </a:solidFill>
                <a:latin typeface="微软雅黑"/>
              </a:rPr>
              <a:t>第 4 周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4000" y="55412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02826"/>
                </a:solidFill>
                <a:latin typeface="微软雅黑"/>
              </a:rPr>
              <a:t>核算与培训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0" y="5797296"/>
            <a:ext cx="2286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3D5A56"/>
                </a:solidFill>
                <a:latin typeface="微软雅黑"/>
              </a:rPr>
              <a:t>单机核算、角色培训、并行跑账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6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566928"/>
            <a:ext cx="8686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能力边界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9611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102826"/>
                </a:solidFill>
                <a:latin typeface="微软雅黑"/>
              </a:rPr>
              <a:t>已交付的说清楚，规划中的不夸大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241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3D5A56"/>
                </a:solidFill>
                <a:latin typeface="微软雅黑"/>
              </a:rPr>
              <a:t>演示口径诚实，是长期合作的前提。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03120"/>
            <a:ext cx="5349240" cy="3566160"/>
          </a:xfrm>
          <a:prstGeom prst="roundRect">
            <a:avLst>
              <a:gd name="adj" fmla="val 4000"/>
            </a:avLst>
          </a:prstGeom>
          <a:solidFill>
            <a:srgbClr val="E8F7F5"/>
          </a:solidFill>
          <a:ln w="12700">
            <a:solidFill>
              <a:srgbClr val="9FD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30428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0E6E6A"/>
                </a:solidFill>
                <a:latin typeface="微软雅黑"/>
              </a:rPr>
              <a:t>当前已可演示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761488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2761488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报价 → 合同 → 调度 → 台班 → 结算 → 账单催收主链路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108960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0432" y="3108960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三类合同与 10 种计价方式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3456432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3456432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运营大屏 KPI / 待办，数字穿透到源单据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3803904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0432" y="3803904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单机核算：收入、油料、维修、毛利与回报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151376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151376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项目成本归集、预算对比与超支提示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" y="4498848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498848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证照、保险、维保、配件与人员安全档案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" y="4846320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846320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15 角色登录、菜单裁剪、手机扫码填报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5193792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193792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交付计划 → 调运单 → 派车单 / 结算单 → 对账应付闭环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5541264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0E6E6A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5541264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真实增删改，SQLite 落库可重置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73368" y="2103120"/>
            <a:ext cx="5166360" cy="3566160"/>
          </a:xfrm>
          <a:prstGeom prst="roundRect">
            <a:avLst>
              <a:gd name="adj" fmla="val 4000"/>
            </a:avLst>
          </a:prstGeom>
          <a:solidFill>
            <a:srgbClr val="FFF8F3"/>
          </a:solidFill>
          <a:ln w="12700">
            <a:solidFill>
              <a:srgbClr val="E7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7688" y="2304288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C45C2A"/>
                </a:solidFill>
                <a:latin typeface="微软雅黑"/>
              </a:rPr>
              <a:t>规划中（非当前能力）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7688" y="2761488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85432" y="2761488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完整审批流 / 电子签章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7688" y="3145536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85432" y="3145536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税控开票直连与银企直联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47688" y="3529584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5432" y="3529584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GPS 硬件对接与远程锁机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47688" y="3913632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85432" y="3913632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机手 App / 小程序原生端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47688" y="4297680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85432" y="4297680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生产级多租户与审计合规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47688" y="4681728"/>
            <a:ext cx="16459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C45C2A"/>
                </a:solidFill>
                <a:latin typeface="微软雅黑"/>
              </a:rPr>
              <a:t>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85432" y="4681728"/>
            <a:ext cx="4389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D5A56"/>
                </a:solidFill>
                <a:latin typeface="微软雅黑"/>
              </a:rPr>
              <a:t>AI 调度与油耗异常识别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47688" y="54406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6A55"/>
                </a:solidFill>
                <a:latin typeface="微软雅黑"/>
              </a:rPr>
              <a:t>以上按项目评估，可纳入实施范围。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58368" y="6327648"/>
            <a:ext cx="10881360" cy="10972"/>
          </a:xfrm>
          <a:prstGeom prst="rect">
            <a:avLst/>
          </a:prstGeom>
          <a:solidFill>
            <a:srgbClr val="D4E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8368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算数·工程机械租赁数字化管理系统  ·  2026.10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1360" y="6419088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FA8A4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hois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0520"/>
            <a:ext cx="12191695" cy="2697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4160520"/>
          </a:xfrm>
          <a:prstGeom prst="rect">
            <a:avLst/>
          </a:prstGeom>
          <a:solidFill>
            <a:srgbClr val="102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ABAB5"/>
                </a:solidFill>
                <a:latin typeface="微软雅黑"/>
              </a:rPr>
              <a:t>NEXT STEP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8016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预约 15 分钟演示，按你的机队走一遍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945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 i="0">
                <a:solidFill>
                  <a:srgbClr val="B7D2CE"/>
                </a:solidFill>
                <a:latin typeface="微软雅黑"/>
              </a:rPr>
              <a:t>留下设备规模与业务类型（纯租赁 / 带人施工 / 一体化），我们准备对口数据讲解。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43200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EE8E2"/>
                </a:solidFill>
                <a:latin typeface="微软雅黑"/>
              </a:rPr>
              <a:t>商务电话 / 微信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274320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7ECE9"/>
                </a:solidFill>
                <a:latin typeface="微软雅黑"/>
              </a:rPr>
              <a:t>18016313342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EE8E2"/>
                </a:solidFill>
                <a:latin typeface="微软雅黑"/>
              </a:rPr>
              <a:t>演示地址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315468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7ECE9"/>
                </a:solidFill>
                <a:latin typeface="微软雅黑"/>
              </a:rPr>
              <a:t>https://p.zerocod.cn/zulin-gongcheng/login.php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566160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EE8E2"/>
                </a:solidFill>
                <a:latin typeface="微软雅黑"/>
              </a:rPr>
              <a:t>产品主页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356616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7ECE9"/>
                </a:solidFill>
                <a:latin typeface="微软雅黑"/>
              </a:rPr>
              <a:t>https://p.zerocod.cn/zulin-gongcheng/intro/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703320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7A9E99"/>
                </a:solidFill>
                <a:latin typeface="微软雅黑"/>
              </a:rPr>
              <a:t>上海思扬信息科技有限公司  ·  算数·工程机械租赁数字化管理系统  ·  2026.10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